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7" r:id="rId3"/>
    <p:sldId id="260" r:id="rId4"/>
    <p:sldId id="268" r:id="rId5"/>
    <p:sldId id="269" r:id="rId6"/>
    <p:sldId id="270" r:id="rId7"/>
    <p:sldId id="281" r:id="rId8"/>
    <p:sldId id="275" r:id="rId9"/>
    <p:sldId id="277" r:id="rId10"/>
    <p:sldId id="276" r:id="rId11"/>
    <p:sldId id="283" r:id="rId12"/>
    <p:sldId id="274" r:id="rId13"/>
    <p:sldId id="266" r:id="rId14"/>
    <p:sldId id="278" r:id="rId15"/>
    <p:sldId id="280" r:id="rId16"/>
    <p:sldId id="282" r:id="rId17"/>
    <p:sldId id="259" r:id="rId18"/>
    <p:sldId id="256" r:id="rId19"/>
    <p:sldId id="263" r:id="rId20"/>
    <p:sldId id="261" r:id="rId21"/>
    <p:sldId id="265" r:id="rId22"/>
    <p:sldId id="272" r:id="rId23"/>
    <p:sldId id="26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89403" autoAdjust="0"/>
  </p:normalViewPr>
  <p:slideViewPr>
    <p:cSldViewPr snapToObjects="1">
      <p:cViewPr varScale="1">
        <p:scale>
          <a:sx n="83" d="100"/>
          <a:sy n="83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720E-17E9-1946-90D2-9F32EFCE1849}" type="datetimeFigureOut">
              <a:rPr lang="en-US" smtClean="0"/>
              <a:t>Jun/10/2013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1EAB9-B06E-3946-AC45-2511A5A6A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5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BA11-E225-ED45-8C81-679713602760}" type="datetimeFigureOut">
              <a:rPr lang="en-US" smtClean="0"/>
              <a:pPr/>
              <a:t>Jun/10/2013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F2086-1619-DB43-AC2F-08DC8AD22A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8B9D7-B8AF-DC4A-9BAB-EABAFF99B0B3}" type="slidenum">
              <a:rPr lang="en-US">
                <a:latin typeface="Times New Roman" pitchFamily="-65" charset="0"/>
              </a:rPr>
              <a:pPr/>
              <a:t>1</a:t>
            </a:fld>
            <a:endParaRPr lang="en-US">
              <a:latin typeface="Times New Roman" pitchFamily="-65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A7381E-328E-1243-A84E-CD4EB97F623F}" type="slidenum">
              <a:rPr lang="en-GB"/>
              <a:pPr/>
              <a:t>19</a:t>
            </a:fld>
            <a:endParaRPr lang="en-GB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6147EB-E8BC-8C43-8C97-83030461412D}" type="slidenum">
              <a:rPr lang="en-GB"/>
              <a:pPr/>
              <a:t>21</a:t>
            </a:fld>
            <a:endParaRPr lang="en-GB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June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2DCDB"/>
                </a:solidFill>
              </a:defRPr>
            </a:lvl1pPr>
          </a:lstStyle>
          <a:p>
            <a:r>
              <a:rPr lang="en-US" dirty="0" smtClean="0"/>
              <a:t>NDACC IRWG / </a:t>
            </a:r>
            <a:r>
              <a:rPr lang="en-US" dirty="0" err="1" smtClean="0"/>
              <a:t>Abishiri</a:t>
            </a:r>
            <a:r>
              <a:rPr lang="en-US" dirty="0" smtClean="0"/>
              <a:t>, Japan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rgbClr val="F2DCDB"/>
                </a:solidFill>
              </a:defRPr>
            </a:lvl1pPr>
          </a:lstStyle>
          <a:p>
            <a:fld id="{0F4D8FE3-E91C-6C41-BFDD-F09883D028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Verdana" pitchFamily="-65" charset="0"/>
                <a:ea typeface="ＭＳ Ｐゴシック" pitchFamily="-65" charset="-128"/>
              </a:rPr>
              <a:t>SFit4 </a:t>
            </a:r>
            <a:r>
              <a:rPr lang="en-US" sz="3600" dirty="0">
                <a:latin typeface="Verdana" pitchFamily="-65" charset="0"/>
                <a:ea typeface="ＭＳ Ｐゴシック" pitchFamily="-65" charset="-128"/>
              </a:rPr>
              <a:t>Updates for </a:t>
            </a:r>
            <a:r>
              <a:rPr lang="en-US" sz="3600" dirty="0" smtClean="0">
                <a:latin typeface="Verdana" pitchFamily="-65" charset="0"/>
                <a:ea typeface="ＭＳ Ｐゴシック" pitchFamily="-65" charset="-128"/>
              </a:rPr>
              <a:t>2013</a:t>
            </a:r>
            <a:endParaRPr lang="en-US" sz="3600" dirty="0">
              <a:latin typeface="Verdana" pitchFamily="-65" charset="0"/>
              <a:ea typeface="ＭＳ Ｐゴシック" pitchFamily="-65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95400"/>
            <a:ext cx="8153400" cy="5181600"/>
          </a:xfrm>
        </p:spPr>
        <p:txBody>
          <a:bodyPr wrap="none" anchor="ctr"/>
          <a:lstStyle/>
          <a:p>
            <a:pPr marL="457200" indent="-457200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Verdana" pitchFamily="-65" charset="0"/>
                <a:ea typeface="ＭＳ Ｐゴシック" pitchFamily="-65" charset="-128"/>
              </a:rPr>
              <a:t> </a:t>
            </a:r>
          </a:p>
          <a:p>
            <a:pPr marL="457200" indent="-457200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  <a:latin typeface="Verdana" pitchFamily="-65" charset="0"/>
              <a:ea typeface="ＭＳ Ｐゴシック" pitchFamily="-65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3" y="5642946"/>
            <a:ext cx="822961" cy="685800"/>
          </a:xfrm>
          <a:prstGeom prst="rect">
            <a:avLst/>
          </a:prstGeom>
        </p:spPr>
      </p:pic>
      <p:pic>
        <p:nvPicPr>
          <p:cNvPr id="6" name="Picture 5" descr="nesl-logo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171" y="5670550"/>
            <a:ext cx="661821" cy="685800"/>
          </a:xfrm>
          <a:prstGeom prst="rect">
            <a:avLst/>
          </a:prstGeom>
        </p:spPr>
      </p:pic>
      <p:pic>
        <p:nvPicPr>
          <p:cNvPr id="7" name="Picture 6" descr="uow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319048"/>
            <a:ext cx="1443037" cy="418988"/>
          </a:xfrm>
          <a:prstGeom prst="rect">
            <a:avLst/>
          </a:prstGeom>
        </p:spPr>
      </p:pic>
      <p:pic>
        <p:nvPicPr>
          <p:cNvPr id="8" name="Picture 7" descr="Logo_Uni_Bremen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796" y="5334000"/>
            <a:ext cx="1912937" cy="33678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783437"/>
            <a:ext cx="390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Hannigan, M. Palm, N. Jones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3048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(slightly) new </a:t>
            </a:r>
            <a:r>
              <a:rPr lang="en-US" sz="2800" dirty="0" err="1"/>
              <a:t>a</a:t>
            </a:r>
            <a:r>
              <a:rPr lang="en-US" sz="2800" dirty="0" err="1" smtClean="0"/>
              <a:t>scii</a:t>
            </a:r>
            <a:r>
              <a:rPr lang="en-US" sz="2800" dirty="0" smtClean="0"/>
              <a:t> </a:t>
            </a:r>
            <a:r>
              <a:rPr lang="en-US" sz="2800" dirty="0"/>
              <a:t>s</a:t>
            </a:r>
            <a:r>
              <a:rPr lang="en-US" sz="2800" dirty="0" smtClean="0"/>
              <a:t>pectral data file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7018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 37.26100  6385.44500    40.03800   </a:t>
            </a:r>
            <a:r>
              <a:rPr lang="en-US" sz="1200" dirty="0" smtClean="0">
                <a:latin typeface="Andale Mono"/>
                <a:cs typeface="Andale Mono"/>
              </a:rPr>
              <a:t>254.76000   402.3</a:t>
            </a:r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      2011    6   23   16   24   11</a:t>
            </a:r>
          </a:p>
          <a:p>
            <a:r>
              <a:rPr lang="en-US" sz="1200" dirty="0">
                <a:latin typeface="Andale Mono"/>
                <a:cs typeface="Andale Mono"/>
              </a:rPr>
              <a:t>06/23/2011 16:24:11UT Z:37.261 A:284.29 D:0101.7 R:0.0035 P:BX F:</a:t>
            </a:r>
            <a:r>
              <a:rPr lang="en-US" sz="1200" dirty="0" smtClean="0">
                <a:latin typeface="Andale Mono"/>
                <a:cs typeface="Andale Mono"/>
              </a:rPr>
              <a:t>01.9139mr</a:t>
            </a:r>
          </a:p>
          <a:p>
            <a:r>
              <a:rPr lang="en-US" sz="1200" dirty="0"/>
              <a:t> 4881.8975000000000        4888.1025000000000       2.50000000000000005E-003        2483</a:t>
            </a:r>
          </a:p>
          <a:p>
            <a:r>
              <a:rPr lang="en-US" sz="1200" dirty="0" smtClean="0"/>
              <a:t>0.315438E</a:t>
            </a:r>
            <a:r>
              <a:rPr lang="en-US" sz="1200" dirty="0"/>
              <a:t>+00</a:t>
            </a:r>
          </a:p>
          <a:p>
            <a:r>
              <a:rPr lang="en-US" sz="1200" dirty="0" smtClean="0"/>
              <a:t>0.293434E</a:t>
            </a:r>
            <a:r>
              <a:rPr lang="en-US" sz="1200" dirty="0"/>
              <a:t>+00</a:t>
            </a:r>
          </a:p>
          <a:p>
            <a:r>
              <a:rPr lang="en-US" sz="1200" dirty="0" smtClean="0"/>
              <a:t>0.285126E</a:t>
            </a:r>
            <a:r>
              <a:rPr lang="en-US" sz="1200" dirty="0"/>
              <a:t>+00</a:t>
            </a:r>
          </a:p>
          <a:p>
            <a:r>
              <a:rPr lang="en-US" sz="1200" dirty="0" smtClean="0"/>
              <a:t>0.271612E</a:t>
            </a:r>
            <a:r>
              <a:rPr lang="en-US" sz="1200" dirty="0"/>
              <a:t>+00</a:t>
            </a:r>
          </a:p>
          <a:p>
            <a:r>
              <a:rPr lang="en-US" sz="1200" dirty="0" smtClean="0"/>
              <a:t>0.240477E</a:t>
            </a:r>
            <a:r>
              <a:rPr lang="en-US" sz="1200" dirty="0"/>
              <a:t>+</a:t>
            </a:r>
            <a:r>
              <a:rPr lang="en-US" sz="1200" dirty="0" smtClean="0"/>
              <a:t>00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728" y="1160162"/>
            <a:ext cx="22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eader for each block: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071" y="2743200"/>
            <a:ext cx="5663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  <a:p>
            <a:endParaRPr lang="en-US" dirty="0" smtClean="0"/>
          </a:p>
          <a:p>
            <a:r>
              <a:rPr lang="en-US" dirty="0" smtClean="0"/>
              <a:t>SZA°  </a:t>
            </a:r>
            <a:r>
              <a:rPr lang="en-US" dirty="0" err="1" smtClean="0"/>
              <a:t>radius_of_earth</a:t>
            </a:r>
            <a:r>
              <a:rPr lang="en-US" dirty="0" smtClean="0"/>
              <a:t> [km] latitude [°N] longitude [°E] SNR</a:t>
            </a:r>
          </a:p>
          <a:p>
            <a:r>
              <a:rPr lang="en-US" dirty="0" smtClean="0"/>
              <a:t>YYYY MM DD HH MM SS</a:t>
            </a:r>
          </a:p>
          <a:p>
            <a:r>
              <a:rPr lang="en-US" dirty="0"/>
              <a:t>a</a:t>
            </a:r>
            <a:r>
              <a:rPr lang="en-US" dirty="0" smtClean="0"/>
              <a:t>rbitrary </a:t>
            </a:r>
            <a:r>
              <a:rPr lang="en-US" dirty="0" err="1" smtClean="0"/>
              <a:t>ascii</a:t>
            </a:r>
            <a:r>
              <a:rPr lang="en-US" dirty="0" smtClean="0"/>
              <a:t> comment, 80 characters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tart_wn</a:t>
            </a:r>
            <a:r>
              <a:rPr lang="en-US" dirty="0" smtClean="0"/>
              <a:t> </a:t>
            </a:r>
            <a:r>
              <a:rPr lang="en-US" dirty="0" err="1" smtClean="0"/>
              <a:t>end_wn</a:t>
            </a:r>
            <a:r>
              <a:rPr lang="en-US" dirty="0" smtClean="0"/>
              <a:t> </a:t>
            </a:r>
            <a:r>
              <a:rPr lang="en-US" dirty="0" err="1" smtClean="0"/>
              <a:t>point_spacing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pectra values…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4438" y="5181600"/>
            <a:ext cx="5929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i="1" dirty="0" smtClean="0"/>
              <a:t>Any number of blocks are ok</a:t>
            </a:r>
          </a:p>
          <a:p>
            <a:pPr marL="285750" indent="-285750">
              <a:buFont typeface="Wingdings" charset="2"/>
              <a:buChar char="ü"/>
            </a:pPr>
            <a:r>
              <a:rPr lang="en-US" i="1" dirty="0" smtClean="0"/>
              <a:t>All blocks with spectra within </a:t>
            </a:r>
            <a:r>
              <a:rPr lang="en-US" i="1" dirty="0"/>
              <a:t>sfit4.ctl </a:t>
            </a:r>
            <a:r>
              <a:rPr lang="en-US" i="1" dirty="0" smtClean="0"/>
              <a:t>band limits will be fit</a:t>
            </a:r>
          </a:p>
          <a:p>
            <a:pPr marL="285750" indent="-285750">
              <a:buFont typeface="Wingdings" charset="2"/>
              <a:buChar char="ü"/>
            </a:pPr>
            <a:r>
              <a:rPr lang="en-US" i="1" dirty="0" smtClean="0"/>
              <a:t>Spectra will be truncated to sfit4.ctl band limits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576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68" y="533400"/>
            <a:ext cx="3469831" cy="5443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Calculated Kb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6" y="1447800"/>
            <a:ext cx="3717004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u-HU" sz="1800" dirty="0" smtClean="0"/>
              <a:t>temperature</a:t>
            </a:r>
            <a:endParaRPr lang="hu-HU" sz="1800" dirty="0"/>
          </a:p>
          <a:p>
            <a:pPr>
              <a:lnSpc>
                <a:spcPct val="90000"/>
              </a:lnSpc>
            </a:pPr>
            <a:r>
              <a:rPr lang="hu-HU" sz="1800" dirty="0"/>
              <a:t> b</a:t>
            </a:r>
            <a:r>
              <a:rPr lang="hu-HU" sz="1800" dirty="0" smtClean="0"/>
              <a:t>ackground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</a:t>
            </a:r>
            <a:r>
              <a:rPr lang="hu-HU" sz="1800" dirty="0" smtClean="0"/>
              <a:t>lope</a:t>
            </a:r>
            <a:endParaRPr lang="hu-HU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c</a:t>
            </a:r>
            <a:r>
              <a:rPr lang="hu-HU" sz="1800" dirty="0" smtClean="0"/>
              <a:t>urvature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</a:t>
            </a:r>
            <a:r>
              <a:rPr lang="hu-HU" sz="1800" dirty="0" smtClean="0"/>
              <a:t>olar shift </a:t>
            </a:r>
          </a:p>
          <a:p>
            <a:pPr>
              <a:lnSpc>
                <a:spcPct val="90000"/>
              </a:lnSpc>
            </a:pPr>
            <a:r>
              <a:rPr lang="hu-HU" sz="1800" dirty="0" smtClean="0"/>
              <a:t>solar line strength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p</a:t>
            </a:r>
            <a:r>
              <a:rPr lang="hu-HU" sz="1800" dirty="0" smtClean="0"/>
              <a:t>hase</a:t>
            </a:r>
            <a:endParaRPr lang="hu-HU" sz="1800" dirty="0"/>
          </a:p>
          <a:p>
            <a:pPr>
              <a:lnSpc>
                <a:spcPct val="90000"/>
              </a:lnSpc>
            </a:pPr>
            <a:r>
              <a:rPr lang="hu-HU" sz="1800" dirty="0" smtClean="0"/>
              <a:t>differential wavenumber shift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</a:t>
            </a:r>
            <a:r>
              <a:rPr lang="hu-HU" sz="1800" dirty="0" smtClean="0"/>
              <a:t>avenumber shift</a:t>
            </a:r>
            <a:endParaRPr lang="hu-HU" sz="1800" dirty="0"/>
          </a:p>
          <a:p>
            <a:pPr>
              <a:lnSpc>
                <a:spcPct val="90000"/>
              </a:lnSpc>
            </a:pPr>
            <a:r>
              <a:rPr lang="hu-HU" sz="1800" dirty="0"/>
              <a:t> </a:t>
            </a:r>
            <a:r>
              <a:rPr lang="hu-HU" sz="1800" dirty="0" smtClean="0"/>
              <a:t>apodization function</a:t>
            </a:r>
            <a:endParaRPr lang="hu-HU" sz="1800" dirty="0"/>
          </a:p>
          <a:p>
            <a:pPr>
              <a:lnSpc>
                <a:spcPct val="90000"/>
              </a:lnSpc>
            </a:pPr>
            <a:r>
              <a:rPr lang="hu-HU" sz="1800" dirty="0"/>
              <a:t> </a:t>
            </a:r>
            <a:r>
              <a:rPr lang="hu-HU" sz="1800" dirty="0" smtClean="0"/>
              <a:t>phase function</a:t>
            </a:r>
            <a:endParaRPr lang="hu-HU" sz="1800" dirty="0"/>
          </a:p>
          <a:p>
            <a:pPr lvl="1">
              <a:lnSpc>
                <a:spcPct val="90000"/>
              </a:lnSpc>
            </a:pPr>
            <a:endParaRPr lang="hu-HU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447800"/>
            <a:ext cx="4343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hu-HU" sz="1800" dirty="0"/>
              <a:t> zero level shift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 </a:t>
            </a:r>
            <a:r>
              <a:rPr lang="hu-HU" sz="1800" dirty="0" smtClean="0"/>
              <a:t>solar </a:t>
            </a:r>
            <a:r>
              <a:rPr lang="hu-HU" sz="1800" dirty="0"/>
              <a:t>zenith angle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 </a:t>
            </a:r>
            <a:r>
              <a:rPr lang="hu-HU" sz="1800" dirty="0" smtClean="0"/>
              <a:t>field </a:t>
            </a:r>
            <a:r>
              <a:rPr lang="hu-HU" sz="1800" dirty="0"/>
              <a:t>of view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 </a:t>
            </a:r>
            <a:r>
              <a:rPr lang="hu-HU" sz="1800" dirty="0" smtClean="0"/>
              <a:t>optical </a:t>
            </a:r>
            <a:r>
              <a:rPr lang="hu-HU" sz="1800" dirty="0"/>
              <a:t>path difference                         </a:t>
            </a:r>
          </a:p>
          <a:p>
            <a:pPr>
              <a:lnSpc>
                <a:spcPct val="90000"/>
              </a:lnSpc>
            </a:pPr>
            <a:r>
              <a:rPr lang="hu-HU" sz="1800" dirty="0"/>
              <a:t> hitran line parameters for retrieval or target gas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</a:t>
            </a:r>
            <a:r>
              <a:rPr lang="hu-HU" sz="1800" dirty="0"/>
              <a:t>trength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</a:t>
            </a:r>
            <a:r>
              <a:rPr lang="hu-HU" sz="1800" dirty="0"/>
              <a:t>ressure broadening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</a:t>
            </a:r>
            <a:r>
              <a:rPr lang="hu-HU" sz="1800" dirty="0"/>
              <a:t>roadening temperature depenence</a:t>
            </a:r>
          </a:p>
        </p:txBody>
      </p:sp>
    </p:spTree>
    <p:extLst>
      <p:ext uri="{BB962C8B-B14F-4D97-AF65-F5344CB8AC3E}">
        <p14:creationId xmlns:p14="http://schemas.microsoft.com/office/powerpoint/2010/main" val="34375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2_CIA_v003.991-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6172200" cy="4769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4884825"/>
            <a:ext cx="4388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Sample Retrieval  O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O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CIA &amp;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0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Self &amp; Foreign CIA lines use same O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profile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– Wollongong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69900"/>
            <a:ext cx="3891106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4016"/>
            <a:ext cx="389357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733800"/>
            <a:ext cx="389947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3429000"/>
            <a:ext cx="2198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Example: </a:t>
            </a:r>
            <a:r>
              <a:rPr lang="en-US" dirty="0" err="1" smtClean="0">
                <a:solidFill>
                  <a:srgbClr val="000000"/>
                </a:solidFill>
              </a:rPr>
              <a:t>HCl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2925 / 84.62 / 250cm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2925 / 83.11 / 250cm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2944 / 82.99 / 100cm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48006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Single retrieval from 3 spectra with different SZA and resolutions.*</a:t>
            </a:r>
          </a:p>
          <a:p>
            <a:pPr algn="ctr"/>
            <a:endParaRPr lang="en-US" i="1" dirty="0" smtClean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*all spectra from one µw must have same resolution &amp; point spacing.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tfits.n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0" y="111268"/>
            <a:ext cx="4297680" cy="3320934"/>
          </a:xfrm>
          <a:prstGeom prst="rect">
            <a:avLst/>
          </a:prstGeom>
        </p:spPr>
      </p:pic>
      <p:pic>
        <p:nvPicPr>
          <p:cNvPr id="5" name="Picture 4" descr="pltvmr4 (dragged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6" y="2645131"/>
            <a:ext cx="4114800" cy="3179617"/>
          </a:xfrm>
          <a:prstGeom prst="rect">
            <a:avLst/>
          </a:prstGeom>
        </p:spPr>
      </p:pic>
      <p:pic>
        <p:nvPicPr>
          <p:cNvPr id="6" name="Picture 5" descr="pltfits.lmi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53" y="2774157"/>
            <a:ext cx="4114800" cy="3179618"/>
          </a:xfrm>
          <a:prstGeom prst="rect">
            <a:avLst/>
          </a:prstGeom>
        </p:spPr>
      </p:pic>
      <p:pic>
        <p:nvPicPr>
          <p:cNvPr id="7" name="Picture 6" descr="pltfits.nomi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2" y="146066"/>
            <a:ext cx="4114800" cy="31796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56236" y="5769109"/>
            <a:ext cx="2870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Line Mixing required for CCl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Only CO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so far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920" y="5604011"/>
            <a:ext cx="3258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Work in progress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Retrieval of temperature profile from single CO</a:t>
            </a:r>
            <a:r>
              <a:rPr lang="en-US" sz="1600" baseline="-250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 absorption feature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tfits copy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6" r="2450"/>
          <a:stretch/>
        </p:blipFill>
        <p:spPr>
          <a:xfrm>
            <a:off x="0" y="3428999"/>
            <a:ext cx="4176708" cy="3155323"/>
          </a:xfrm>
        </p:spPr>
      </p:pic>
      <p:pic>
        <p:nvPicPr>
          <p:cNvPr id="5" name="Picture 4" descr="pltfi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840" y="-307199"/>
            <a:ext cx="3082551" cy="3989183"/>
          </a:xfrm>
          <a:prstGeom prst="rect">
            <a:avLst/>
          </a:prstGeom>
        </p:spPr>
      </p:pic>
      <p:pic>
        <p:nvPicPr>
          <p:cNvPr id="6" name="Picture 5" descr="pltfit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43933" y="-306503"/>
            <a:ext cx="3077814" cy="398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761" y="4278659"/>
            <a:ext cx="3211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Simultaneous fit CO2, CO2 &amp; O2</a:t>
            </a:r>
          </a:p>
          <a:p>
            <a:endParaRPr lang="en-US" dirty="0"/>
          </a:p>
          <a:p>
            <a:r>
              <a:rPr lang="en-US" dirty="0" smtClean="0"/>
              <a:t>Bialystok, Poland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478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32" y="990601"/>
            <a:ext cx="8382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version d0.9.2.1 with several 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</a:t>
            </a:r>
            <a:r>
              <a:rPr lang="en-US" sz="2400" dirty="0"/>
              <a:t>available 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ftp://</a:t>
            </a:r>
            <a:r>
              <a:rPr lang="en-US" sz="1800" i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acd.ucar.edu</a:t>
            </a:r>
            <a:r>
              <a:rPr lang="en-US" sz="18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//user/</a:t>
            </a:r>
            <a:r>
              <a:rPr lang="en-US" sz="1800" i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jamesw</a:t>
            </a:r>
            <a:r>
              <a:rPr lang="en-US" sz="18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/IRWG_NORS_EW/sfit4/delta</a:t>
            </a:r>
            <a:endParaRPr lang="en-US" sz="1800" i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smtClean="0"/>
              <a:t>Input / output files &amp; formats complete</a:t>
            </a:r>
          </a:p>
          <a:p>
            <a:r>
              <a:rPr lang="en-US" sz="2400" dirty="0" smtClean="0"/>
              <a:t>Derivatives of several retrieval / model parameters calculated  for error analysis (K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Temperature retrieval in process</a:t>
            </a:r>
          </a:p>
          <a:p>
            <a:r>
              <a:rPr lang="en-US" sz="2400" dirty="0" smtClean="0"/>
              <a:t>Testing / bug fixes in process</a:t>
            </a:r>
          </a:p>
          <a:p>
            <a:r>
              <a:rPr lang="en-US" sz="2400" dirty="0" smtClean="0"/>
              <a:t>Suite of 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for IRWG windows in process</a:t>
            </a:r>
          </a:p>
          <a:p>
            <a:r>
              <a:rPr lang="en-US" sz="2400" dirty="0" smtClean="0"/>
              <a:t>Python based spectral processing environment in process</a:t>
            </a:r>
          </a:p>
          <a:p>
            <a:pPr lvl="1"/>
            <a:r>
              <a:rPr lang="en-US" sz="1600" i="1" dirty="0" smtClean="0"/>
              <a:t>A hot topic next week!</a:t>
            </a:r>
          </a:p>
          <a:p>
            <a:r>
              <a:rPr lang="en-US" sz="2400" dirty="0" smtClean="0"/>
              <a:t>Some (but not complete) documentation available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819400"/>
            <a:ext cx="82296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"/>
            <a:ext cx="845819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Latest Release Version SFIT2 V3.94</a:t>
            </a:r>
          </a:p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SFIT2 v394 delivered Winter ’09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Primarily HITRAN 08 &amp; molecular database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But also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Perturbation ability: Added flags to make small changes in 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line intensity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Air broadened halfwidth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CH</a:t>
            </a:r>
            <a:r>
              <a:rPr lang="en-US" sz="2000" baseline="-25000" dirty="0" smtClean="0">
                <a:solidFill>
                  <a:srgbClr val="00000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CH from H08 and previous </a:t>
            </a:r>
            <a:r>
              <a:rPr lang="en-US" sz="2000" dirty="0" err="1" smtClean="0">
                <a:solidFill>
                  <a:srgbClr val="000000"/>
                </a:solidFill>
              </a:rPr>
              <a:t>pseudolines</a:t>
            </a:r>
            <a:r>
              <a:rPr lang="en-US" sz="2000" dirty="0" smtClean="0">
                <a:solidFill>
                  <a:srgbClr val="000000"/>
                </a:solidFill>
              </a:rPr>
              <a:t> as CH</a:t>
            </a:r>
            <a:r>
              <a:rPr lang="en-US" sz="2000" baseline="-25000" dirty="0" smtClean="0">
                <a:solidFill>
                  <a:srgbClr val="00000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CNPL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Bug fixes </a:t>
            </a:r>
            <a:r>
              <a:rPr lang="en-US" sz="2000" dirty="0" err="1" smtClean="0">
                <a:solidFill>
                  <a:srgbClr val="000000"/>
                </a:solidFill>
              </a:rPr>
              <a:t>eg</a:t>
            </a:r>
            <a:r>
              <a:rPr lang="en-US" sz="2000" dirty="0" smtClean="0">
                <a:solidFill>
                  <a:srgbClr val="000000"/>
                </a:solidFill>
              </a:rPr>
              <a:t> writing second Sa off </a:t>
            </a:r>
            <a:r>
              <a:rPr lang="en-US" sz="2000" dirty="0" err="1" smtClean="0">
                <a:solidFill>
                  <a:srgbClr val="000000"/>
                </a:solidFill>
              </a:rPr>
              <a:t>diag</a:t>
            </a:r>
            <a:r>
              <a:rPr lang="en-US" sz="2000" dirty="0" smtClean="0">
                <a:solidFill>
                  <a:srgbClr val="000000"/>
                </a:solidFill>
              </a:rPr>
              <a:t> elements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Intensity scaling in isotope substitution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Output </a:t>
            </a:r>
            <a:r>
              <a:rPr lang="en-US" sz="2000" dirty="0" err="1" smtClean="0">
                <a:solidFill>
                  <a:srgbClr val="000000"/>
                </a:solidFill>
              </a:rPr>
              <a:t>Sa.complete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Parm.out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Prfs.out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Better use of matrix </a:t>
            </a:r>
            <a:r>
              <a:rPr lang="en-US" sz="2000" dirty="0" err="1" smtClean="0">
                <a:solidFill>
                  <a:srgbClr val="000000"/>
                </a:solidFill>
              </a:rPr>
              <a:t>intrinsics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Lapack</a:t>
            </a:r>
            <a:r>
              <a:rPr lang="en-US" sz="2400" dirty="0" smtClean="0">
                <a:solidFill>
                  <a:srgbClr val="000000"/>
                </a:solidFill>
              </a:rPr>
              <a:t> version available 3.94LP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Matrix inversion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direct output: AK &amp; AK Eigenvectors, Smoothing error</a:t>
            </a:r>
          </a:p>
          <a:p>
            <a:pPr lvl="1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57200" y="1"/>
            <a:ext cx="82296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Log scaling of</a:t>
            </a:r>
            <a:r>
              <a:rPr lang="en-GB" sz="3200" dirty="0" smtClean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 Retrieval Gases</a:t>
            </a:r>
            <a:endParaRPr lang="en-GB" sz="3200" dirty="0">
              <a:solidFill>
                <a:srgbClr val="000000"/>
              </a:solidFill>
              <a:latin typeface="Calibri" pitchFamily="38" charset="0"/>
              <a:ea typeface="DejaVu Sans" charset="0"/>
              <a:cs typeface="DejaVu Sans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68313" y="659607"/>
            <a:ext cx="8229600" cy="2769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New flag in </a:t>
            </a:r>
            <a:r>
              <a:rPr lang="en-GB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binput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to switch 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on or off</a:t>
            </a: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vmr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→ </a:t>
            </a:r>
            <a:r>
              <a:rPr lang="en-GB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ln(vmr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GB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utput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(K-matrices and AVK) changed accordingly</a:t>
            </a: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Schneider and </a:t>
            </a:r>
            <a:r>
              <a:rPr lang="en-GB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Hase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(2009) for more information</a:t>
            </a: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Retrieval of ratio (e.g. HDO/H2O; Schneider et. al., 2006) only possible via extra SA matrix, not checked 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yet... </a:t>
            </a:r>
            <a:endParaRPr lang="en-GB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57200" y="3016249"/>
            <a:ext cx="8059738" cy="102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Schneider, M.; </a:t>
            </a:r>
            <a:r>
              <a:rPr lang="en-GB" sz="14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Hase</a:t>
            </a:r>
            <a:r>
              <a:rPr lang="en-GB" sz="1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F. &amp; </a:t>
            </a:r>
            <a:r>
              <a:rPr lang="en-GB" sz="14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Blumenstock</a:t>
            </a:r>
            <a:r>
              <a:rPr lang="en-GB" sz="1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T. Ground-based remote sensing of HDO/H2O ratio profiles: introduction and validation of an innovative retrieval approach Atmos. Chem. Phys., 2006, 6, 4705-4722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Schneider, M. &amp; </a:t>
            </a:r>
            <a:r>
              <a:rPr lang="en-GB" sz="14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Hase</a:t>
            </a:r>
            <a:r>
              <a:rPr lang="en-GB" sz="1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F. Ground-based FTIR water vapour profile analyses Atmos. Meas. Tech., 2009, 2, 609 - 619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4572000"/>
            <a:ext cx="8229600" cy="195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284163" indent="-28416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New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switch emission modelling 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off or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on</a:t>
            </a:r>
            <a:endParaRPr lang="en-GB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84163" indent="-28416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Input Temperature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of blackbody radiation at TOA</a:t>
            </a:r>
            <a:endParaRPr lang="en-GB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84163" indent="-28416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Switch: E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– </a:t>
            </a: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emission, M - for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reflection of sunlight on moon)</a:t>
            </a:r>
            <a:endParaRPr lang="en-GB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84163" indent="-28416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Switch: Units 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Watt/(cm^-1 </a:t>
            </a:r>
            <a:r>
              <a:rPr lang="en-GB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sr</a:t>
            </a:r>
            <a:r>
              <a:rPr lang="en-GB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cmr^2)</a:t>
            </a:r>
            <a:endParaRPr lang="en-GB" sz="24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84163" indent="-28416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Switch: - spectrum normalized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8451" y="4038600"/>
            <a:ext cx="8229600" cy="525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Emission modelling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89" y="304800"/>
            <a:ext cx="465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foci of sfit4 Development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16546"/>
            <a:ext cx="86868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(S</a:t>
            </a:r>
            <a:r>
              <a:rPr lang="en-US" sz="2000" baseline="-25000" dirty="0" smtClean="0"/>
              <a:t>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definition / direct input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Background parameters (slope, curvature, zero)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Shifts, by species, by fit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Channeling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SNR by region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Multiple regions / SZA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Fit gas by region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Phase, ME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Isotope separation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Solar background /shift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 smtClean="0"/>
              <a:t>Levenberg</a:t>
            </a:r>
            <a:r>
              <a:rPr lang="en-US" sz="2000" dirty="0" smtClean="0"/>
              <a:t>-Marquardt non-linear iteration scheme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 Emission spectra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Log(</a:t>
            </a:r>
            <a:r>
              <a:rPr lang="en-US" sz="2000" dirty="0" err="1" smtClean="0"/>
              <a:t>vmr</a:t>
            </a:r>
            <a:r>
              <a:rPr lang="en-US" sz="2000" dirty="0" smtClean="0"/>
              <a:t>) retrieval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Line mixing (co2, ch4 soon…)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SDV speed dependent </a:t>
            </a:r>
            <a:r>
              <a:rPr lang="en-US" sz="2000" dirty="0"/>
              <a:t>V</a:t>
            </a:r>
            <a:r>
              <a:rPr lang="en-US" sz="2000" dirty="0" smtClean="0"/>
              <a:t>oigt </a:t>
            </a:r>
            <a:r>
              <a:rPr lang="en-US" sz="2000" dirty="0" err="1" smtClean="0"/>
              <a:t>lineshape</a:t>
            </a:r>
            <a:endParaRPr lang="en-US" sz="2000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Spectra output by layer / gas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O2 CIA line data inc</a:t>
            </a:r>
            <a:r>
              <a:rPr lang="en-US" sz="2000" dirty="0"/>
              <a:t>l</a:t>
            </a:r>
            <a:r>
              <a:rPr lang="en-US" sz="2000" dirty="0" smtClean="0"/>
              <a:t>uded</a:t>
            </a:r>
          </a:p>
          <a:p>
            <a:pPr lvl="1"/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5001825"/>
            <a:ext cx="72763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Process &amp; I/O Speed – NDACC operational processing</a:t>
            </a:r>
            <a:endParaRPr lang="en-US" sz="2400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Standard layering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Binary HITRAN input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Binary output for </a:t>
            </a:r>
            <a:r>
              <a:rPr lang="en-US" sz="2000" dirty="0" smtClean="0"/>
              <a:t>HDF ?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86135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Flexibility – Exploratory analysis tool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 4.00 </a:t>
            </a:r>
            <a:r>
              <a:rPr lang="en-US" sz="3111" i="1" dirty="0" smtClean="0">
                <a:solidFill>
                  <a:srgbClr val="000000"/>
                </a:solidFill>
              </a:rPr>
              <a:t>continued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3111" dirty="0" smtClean="0">
                <a:solidFill>
                  <a:srgbClr val="000000"/>
                </a:solidFill>
              </a:rPr>
              <a:t>What do the changes mean?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More versatile, faster!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New inputs: </a:t>
            </a:r>
            <a:r>
              <a:rPr lang="en-US" sz="2400" dirty="0" err="1" smtClean="0">
                <a:solidFill>
                  <a:srgbClr val="000000"/>
                </a:solidFill>
              </a:rPr>
              <a:t>binput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fastcode</a:t>
            </a:r>
            <a:r>
              <a:rPr lang="en-US" sz="2400" dirty="0" smtClean="0">
                <a:solidFill>
                  <a:srgbClr val="000000"/>
                </a:solidFill>
              </a:rPr>
              <a:t>, t15asc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Some new coding for you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Ease for new users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Zypher2 future’s is unknown?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Support code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Preping</a:t>
            </a:r>
            <a:r>
              <a:rPr lang="en-US" sz="2400" dirty="0" smtClean="0">
                <a:solidFill>
                  <a:srgbClr val="000000"/>
                </a:solidFill>
              </a:rPr>
              <a:t> spectra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Simple scripts for running – not quite batch processing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Users Meeting Planned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274639"/>
            <a:ext cx="8229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Levenberg</a:t>
            </a:r>
            <a:r>
              <a:rPr lang="en-GB" sz="3200" dirty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-Marquardt</a:t>
            </a:r>
            <a:r>
              <a:rPr lang="en-GB" sz="3200" dirty="0" smtClean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 Iteration </a:t>
            </a:r>
            <a:r>
              <a:rPr lang="en-GB" sz="3200" dirty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S</a:t>
            </a:r>
            <a:r>
              <a:rPr lang="en-GB" sz="3200" dirty="0" smtClean="0">
                <a:solidFill>
                  <a:srgbClr val="000000"/>
                </a:solidFill>
                <a:latin typeface="Calibri" pitchFamily="38" charset="0"/>
                <a:ea typeface="DejaVu Sans" charset="0"/>
                <a:cs typeface="DejaVu Sans" charset="0"/>
              </a:rPr>
              <a:t>cheme</a:t>
            </a:r>
            <a:endParaRPr lang="en-GB" sz="3200" dirty="0">
              <a:solidFill>
                <a:srgbClr val="000000"/>
              </a:solidFill>
              <a:latin typeface="Calibri" pitchFamily="38" charset="0"/>
              <a:ea typeface="DejaVu Sans" charset="0"/>
              <a:cs typeface="DejaVu Sans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914401"/>
            <a:ext cx="8534400" cy="2438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New flags in </a:t>
            </a:r>
            <a:r>
              <a:rPr lang="en-GB" sz="2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binput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Switch: for Gauss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-Newton </a:t>
            </a: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iteration or </a:t>
            </a:r>
            <a:r>
              <a:rPr lang="en-GB" sz="20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Levenberg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-Marquardt iteration-scheme</a:t>
            </a: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Value of start for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gamma</a:t>
            </a: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Value for decrease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of gamma if successful</a:t>
            </a: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Value for increase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of gamma if not successful</a:t>
            </a:r>
            <a:endParaRPr lang="en-GB" sz="20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Value to break </a:t>
            </a:r>
            <a:r>
              <a:rPr lang="en-GB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off if cost does not decrease more than 0.5</a:t>
            </a:r>
          </a:p>
          <a:p>
            <a:pPr marL="290513" indent="-2905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marL="290513" indent="-2905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717925" y="5635625"/>
            <a:ext cx="1809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3200400"/>
            <a:ext cx="7908925" cy="3352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Sample Output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ITER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= 8 RMS(%)= 0.0718869 NVAR=117 NFIT=   311</a:t>
            </a:r>
            <a:endParaRPr lang="en-GB" sz="1400" dirty="0" smtClean="0">
              <a:solidFill>
                <a:srgbClr val="000000"/>
              </a:solidFill>
              <a:latin typeface="Andale Mono"/>
              <a:ea typeface="DejaVu Sans" charset="0"/>
              <a:cs typeface="Andale Mono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chi2_x   = 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9.7670E-01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	cost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for state vector</a:t>
            </a: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chi_2_y  = 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2.0671E+00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	cost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for spectrum</a:t>
            </a: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chi2     = 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3.0438E+00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	cost sum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chi2_old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=  3.4307E+00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	cost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of last successful iteration</a:t>
            </a: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err="1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d</a:t>
            </a: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chi_2</a:t>
            </a: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  = 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3.8689E-01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 	change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in cost (decrease is positive)</a:t>
            </a: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1400" dirty="0" smtClean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gamma    = </a:t>
            </a:r>
            <a:r>
              <a:rPr lang="en-GB" sz="1400" dirty="0">
                <a:solidFill>
                  <a:srgbClr val="000000"/>
                </a:solidFill>
                <a:latin typeface="Andale Mono"/>
                <a:ea typeface="DejaVu Sans" charset="0"/>
                <a:cs typeface="Andale Mono"/>
              </a:rPr>
              <a:t>1.0e3	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		actual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value of 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gamma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SzPct val="45000"/>
              <a:buFont typeface="Wingdings" pitchFamily="38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Chi_2_y is set up in a way, that it is 1 if the noise given (in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binput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) is the same as spectral noise and </a:t>
            </a:r>
            <a:r>
              <a:rPr lang="en-GB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residual 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is perfect.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3676357" cy="5755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! --- SET DEFAULT FILENAMES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TFILE(08) = '</a:t>
            </a:r>
            <a:r>
              <a:rPr lang="en-US" sz="800" dirty="0" err="1">
                <a:solidFill>
                  <a:srgbClr val="FFFFFF"/>
                </a:solidFill>
              </a:rPr>
              <a:t>pbpfile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ISOTOPE SEPARATION FILE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TFILE(09) = '</a:t>
            </a:r>
            <a:r>
              <a:rPr lang="en-US" sz="800" dirty="0" err="1">
                <a:solidFill>
                  <a:srgbClr val="FFFFFF"/>
                </a:solidFill>
              </a:rPr>
              <a:t>isotope.input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TFILE(15) = 't15asc'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TFILE(16) = 'detail'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STATEVEC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TFILE(18) = '</a:t>
            </a:r>
            <a:r>
              <a:rPr lang="en-US" sz="800" dirty="0" err="1">
                <a:solidFill>
                  <a:srgbClr val="FFFFFF"/>
                </a:solidFill>
              </a:rPr>
              <a:t>statevec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SET MIXOUTPUT FILENAME AS STATE VECTOR FILENAME + .MXF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TFILE(17) = TRIM(TFILE(18))//'.</a:t>
            </a:r>
            <a:r>
              <a:rPr lang="en-US" sz="800" dirty="0" err="1">
                <a:solidFill>
                  <a:srgbClr val="FFFFFF"/>
                </a:solidFill>
              </a:rPr>
              <a:t>mxf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SAVED SYNTHETIC SPECTRUM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TFILE(19) = '</a:t>
            </a:r>
            <a:r>
              <a:rPr lang="en-US" sz="800" dirty="0" err="1">
                <a:solidFill>
                  <a:srgbClr val="FFFFFF"/>
                </a:solidFill>
              </a:rPr>
              <a:t>synspec.out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SUMMARY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TFILE(20) = 'summary'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SET PARTICAL COLUMN OUTPUT FILENAME AS STATE VECTOR FILENAME + .PRC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TFILE(22) = TRIM(TFILE(18))//'.</a:t>
            </a:r>
            <a:r>
              <a:rPr lang="en-US" sz="800" dirty="0" err="1">
                <a:solidFill>
                  <a:srgbClr val="FFFFFF"/>
                </a:solidFill>
              </a:rPr>
              <a:t>prc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EMPIRICAL MODULATION FUNCTION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TFILE(23) = '</a:t>
            </a:r>
            <a:r>
              <a:rPr lang="en-US" sz="800" dirty="0" err="1">
                <a:solidFill>
                  <a:srgbClr val="FFFFFF"/>
                </a:solidFill>
              </a:rPr>
              <a:t>ils.dat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EMPIRICAL PHASE FUNCTION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TFILE(24) = '</a:t>
            </a:r>
            <a:r>
              <a:rPr lang="en-US" sz="800" dirty="0" err="1">
                <a:solidFill>
                  <a:srgbClr val="FFFFFF"/>
                </a:solidFill>
              </a:rPr>
              <a:t>ils.dat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CHANNEL OUTPUT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TFILE(30) = 'chnspec.data1'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TFILE(40) = 'chnspec.data2'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SET SHORT FILENAME AS SUMMARY FILENAME + .ST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TFILE(31) = TRIM(TFILE(20))//'.</a:t>
            </a:r>
            <a:r>
              <a:rPr lang="en-US" sz="800" dirty="0" err="1">
                <a:solidFill>
                  <a:srgbClr val="FFFFFF"/>
                </a:solidFill>
              </a:rPr>
              <a:t>st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DEFAULT FIRST RETRIEVAL GAS SA OUTPUT FILENAME</a:t>
            </a:r>
          </a:p>
          <a:p>
            <a:r>
              <a:rPr lang="en-US" sz="800" dirty="0">
                <a:solidFill>
                  <a:srgbClr val="FFFFFF"/>
                </a:solidFill>
              </a:rPr>
              <a:t>! --- OUTPUT DEPENDS ON NAME SA .NORM, .VMR, .PCOL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TFILE(61) = '</a:t>
            </a:r>
            <a:r>
              <a:rPr lang="en-US" sz="800" dirty="0" err="1">
                <a:solidFill>
                  <a:srgbClr val="FFFFFF"/>
                </a:solidFill>
              </a:rPr>
              <a:t>Sa.norm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DEFAULT SAINV INPUT FILENAME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TFILE(62) = '</a:t>
            </a:r>
            <a:r>
              <a:rPr lang="en-US" sz="800" dirty="0" err="1">
                <a:solidFill>
                  <a:srgbClr val="FFFFFF"/>
                </a:solidFill>
              </a:rPr>
              <a:t>Sainv.input</a:t>
            </a:r>
            <a:r>
              <a:rPr lang="en-US" sz="800" dirty="0" smtClean="0">
                <a:solidFill>
                  <a:srgbClr val="FFFFFF"/>
                </a:solidFill>
              </a:rPr>
              <a:t>'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724036"/>
            <a:ext cx="2954655" cy="563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DEFAULT COMPLETE SA OUTPUT FILENAME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TFILE(63) = '</a:t>
            </a:r>
            <a:r>
              <a:rPr lang="en-US" sz="800" dirty="0" err="1">
                <a:solidFill>
                  <a:srgbClr val="FFFFFF"/>
                </a:solidFill>
              </a:rPr>
              <a:t>Sa.complete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DEFAULT K,SE,SA MATRICES OUTPUT FILENAME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TFILE(66) = '</a:t>
            </a:r>
            <a:r>
              <a:rPr lang="en-US" sz="800" dirty="0" err="1">
                <a:solidFill>
                  <a:srgbClr val="FFFFFF"/>
                </a:solidFill>
              </a:rPr>
              <a:t>K.out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SE OUTPUT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TFILE(67) = '</a:t>
            </a:r>
            <a:r>
              <a:rPr lang="en-US" sz="800" dirty="0" err="1">
                <a:solidFill>
                  <a:srgbClr val="FFFFFF"/>
                </a:solidFill>
              </a:rPr>
              <a:t>Se.out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DEFAULT K TRANSPOSED FILENAME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TFILE(68) =  '</a:t>
            </a:r>
            <a:r>
              <a:rPr lang="en-US" sz="800" dirty="0" err="1">
                <a:solidFill>
                  <a:srgbClr val="FFFFFF"/>
                </a:solidFill>
              </a:rPr>
              <a:t>KT.out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 LEVENBERG-MARQUARDT DETAILS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TFILE(70) = '</a:t>
            </a:r>
            <a:r>
              <a:rPr lang="en-US" sz="800" dirty="0" err="1">
                <a:solidFill>
                  <a:srgbClr val="FFFFFF"/>
                </a:solidFill>
              </a:rPr>
              <a:t>detail.opt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LAYERING SCHEME - OUTPUT FROM WACCM PROFILES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TFILE(71) = '</a:t>
            </a:r>
            <a:r>
              <a:rPr lang="en-US" sz="800" dirty="0" err="1">
                <a:solidFill>
                  <a:srgbClr val="FFFFFF"/>
                </a:solidFill>
              </a:rPr>
              <a:t>station.layers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REFERENCE VMR PROFILES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TFILE(72) = '</a:t>
            </a:r>
            <a:r>
              <a:rPr lang="en-US" sz="800" dirty="0" err="1">
                <a:solidFill>
                  <a:srgbClr val="FFFFFF"/>
                </a:solidFill>
              </a:rPr>
              <a:t>reference.prf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RAYTRACE DETAILED OUTPUT AKA TAPE6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TFILE(73) = '</a:t>
            </a:r>
            <a:r>
              <a:rPr lang="en-US" sz="800" dirty="0" err="1">
                <a:solidFill>
                  <a:srgbClr val="FFFFFF"/>
                </a:solidFill>
              </a:rPr>
              <a:t>raytrace.out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TFILE(74) = '</a:t>
            </a:r>
            <a:r>
              <a:rPr lang="en-US" sz="800" dirty="0" err="1">
                <a:solidFill>
                  <a:srgbClr val="FFFFFF"/>
                </a:solidFill>
              </a:rPr>
              <a:t>raytrace.pt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TFILE(75) = '</a:t>
            </a:r>
            <a:r>
              <a:rPr lang="en-US" sz="800" dirty="0" err="1">
                <a:solidFill>
                  <a:srgbClr val="FFFFFF"/>
                </a:solidFill>
              </a:rPr>
              <a:t>raytrace.ms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TFILE(76) = '</a:t>
            </a:r>
            <a:r>
              <a:rPr lang="en-US" sz="800" dirty="0" err="1">
                <a:solidFill>
                  <a:srgbClr val="FFFFFF"/>
                </a:solidFill>
              </a:rPr>
              <a:t>raytrace.mix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TFILE(77) = '</a:t>
            </a:r>
            <a:r>
              <a:rPr lang="en-US" sz="800" dirty="0" err="1">
                <a:solidFill>
                  <a:srgbClr val="FFFFFF"/>
                </a:solidFill>
              </a:rPr>
              <a:t>raytrace.sa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TFILE(78) = '</a:t>
            </a:r>
            <a:r>
              <a:rPr lang="en-US" sz="800" dirty="0" err="1">
                <a:solidFill>
                  <a:srgbClr val="FFFFFF"/>
                </a:solidFill>
              </a:rPr>
              <a:t>raytrace.pnch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! --- RESERVED FOR GASOUT NAME CHANGES - SEE FRWDMDL.F90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!TFILE(80)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TFILE(81) = '</a:t>
            </a:r>
            <a:r>
              <a:rPr lang="en-US" sz="800" dirty="0" err="1">
                <a:solidFill>
                  <a:srgbClr val="FFFFFF"/>
                </a:solidFill>
              </a:rPr>
              <a:t>AK.out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TFILE(82) = '</a:t>
            </a:r>
            <a:r>
              <a:rPr lang="en-US" sz="800" dirty="0" err="1">
                <a:solidFill>
                  <a:srgbClr val="FFFFFF"/>
                </a:solidFill>
              </a:rPr>
              <a:t>SM.out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TFILE(83) = '</a:t>
            </a:r>
            <a:r>
              <a:rPr lang="en-US" sz="800" dirty="0" err="1">
                <a:solidFill>
                  <a:srgbClr val="FFFFFF"/>
                </a:solidFill>
              </a:rPr>
              <a:t>SS.out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TFILE(84) = 'A-</a:t>
            </a:r>
            <a:r>
              <a:rPr lang="en-US" sz="800" dirty="0" err="1">
                <a:solidFill>
                  <a:srgbClr val="FFFFFF"/>
                </a:solidFill>
              </a:rPr>
              <a:t>S.out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TFILE(85) = '</a:t>
            </a:r>
            <a:r>
              <a:rPr lang="en-US" sz="800" dirty="0" err="1">
                <a:solidFill>
                  <a:srgbClr val="FFFFFF"/>
                </a:solidFill>
              </a:rPr>
              <a:t>AEIGEN.out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TFILE(88) = '</a:t>
            </a:r>
            <a:r>
              <a:rPr lang="en-US" sz="800" dirty="0" err="1">
                <a:solidFill>
                  <a:srgbClr val="FFFFFF"/>
                </a:solidFill>
              </a:rPr>
              <a:t>PRFS.out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r>
              <a:rPr lang="en-US" sz="800" dirty="0">
                <a:solidFill>
                  <a:srgbClr val="FFFFFF"/>
                </a:solidFill>
              </a:rPr>
              <a:t>      TFILE(89) = '</a:t>
            </a:r>
            <a:r>
              <a:rPr lang="en-US" sz="800" dirty="0" err="1">
                <a:solidFill>
                  <a:srgbClr val="FFFFFF"/>
                </a:solidFill>
              </a:rPr>
              <a:t>Parm.out</a:t>
            </a:r>
            <a:r>
              <a:rPr lang="en-US" sz="800" dirty="0">
                <a:solidFill>
                  <a:srgbClr val="FFFFFF"/>
                </a:solidFill>
              </a:rPr>
              <a:t>'</a:t>
            </a: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800" dirty="0">
                <a:solidFill>
                  <a:srgbClr val="FFFFFF"/>
                </a:solidFill>
              </a:rPr>
              <a:t>      TFILE(91) = '</a:t>
            </a:r>
            <a:r>
              <a:rPr lang="en-US" sz="800" dirty="0" err="1" smtClean="0">
                <a:solidFill>
                  <a:srgbClr val="FFFFFF"/>
                </a:solidFill>
              </a:rPr>
              <a:t>Spec.out</a:t>
            </a:r>
            <a:r>
              <a:rPr lang="en-US" sz="800" dirty="0" smtClean="0">
                <a:solidFill>
                  <a:srgbClr val="FFFFFF"/>
                </a:solidFill>
              </a:rPr>
              <a:t>’</a:t>
            </a:r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"/>
            <a:ext cx="684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ap of Input &amp; output files … needs to be cleaned up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4247978" cy="723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# General</a:t>
            </a: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file.stalayers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station.layers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file.refprofile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reference.prf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file.spectrum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t15asc.4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file.eap_dat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ils.dat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file.ephs_dat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ils.dat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file.sa_matrix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sa.input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file.isotope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isotope.input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file.solarlines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= </a:t>
            </a:r>
            <a:r>
              <a:rPr lang="pl-PL" sz="800" dirty="0" smtClean="0">
                <a:solidFill>
                  <a:srgbClr val="FFFFFF"/>
                </a:solidFill>
                <a:latin typeface="Andale Mono"/>
                <a:cs typeface="Andale Mono"/>
              </a:rPr>
              <a:t>..//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linelist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/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solar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/120621/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solar.dat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file.linelist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./02723.690800-02930.039200.hbin</a:t>
            </a: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# Definition for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retrieval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gases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gas.layers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=              47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    = HCL CH4 O3 HDO N2O NO2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gas.HCL.ifoff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              1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gas.HCL.zwid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          3.000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gas.HCL.zmin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          0.225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gas.HCL.zmax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        120.000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gas.HCL.logstate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=               F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gas.HCL.ifprf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              T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gas.HCL.sigma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0.62398   0.33613   0.33382   0.22898   0.14726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0.14435   0.14265   0.14204   0.14226   0.14383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0.14538   0.14531   0.14490   0.14430   0.14320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0.14272   0.14354   0.14652   0.15191   0.15851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0.16395   0.16691   0.17080   0.17993   0.19615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0.21887   0.24784   0.27969   0.30479   0.32309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0.34501   0.37861   0.42903   0.50225   0.58601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0.62527   0.61862   0.63071   0.73872   0.92782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1.08104   1.19786   1.28879   1.35951   1.42124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1.46301   1.48165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gas.CH4.ifprf               =               F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gas.CH4.sigma               =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1.00000   1.00000</a:t>
            </a: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#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Forward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model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parameters</a:t>
            </a:r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fw.delnu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0.10000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fw.lshapemodel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              </a:t>
            </a:r>
            <a:r>
              <a:rPr lang="pl-PL" sz="800" dirty="0" smtClean="0">
                <a:solidFill>
                  <a:srgbClr val="FFFFFF"/>
                </a:solidFill>
                <a:latin typeface="Andale Mono"/>
                <a:cs typeface="Andale Mono"/>
              </a:rPr>
              <a:t>0</a:t>
            </a:r>
          </a:p>
          <a:p>
            <a:r>
              <a:rPr lang="de-DE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de-DE" sz="800" dirty="0" err="1">
                <a:solidFill>
                  <a:srgbClr val="FFFFFF"/>
                </a:solidFill>
                <a:latin typeface="Andale Mono"/>
                <a:cs typeface="Andale Mono"/>
              </a:rPr>
              <a:t>fw.linemixing</a:t>
            </a:r>
            <a:r>
              <a:rPr lang="de-DE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=               T</a:t>
            </a:r>
          </a:p>
          <a:p>
            <a:r>
              <a:rPr lang="de-DE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de-DE" sz="800" dirty="0" err="1">
                <a:solidFill>
                  <a:srgbClr val="FFFFFF"/>
                </a:solidFill>
                <a:latin typeface="Andale Mono"/>
                <a:cs typeface="Andale Mono"/>
              </a:rPr>
              <a:t>fw.linemixing.gas</a:t>
            </a:r>
            <a:r>
              <a:rPr lang="de-DE" sz="800" dirty="0">
                <a:solidFill>
                  <a:srgbClr val="FFFFFF"/>
                </a:solidFill>
                <a:latin typeface="Andale Mono"/>
                <a:cs typeface="Andale Mono"/>
              </a:rPr>
              <a:t>           = CO2</a:t>
            </a:r>
          </a:p>
          <a:p>
            <a:r>
              <a:rPr lang="pl-PL" sz="800" dirty="0" smtClean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fw.solar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fw.solar.shift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          0.00000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fw.ifps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=               F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fw.ieap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=               4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fw.neap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=               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fw.iephs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4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fw.nephs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0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fw.emission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=               F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fw.ifiso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fw.write_k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=               T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fw.write_gasfiles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     =               T</a:t>
            </a: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FFFFFF"/>
                </a:solidFill>
                <a:latin typeface="Andale Mono"/>
                <a:cs typeface="Andale Mono"/>
              </a:rPr>
              <a:t>fw.write_gasfiles.type</a:t>
            </a:r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     =               1</a:t>
            </a:r>
          </a:p>
          <a:p>
            <a:endParaRPr lang="pl-PL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7615" y="76200"/>
            <a:ext cx="276586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(Very new) sfit4.ctl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General I/O files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Retrieval Gases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Forward </a:t>
            </a:r>
            <a:r>
              <a:rPr lang="en-US" dirty="0">
                <a:solidFill>
                  <a:srgbClr val="FFFFFF"/>
                </a:solidFill>
              </a:rPr>
              <a:t>Model Parameters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882606"/>
            <a:ext cx="4572000" cy="6740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#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Retrieval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parameter</a:t>
            </a:r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       =               T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rt.write_sa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=               F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rt.lm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    =               F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rt.lm.gamma_start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=         100000.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rt.lm.gamma_dec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=            10.0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rt.lm.gamma_inc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=            10.0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rt.convergence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=             0.1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rt.tolerance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=             0.05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rt.max_iteration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=              15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rt.wshift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=               2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rt.wshift.apriori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=           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rt.wshift.sa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=           0.100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rt.slope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rt.slope.apriori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=           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rt.slope.sa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=           0.100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rt.solar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rt.solar.apriori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=           1.000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rt.solar.sa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=           0.500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rt.ifdiff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  =               T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rt.temperature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=               F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rt.raytonly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                =               F</a:t>
            </a:r>
          </a:p>
          <a:p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#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Microwindows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their</a:t>
            </a:r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pl-PL" sz="800" dirty="0" err="1">
                <a:solidFill>
                  <a:srgbClr val="000000"/>
                </a:solidFill>
                <a:latin typeface="Andale Mono"/>
                <a:cs typeface="Andale Mono"/>
              </a:rPr>
              <a:t>parameters</a:t>
            </a:r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                        =   1 2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band.1.nu_start             =        2727.730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band.1.nu_stop              =        2727.830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band.1.zshift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band.1.zshift.apriori       =           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band.1.zshift.sa            =           0.200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band.1.beam  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band.1.dn                   =       0.800E-03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band.1.wavfac               =           1.000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band.1.pmax                 =         257.143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band.1.omega                =           2.273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band.1.iap   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band.1.snr                  =         200.000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band.1.gasb                 = HCL    O3     HDO</a:t>
            </a:r>
          </a:p>
          <a:p>
            <a:endParaRPr lang="pl-PL" sz="80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band.2.nu_start             =        2775.700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band.2.nu_stop              =        2775.800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band.2.zshift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band.2.zshift.apriori       =           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band.2.zshift.sa            =           0.200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band.2.beam  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band.2.dn                   =       0.800E-03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band.2.wavfac               =           1.000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band.2.pmax                 =         257.143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band.2.omega                =           2.273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band.2.iap                  =               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band.2.snr                  =         200.000</a:t>
            </a:r>
          </a:p>
          <a:p>
            <a:r>
              <a:rPr lang="pl-PL" sz="800" dirty="0">
                <a:solidFill>
                  <a:srgbClr val="000000"/>
                </a:solidFill>
                <a:latin typeface="Andale Mono"/>
                <a:cs typeface="Andale Mono"/>
              </a:rPr>
              <a:t> band.2.gasb                 = HCL    O3     N2O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1000" y="16807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Retrieval </a:t>
            </a:r>
            <a:r>
              <a:rPr lang="en-US" dirty="0">
                <a:solidFill>
                  <a:srgbClr val="FFFFFF"/>
                </a:solidFill>
              </a:rPr>
              <a:t>parameters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Band </a:t>
            </a:r>
            <a:r>
              <a:rPr lang="en-US" dirty="0">
                <a:solidFill>
                  <a:srgbClr val="FFFFFF"/>
                </a:solidFill>
              </a:rPr>
              <a:t>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2400"/>
            <a:ext cx="3139802" cy="6740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# Retrieval parameter</a:t>
            </a:r>
          </a:p>
          <a:p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     =               T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rt.write_sa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=               F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rt.lm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   =               F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rt.lm.gamma_start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=         100000.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rt.lm.gamma_dec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=            10.0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rt.lm.gamma_inc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=            10.0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rt.convergence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            0.1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rt.tolerance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            0.05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rt.max_iteration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=              15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rt.wshift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=               2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rt.wshift.apriori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=           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rt.wshift.sa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=           0.100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rt.slope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rt.slope.apriori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=           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rt.slope.sa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=           0.100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rt.solar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 =               T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rt.solar.apriori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=           1.000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rt.solar.sa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=           0.500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rt.ifdiff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  =               T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rt.temperature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=               F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rt.raytonly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                =               F</a:t>
            </a:r>
          </a:p>
          <a:p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# </a:t>
            </a:r>
            <a:r>
              <a:rPr lang="en-US" sz="800" dirty="0" err="1">
                <a:solidFill>
                  <a:srgbClr val="FFFFFF"/>
                </a:solidFill>
                <a:latin typeface="Andale Mono"/>
                <a:cs typeface="Andale Mono"/>
              </a:rPr>
              <a:t>Microwindows</a:t>
            </a:r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and their parameters</a:t>
            </a:r>
          </a:p>
          <a:p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                        =   </a:t>
            </a:r>
            <a:r>
              <a:rPr lang="en-US" sz="800" dirty="0" smtClean="0">
                <a:solidFill>
                  <a:srgbClr val="FFFFFF"/>
                </a:solidFill>
                <a:latin typeface="Andale Mono"/>
                <a:cs typeface="Andale Mono"/>
              </a:rPr>
              <a:t>1 2</a:t>
            </a:r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band.1.nu_start             =        2727.730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band.1.nu_stop              =        2727.830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band.1.zshift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band.1.zshift.apriori       =           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band.1.zshift.sa            =           0.200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band.1.beam  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band.1.dn                   =       0.800E-03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band.1.wavfac               =           1.000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band.1.pmax                 =         257.143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band.1.omega                =           2.273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band.1.iap   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band.1.snr                  =         200.000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band.1.gasb                 = HCL    O3     HDO</a:t>
            </a:r>
          </a:p>
          <a:p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band.2.nu_start             =        2775.700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band.2.nu_stop              =        2775.800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band.2.zshift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band.2.zshift.apriori       =           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band.2.zshift.sa            =           0.200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band.2.beam  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band.2.dn                   =       0.800E-03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band.2.wavfac               =           1.000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band.2.pmax                 =         257.143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band.2.omega                =           2.273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band.2.iap                  =               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band.2.snr                  =         200.000</a:t>
            </a:r>
          </a:p>
          <a:p>
            <a:r>
              <a:rPr lang="en-US" sz="800" dirty="0">
                <a:solidFill>
                  <a:srgbClr val="FFFFFF"/>
                </a:solidFill>
                <a:latin typeface="Andale Mono"/>
                <a:cs typeface="Andale Mono"/>
              </a:rPr>
              <a:t> band.2.gasb                 = HCL    O3     </a:t>
            </a:r>
            <a:r>
              <a:rPr lang="en-US" sz="800" dirty="0" smtClean="0">
                <a:solidFill>
                  <a:srgbClr val="FFFFFF"/>
                </a:solidFill>
                <a:latin typeface="Andale Mono"/>
                <a:cs typeface="Andale Mono"/>
              </a:rPr>
              <a:t>N2O</a:t>
            </a:r>
            <a:endParaRPr lang="en-US" sz="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Sfit4 current version d0.9.2.1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lvl="1"/>
            <a:r>
              <a:rPr lang="en-US" sz="2000" dirty="0">
                <a:solidFill>
                  <a:srgbClr val="FFFFFF"/>
                </a:solidFill>
              </a:rPr>
              <a:t>l</a:t>
            </a:r>
            <a:r>
              <a:rPr lang="en-US" sz="2000" dirty="0" smtClean="0">
                <a:solidFill>
                  <a:srgbClr val="FFFFFF"/>
                </a:solidFill>
              </a:rPr>
              <a:t>og scaling of </a:t>
            </a:r>
            <a:r>
              <a:rPr lang="en-US" sz="2000" dirty="0" err="1" smtClean="0">
                <a:solidFill>
                  <a:srgbClr val="FFFFFF"/>
                </a:solidFill>
              </a:rPr>
              <a:t>vmr</a:t>
            </a:r>
            <a:r>
              <a:rPr lang="en-US" sz="2000" dirty="0" smtClean="0">
                <a:solidFill>
                  <a:srgbClr val="FFFFFF"/>
                </a:solidFill>
              </a:rPr>
              <a:t> by gas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</a:t>
            </a:r>
            <a:r>
              <a:rPr lang="en-US" sz="2000" dirty="0" smtClean="0">
                <a:solidFill>
                  <a:srgbClr val="FFFFFF"/>
                </a:solidFill>
              </a:rPr>
              <a:t>nclude emission of atmosphere &amp; source (moon)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</a:t>
            </a:r>
            <a:r>
              <a:rPr lang="en-US" sz="2000" dirty="0" smtClean="0">
                <a:solidFill>
                  <a:srgbClr val="FFFFFF"/>
                </a:solidFill>
              </a:rPr>
              <a:t>nalytic derivatives for </a:t>
            </a:r>
            <a:r>
              <a:rPr lang="en-US" sz="2000" dirty="0" err="1" smtClean="0">
                <a:solidFill>
                  <a:srgbClr val="FFFFFF"/>
                </a:solidFill>
              </a:rPr>
              <a:t>vmrs</a:t>
            </a:r>
            <a:endParaRPr lang="en-US" sz="2000" dirty="0" smtClean="0">
              <a:solidFill>
                <a:srgbClr val="FFFFFF"/>
              </a:solidFill>
            </a:endParaRPr>
          </a:p>
          <a:p>
            <a:pPr lvl="1"/>
            <a:r>
              <a:rPr lang="en-US" sz="2000" dirty="0" err="1">
                <a:solidFill>
                  <a:srgbClr val="FFFFFF"/>
                </a:solidFill>
              </a:rPr>
              <a:t>L</a:t>
            </a:r>
            <a:r>
              <a:rPr lang="en-US" sz="2000" dirty="0" err="1" smtClean="0">
                <a:solidFill>
                  <a:srgbClr val="FFFFFF"/>
                </a:solidFill>
              </a:rPr>
              <a:t>evenberg</a:t>
            </a:r>
            <a:r>
              <a:rPr lang="en-US" sz="2000" dirty="0" smtClean="0">
                <a:solidFill>
                  <a:srgbClr val="FFFFFF"/>
                </a:solidFill>
              </a:rPr>
              <a:t>-Marquardt iterative scheme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</a:t>
            </a:r>
            <a:r>
              <a:rPr lang="en-US" sz="2000" dirty="0" smtClean="0">
                <a:solidFill>
                  <a:srgbClr val="FFFFFF"/>
                </a:solidFill>
              </a:rPr>
              <a:t>nternal </a:t>
            </a:r>
            <a:r>
              <a:rPr lang="en-US" sz="2000" dirty="0" err="1" smtClean="0">
                <a:solidFill>
                  <a:srgbClr val="FFFFFF"/>
                </a:solidFill>
              </a:rPr>
              <a:t>raytracing</a:t>
            </a:r>
            <a:r>
              <a:rPr lang="en-US" sz="2000" dirty="0" smtClean="0">
                <a:solidFill>
                  <a:srgbClr val="FFFFFF"/>
                </a:solidFill>
              </a:rPr>
              <a:t> module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l</a:t>
            </a:r>
            <a:r>
              <a:rPr lang="en-US" sz="2000" dirty="0" smtClean="0">
                <a:solidFill>
                  <a:srgbClr val="FFFFFF"/>
                </a:solidFill>
              </a:rPr>
              <a:t>ine mixing for CO2 (ch4…)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 smtClean="0">
                <a:solidFill>
                  <a:srgbClr val="FFFFFF"/>
                </a:solidFill>
              </a:rPr>
              <a:t>peed dependent Voigt (from C Boone)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tagged - variable input  format 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arbitrary SZA / µwindow / resolution</a:t>
            </a:r>
          </a:p>
          <a:p>
            <a:pPr lvl="2"/>
            <a:r>
              <a:rPr lang="en-US" sz="1600" dirty="0" smtClean="0">
                <a:solidFill>
                  <a:srgbClr val="FFFFFF"/>
                </a:solidFill>
              </a:rPr>
              <a:t>Spectral process code to support it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</a:t>
            </a:r>
            <a:r>
              <a:rPr lang="en-US" sz="2000" dirty="0" smtClean="0">
                <a:solidFill>
                  <a:srgbClr val="FFFFFF"/>
                </a:solidFill>
              </a:rPr>
              <a:t>inary HITRAN input – end of </a:t>
            </a:r>
            <a:r>
              <a:rPr lang="en-US" sz="2000" dirty="0" err="1" smtClean="0">
                <a:solidFill>
                  <a:srgbClr val="FFFFFF"/>
                </a:solidFill>
              </a:rPr>
              <a:t>cfgl</a:t>
            </a:r>
            <a:r>
              <a:rPr lang="en-US" sz="2000" dirty="0" smtClean="0">
                <a:solidFill>
                  <a:srgbClr val="FFFFFF"/>
                </a:solidFill>
              </a:rPr>
              <a:t> files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Pre-</a:t>
            </a:r>
            <a:r>
              <a:rPr lang="en-US" sz="2000" dirty="0" err="1" smtClean="0">
                <a:solidFill>
                  <a:srgbClr val="FFFFFF"/>
                </a:solidFill>
              </a:rPr>
              <a:t>raytrace</a:t>
            </a:r>
            <a:r>
              <a:rPr lang="en-US" sz="2000" dirty="0" smtClean="0">
                <a:solidFill>
                  <a:srgbClr val="FFFFFF"/>
                </a:solidFill>
              </a:rPr>
              <a:t> isotope separation scheme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 smtClean="0">
                <a:solidFill>
                  <a:srgbClr val="FFFFFF"/>
                </a:solidFill>
              </a:rPr>
              <a:t>pectra-centric parameters in </a:t>
            </a:r>
            <a:r>
              <a:rPr lang="en-US" sz="2000" dirty="0" err="1" smtClean="0">
                <a:solidFill>
                  <a:srgbClr val="FFFFFF"/>
                </a:solidFill>
              </a:rPr>
              <a:t>ascii</a:t>
            </a:r>
            <a:r>
              <a:rPr lang="en-US" sz="2000" dirty="0" smtClean="0">
                <a:solidFill>
                  <a:srgbClr val="FFFFFF"/>
                </a:solidFill>
              </a:rPr>
              <a:t> spectra data file</a:t>
            </a:r>
          </a:p>
          <a:p>
            <a:pPr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2631" y="2786519"/>
            <a:ext cx="1443875" cy="120032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s</a:t>
            </a:r>
            <a:r>
              <a:rPr lang="en-US" sz="2400" u="sng" dirty="0" smtClean="0"/>
              <a:t>fit4</a:t>
            </a:r>
          </a:p>
          <a:p>
            <a:pPr algn="ctr"/>
            <a:r>
              <a:rPr lang="en-US" sz="2400" dirty="0" err="1"/>
              <a:t>r</a:t>
            </a:r>
            <a:r>
              <a:rPr lang="en-US" sz="2400" dirty="0" err="1" smtClean="0"/>
              <a:t>aytracing</a:t>
            </a:r>
            <a:endParaRPr lang="en-US" sz="2400" dirty="0" smtClean="0"/>
          </a:p>
          <a:p>
            <a:pPr algn="ctr"/>
            <a:r>
              <a:rPr lang="en-US" sz="2400" dirty="0" smtClean="0"/>
              <a:t>retrieval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1346" y="1143000"/>
            <a:ext cx="208679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u="sng" dirty="0"/>
              <a:t>s</a:t>
            </a:r>
            <a:r>
              <a:rPr lang="en-US" sz="1400" u="sng" dirty="0" smtClean="0"/>
              <a:t>fit4.ctl</a:t>
            </a:r>
          </a:p>
          <a:p>
            <a:r>
              <a:rPr lang="en-US" sz="1400" i="1" dirty="0" smtClean="0"/>
              <a:t>Retrieval specific </a:t>
            </a:r>
            <a:r>
              <a:rPr lang="en-US" sz="1400" i="1" dirty="0" err="1" smtClean="0"/>
              <a:t>params</a:t>
            </a:r>
            <a:r>
              <a:rPr lang="en-US" sz="1400" i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Region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Species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State vector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1346" y="2486336"/>
            <a:ext cx="236475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u="sng" dirty="0"/>
              <a:t>t</a:t>
            </a:r>
            <a:r>
              <a:rPr lang="en-US" sz="1400" u="sng" dirty="0" smtClean="0"/>
              <a:t>15asc4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Spectrum specific </a:t>
            </a:r>
            <a:r>
              <a:rPr lang="en-US" sz="1400" i="1" dirty="0" err="1" smtClean="0"/>
              <a:t>params</a:t>
            </a:r>
            <a:r>
              <a:rPr lang="en-US" sz="1400" i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Date/Time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Solar zenith angle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N spectra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346" y="3829672"/>
            <a:ext cx="203132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u="sng" dirty="0" err="1" smtClean="0"/>
              <a:t>stations.layers</a:t>
            </a:r>
            <a:endParaRPr lang="en-US" sz="1400" u="sng" dirty="0" smtClean="0"/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Layering for each site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From WACCM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51346" y="4742121"/>
            <a:ext cx="312136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u="sng" dirty="0" err="1" smtClean="0"/>
              <a:t>reference.prf</a:t>
            </a:r>
            <a:endParaRPr lang="en-US" sz="1400" u="sng" dirty="0" smtClean="0"/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Z-p</a:t>
            </a:r>
            <a:r>
              <a:rPr lang="en-US" sz="1400" i="1" dirty="0"/>
              <a:t>-</a:t>
            </a:r>
            <a:r>
              <a:rPr lang="en-US" sz="1400" i="1" dirty="0" smtClean="0"/>
              <a:t>T for reference profiles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Reference (</a:t>
            </a:r>
            <a:r>
              <a:rPr lang="en-US" sz="1400" i="1" dirty="0" err="1" smtClean="0"/>
              <a:t>apriori</a:t>
            </a:r>
            <a:r>
              <a:rPr lang="en-US" sz="1400" i="1" dirty="0" smtClean="0"/>
              <a:t>) chemical profiles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51346" y="5654570"/>
            <a:ext cx="225563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Binary (HITRAN) Line list file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67400" y="1212340"/>
            <a:ext cx="280076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sit4.dtl (detail file)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Step-by-step of retrieval process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1679" y="268642"/>
            <a:ext cx="2110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equired inputs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0513" y="286721"/>
            <a:ext cx="218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equired output</a:t>
            </a:r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814" y="525073"/>
            <a:ext cx="2714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uxiliary </a:t>
            </a:r>
            <a:r>
              <a:rPr lang="en-US" sz="3200" dirty="0"/>
              <a:t>i</a:t>
            </a:r>
            <a:r>
              <a:rPr lang="en-US" sz="3200" dirty="0" smtClean="0"/>
              <a:t>nputs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1591" y="1624062"/>
            <a:ext cx="5339923" cy="2599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sotope separation data (new format)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nstrument phase function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nstrument modulation function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etrieval mixing ratio predefined covariance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etrieval </a:t>
            </a:r>
            <a:r>
              <a:rPr lang="en-US" dirty="0"/>
              <a:t>mixing ratio predefined </a:t>
            </a:r>
            <a:r>
              <a:rPr lang="en-US" dirty="0" smtClean="0"/>
              <a:t>inverse covariance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/>
              <a:t>s</a:t>
            </a:r>
            <a:r>
              <a:rPr lang="en-US" smtClean="0"/>
              <a:t>olar </a:t>
            </a:r>
            <a:r>
              <a:rPr lang="en-US" dirty="0" smtClean="0"/>
              <a:t>line list</a:t>
            </a:r>
            <a:endParaRPr lang="en-US" dirty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69" y="533400"/>
            <a:ext cx="1676400" cy="54432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outputs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6" y="14478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Output can be set to 3 levels of detail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en-US" sz="2000" dirty="0" smtClean="0"/>
              <a:t>Plus any given output file can be switched off or on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Any output file (other than sfit4.dtl – detail file) can be renamed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Many output files have been reformatted for easy read / write by batch scripts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All output files have version tag and timestamp</a:t>
            </a:r>
          </a:p>
          <a:p>
            <a:pPr>
              <a:lnSpc>
                <a:spcPct val="130000"/>
              </a:lnSpc>
            </a:pPr>
            <a:r>
              <a:rPr lang="en-US" sz="20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Direct binary or </a:t>
            </a:r>
            <a:r>
              <a:rPr lang="en-US" sz="2000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hdf</a:t>
            </a:r>
            <a:r>
              <a:rPr lang="en-US" sz="20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output still planned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57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</a:t>
            </a:r>
            <a:r>
              <a:rPr lang="en-US" sz="3200" dirty="0" smtClean="0"/>
              <a:t>utput files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6" y="1295400"/>
            <a:ext cx="4631404" cy="4876800"/>
          </a:xfrm>
        </p:spPr>
        <p:txBody>
          <a:bodyPr>
            <a:normAutofit fontScale="92500" lnSpcReduction="10000"/>
          </a:bodyPr>
          <a:lstStyle/>
          <a:p>
            <a:r>
              <a:rPr lang="fr-FR" sz="1800" dirty="0"/>
              <a:t> </a:t>
            </a:r>
            <a:r>
              <a:rPr lang="fr-FR" sz="1800" dirty="0" smtClean="0"/>
              <a:t>output </a:t>
            </a:r>
            <a:r>
              <a:rPr lang="fr-FR" sz="1800" dirty="0" err="1" smtClean="0"/>
              <a:t>level</a:t>
            </a:r>
            <a:r>
              <a:rPr lang="fr-FR" sz="1800" dirty="0" smtClean="0"/>
              <a:t> set to 1</a:t>
            </a:r>
          </a:p>
          <a:p>
            <a:pPr lvl="1"/>
            <a:r>
              <a:rPr lang="fr-FR" sz="1400" dirty="0" err="1" smtClean="0"/>
              <a:t>Statevevctor</a:t>
            </a:r>
            <a:r>
              <a:rPr lang="fr-FR" sz="1400" dirty="0" smtClean="0"/>
              <a:t> file</a:t>
            </a:r>
          </a:p>
          <a:p>
            <a:pPr lvl="1"/>
            <a:r>
              <a:rPr lang="fr-FR" sz="1400" dirty="0" smtClean="0"/>
              <a:t>Apriori profiles</a:t>
            </a:r>
          </a:p>
          <a:p>
            <a:pPr lvl="1"/>
            <a:r>
              <a:rPr lang="fr-FR" sz="1400" dirty="0" err="1" smtClean="0"/>
              <a:t>Retrieved</a:t>
            </a:r>
            <a:r>
              <a:rPr lang="fr-FR" sz="1400" dirty="0" smtClean="0"/>
              <a:t> profiles</a:t>
            </a:r>
          </a:p>
          <a:p>
            <a:pPr lvl="1"/>
            <a:r>
              <a:rPr lang="fr-FR" sz="1400" dirty="0" smtClean="0"/>
              <a:t>Final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, </a:t>
            </a:r>
            <a:r>
              <a:rPr lang="fr-FR" sz="1400" dirty="0" err="1" smtClean="0"/>
              <a:t>observed</a:t>
            </a:r>
            <a:r>
              <a:rPr lang="fr-FR" sz="1400" dirty="0" smtClean="0"/>
              <a:t> and </a:t>
            </a:r>
            <a:r>
              <a:rPr lang="fr-FR" sz="1400" dirty="0" err="1" smtClean="0"/>
              <a:t>difference</a:t>
            </a:r>
            <a:r>
              <a:rPr lang="fr-FR" sz="1400" dirty="0" smtClean="0"/>
              <a:t> </a:t>
            </a:r>
            <a:r>
              <a:rPr lang="fr-FR" sz="1400" dirty="0" err="1" smtClean="0"/>
              <a:t>spectra</a:t>
            </a:r>
            <a:endParaRPr lang="fr-FR" sz="1400" dirty="0" smtClean="0"/>
          </a:p>
          <a:p>
            <a:pPr lvl="1"/>
            <a:r>
              <a:rPr lang="fr-FR" sz="1400" dirty="0" smtClean="0"/>
              <a:t>Fit </a:t>
            </a:r>
            <a:r>
              <a:rPr lang="fr-FR" sz="1400" dirty="0" err="1" smtClean="0"/>
              <a:t>summary</a:t>
            </a:r>
            <a:endParaRPr lang="fr-FR" sz="1400" dirty="0" smtClean="0"/>
          </a:p>
          <a:p>
            <a:pPr lvl="1"/>
            <a:r>
              <a:rPr lang="fr-FR" sz="1400" dirty="0" err="1" smtClean="0"/>
              <a:t>Averaging</a:t>
            </a:r>
            <a:r>
              <a:rPr lang="fr-FR" sz="1400" dirty="0" smtClean="0"/>
              <a:t> </a:t>
            </a:r>
            <a:r>
              <a:rPr lang="fr-FR" sz="1400" dirty="0" err="1" smtClean="0"/>
              <a:t>kernels</a:t>
            </a:r>
            <a:endParaRPr lang="fr-FR" sz="1400" dirty="0" smtClean="0"/>
          </a:p>
          <a:p>
            <a:pPr lvl="1"/>
            <a:r>
              <a:rPr lang="fr-FR" sz="1400" dirty="0" smtClean="0"/>
              <a:t>Complete Sa matrix</a:t>
            </a:r>
            <a:endParaRPr lang="fr-FR" sz="1400" dirty="0"/>
          </a:p>
          <a:p>
            <a:endParaRPr lang="fr-FR" sz="1800" dirty="0" smtClean="0"/>
          </a:p>
          <a:p>
            <a:r>
              <a:rPr lang="fr-FR" sz="1800" dirty="0"/>
              <a:t> output </a:t>
            </a:r>
            <a:r>
              <a:rPr lang="fr-FR" sz="1800" dirty="0" err="1"/>
              <a:t>level</a:t>
            </a:r>
            <a:r>
              <a:rPr lang="fr-FR" sz="1800" dirty="0"/>
              <a:t> set to </a:t>
            </a:r>
            <a:r>
              <a:rPr lang="fr-FR" sz="1800" dirty="0" smtClean="0"/>
              <a:t>2</a:t>
            </a:r>
          </a:p>
          <a:p>
            <a:pPr lvl="1"/>
            <a:r>
              <a:rPr lang="fr-FR" sz="1400" dirty="0" smtClean="0"/>
              <a:t>K matrix</a:t>
            </a:r>
          </a:p>
          <a:p>
            <a:pPr lvl="1"/>
            <a:r>
              <a:rPr lang="fr-FR" sz="1400" dirty="0" smtClean="0"/>
              <a:t>K</a:t>
            </a:r>
            <a:r>
              <a:rPr lang="fr-FR" sz="1400" b="1" baseline="-25000" dirty="0" smtClean="0"/>
              <a:t>b</a:t>
            </a:r>
            <a:r>
              <a:rPr lang="fr-FR" sz="1400" dirty="0" smtClean="0"/>
              <a:t> matrix</a:t>
            </a:r>
          </a:p>
          <a:p>
            <a:pPr lvl="1"/>
            <a:r>
              <a:rPr lang="fr-FR" sz="1400" dirty="0" smtClean="0"/>
              <a:t>AB matrix</a:t>
            </a:r>
          </a:p>
          <a:p>
            <a:pPr lvl="1"/>
            <a:r>
              <a:rPr lang="fr-FR" sz="1400" dirty="0" err="1" smtClean="0"/>
              <a:t>Measurement</a:t>
            </a:r>
            <a:r>
              <a:rPr lang="fr-FR" sz="1400" dirty="0" smtClean="0"/>
              <a:t> </a:t>
            </a:r>
            <a:r>
              <a:rPr lang="fr-FR" sz="1400" dirty="0" err="1" smtClean="0"/>
              <a:t>error</a:t>
            </a:r>
            <a:endParaRPr lang="fr-FR" sz="1400" dirty="0" smtClean="0"/>
          </a:p>
          <a:p>
            <a:pPr lvl="1"/>
            <a:r>
              <a:rPr lang="fr-FR" sz="1400" dirty="0" smtClean="0"/>
              <a:t>Sa Inverse matrix</a:t>
            </a:r>
          </a:p>
          <a:p>
            <a:pPr lvl="1"/>
            <a:r>
              <a:rPr lang="fr-FR" sz="1400" dirty="0" smtClean="0"/>
              <a:t>Se inverse matrix</a:t>
            </a:r>
          </a:p>
          <a:p>
            <a:pPr lvl="1"/>
            <a:r>
              <a:rPr lang="fr-FR" sz="1400" dirty="0" smtClean="0"/>
              <a:t>Shat matrix</a:t>
            </a:r>
          </a:p>
          <a:p>
            <a:pPr lvl="1"/>
            <a:r>
              <a:rPr lang="fr-FR" sz="1400" dirty="0" err="1" smtClean="0"/>
              <a:t>Retrieval-Calculated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Smoothing</a:t>
            </a:r>
            <a:r>
              <a:rPr lang="fr-FR" sz="1400" dirty="0" smtClean="0"/>
              <a:t> </a:t>
            </a:r>
            <a:r>
              <a:rPr lang="fr-FR" sz="1400" dirty="0" err="1" smtClean="0"/>
              <a:t>error</a:t>
            </a:r>
            <a:endParaRPr lang="fr-FR" sz="1400" dirty="0" smtClean="0"/>
          </a:p>
          <a:p>
            <a:pPr lvl="1"/>
            <a:r>
              <a:rPr lang="fr-FR" sz="1400" dirty="0" err="1" smtClean="0"/>
              <a:t>Parameter</a:t>
            </a:r>
            <a:r>
              <a:rPr lang="fr-FR" sz="1400" dirty="0" smtClean="0"/>
              <a:t> </a:t>
            </a:r>
            <a:r>
              <a:rPr lang="fr-FR" sz="1400" dirty="0" err="1" smtClean="0"/>
              <a:t>array</a:t>
            </a:r>
            <a:r>
              <a:rPr lang="fr-FR" sz="1400" dirty="0" smtClean="0"/>
              <a:t> by </a:t>
            </a:r>
            <a:r>
              <a:rPr lang="fr-FR" sz="1400" dirty="0" err="1" smtClean="0"/>
              <a:t>iteration</a:t>
            </a:r>
            <a:endParaRPr lang="fr-FR" sz="1400" dirty="0" smtClean="0"/>
          </a:p>
          <a:p>
            <a:pPr lvl="1"/>
            <a:r>
              <a:rPr lang="fr-FR" sz="1400" dirty="0" err="1" smtClean="0"/>
              <a:t>Spectra</a:t>
            </a:r>
            <a:r>
              <a:rPr lang="fr-FR" sz="1400" dirty="0" smtClean="0"/>
              <a:t> by </a:t>
            </a:r>
            <a:r>
              <a:rPr lang="fr-FR" sz="1400" dirty="0" err="1" smtClean="0"/>
              <a:t>gas</a:t>
            </a:r>
            <a:endParaRPr lang="fr-FR" sz="1400" dirty="0"/>
          </a:p>
          <a:p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1261756"/>
            <a:ext cx="425040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 output </a:t>
            </a:r>
            <a:r>
              <a:rPr lang="fr-FR" sz="1800" dirty="0" err="1" smtClean="0"/>
              <a:t>level</a:t>
            </a:r>
            <a:r>
              <a:rPr lang="fr-FR" sz="1800" dirty="0" smtClean="0"/>
              <a:t> set to 3</a:t>
            </a:r>
          </a:p>
          <a:p>
            <a:pPr lvl="1"/>
            <a:r>
              <a:rPr lang="fr-FR" sz="1400" dirty="0" smtClean="0"/>
              <a:t>Channel </a:t>
            </a:r>
            <a:r>
              <a:rPr lang="fr-FR" sz="1400" dirty="0" err="1" smtClean="0"/>
              <a:t>spectra</a:t>
            </a:r>
            <a:r>
              <a:rPr lang="fr-FR" sz="1400" dirty="0" smtClean="0"/>
              <a:t> diagnostic</a:t>
            </a:r>
          </a:p>
          <a:p>
            <a:pPr lvl="1"/>
            <a:r>
              <a:rPr lang="fr-FR" sz="1400" dirty="0" err="1" smtClean="0"/>
              <a:t>Raytracing</a:t>
            </a:r>
            <a:r>
              <a:rPr lang="fr-FR" sz="1400" dirty="0" smtClean="0"/>
              <a:t> diagnostics</a:t>
            </a:r>
          </a:p>
          <a:p>
            <a:pPr lvl="1"/>
            <a:r>
              <a:rPr lang="fr-FR" sz="1400" dirty="0" err="1" smtClean="0"/>
              <a:t>Solar</a:t>
            </a:r>
            <a:r>
              <a:rPr lang="fr-FR" sz="1400" dirty="0" smtClean="0"/>
              <a:t> </a:t>
            </a:r>
            <a:r>
              <a:rPr lang="fr-FR" sz="1400" dirty="0" err="1" smtClean="0"/>
              <a:t>spectra</a:t>
            </a:r>
            <a:r>
              <a:rPr lang="fr-FR" sz="1400" dirty="0" smtClean="0"/>
              <a:t> </a:t>
            </a:r>
            <a:r>
              <a:rPr lang="fr-FR" sz="1400" dirty="0" err="1" smtClean="0"/>
              <a:t>calculation</a:t>
            </a:r>
            <a:endParaRPr lang="fr-FR" sz="1400" dirty="0" smtClean="0"/>
          </a:p>
          <a:p>
            <a:pPr lvl="1"/>
            <a:r>
              <a:rPr lang="fr-FR" sz="1400" dirty="0" smtClean="0"/>
              <a:t>L-M diagnostics</a:t>
            </a:r>
          </a:p>
          <a:p>
            <a:pPr lvl="1"/>
            <a:r>
              <a:rPr lang="fr-FR" sz="1400" dirty="0" smtClean="0"/>
              <a:t>Cross-section diagnostics</a:t>
            </a:r>
          </a:p>
          <a:p>
            <a:pPr lvl="1"/>
            <a:endParaRPr lang="fr-FR" sz="1400" dirty="0"/>
          </a:p>
          <a:p>
            <a:pPr marL="457200" lvl="1" indent="0">
              <a:buNone/>
            </a:pPr>
            <a:r>
              <a:rPr lang="fr-FR" sz="1400" dirty="0" smtClean="0"/>
              <a:t> </a:t>
            </a:r>
          </a:p>
          <a:p>
            <a:pPr lvl="1"/>
            <a:endParaRPr lang="fr-FR" sz="1400" dirty="0"/>
          </a:p>
          <a:p>
            <a:pPr lvl="1"/>
            <a:endParaRPr lang="fr-FR" sz="1800" dirty="0" smtClean="0"/>
          </a:p>
          <a:p>
            <a:r>
              <a:rPr lang="fr-FR" sz="1800" dirty="0" smtClean="0"/>
              <a:t> </a:t>
            </a:r>
            <a:r>
              <a:rPr lang="fr-FR" sz="1800" dirty="0" err="1" smtClean="0"/>
              <a:t>gas</a:t>
            </a:r>
            <a:r>
              <a:rPr lang="fr-FR" sz="1800" dirty="0" smtClean="0"/>
              <a:t> </a:t>
            </a:r>
            <a:r>
              <a:rPr lang="fr-FR" sz="1800" dirty="0" err="1" smtClean="0"/>
              <a:t>spectra</a:t>
            </a:r>
            <a:r>
              <a:rPr lang="fr-FR" sz="1800" dirty="0" smtClean="0"/>
              <a:t> type</a:t>
            </a:r>
          </a:p>
          <a:p>
            <a:pPr lvl="1"/>
            <a:r>
              <a:rPr lang="fr-FR" sz="1400" dirty="0" smtClean="0"/>
              <a:t>=1 final </a:t>
            </a:r>
            <a:r>
              <a:rPr lang="fr-FR" sz="1400" dirty="0" err="1" smtClean="0"/>
              <a:t>spectra</a:t>
            </a:r>
            <a:r>
              <a:rPr lang="fr-FR" sz="1400" dirty="0" smtClean="0"/>
              <a:t> by </a:t>
            </a:r>
            <a:r>
              <a:rPr lang="fr-FR" sz="1400" dirty="0" err="1" smtClean="0"/>
              <a:t>gas</a:t>
            </a:r>
            <a:r>
              <a:rPr lang="fr-FR" sz="1400" dirty="0" smtClean="0"/>
              <a:t>, and fit</a:t>
            </a:r>
          </a:p>
          <a:p>
            <a:pPr lvl="1"/>
            <a:r>
              <a:rPr lang="fr-FR" sz="1400" dirty="0" smtClean="0"/>
              <a:t>=2 and by </a:t>
            </a:r>
            <a:r>
              <a:rPr lang="fr-FR" sz="1400" dirty="0" err="1" smtClean="0"/>
              <a:t>atmospheric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endParaRPr lang="fr-FR" sz="1400" dirty="0" smtClean="0"/>
          </a:p>
          <a:p>
            <a:pPr lvl="1"/>
            <a:endParaRPr lang="fr-FR" sz="1400" dirty="0"/>
          </a:p>
          <a:p>
            <a:r>
              <a:rPr lang="fr-FR" sz="1800" dirty="0"/>
              <a:t>r</a:t>
            </a:r>
            <a:r>
              <a:rPr lang="en-US" sz="1800" dirty="0" err="1" smtClean="0"/>
              <a:t>aytrace</a:t>
            </a:r>
            <a:r>
              <a:rPr lang="en-US" sz="1800" dirty="0" smtClean="0"/>
              <a:t> type</a:t>
            </a:r>
          </a:p>
          <a:p>
            <a:pPr lvl="1"/>
            <a:r>
              <a:rPr lang="en-US" sz="1400" dirty="0" smtClean="0"/>
              <a:t>=3 verbose output</a:t>
            </a:r>
          </a:p>
          <a:p>
            <a:pPr lvl="1"/>
            <a:r>
              <a:rPr lang="en-US" sz="1400" dirty="0" smtClean="0"/>
              <a:t>=2 obsolete </a:t>
            </a:r>
            <a:r>
              <a:rPr lang="en-US" sz="1400" dirty="0" err="1" smtClean="0"/>
              <a:t>fastcode</a:t>
            </a:r>
            <a:r>
              <a:rPr lang="en-US" sz="1400" dirty="0" smtClean="0"/>
              <a:t> output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39004" y="657878"/>
            <a:ext cx="342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See: docs/output_descrip_v4</a:t>
            </a:r>
            <a:r>
              <a:rPr lang="en-US" i="1" dirty="0"/>
              <a:t>.docx</a:t>
            </a:r>
          </a:p>
        </p:txBody>
      </p:sp>
    </p:spTree>
    <p:extLst>
      <p:ext uri="{BB962C8B-B14F-4D97-AF65-F5344CB8AC3E}">
        <p14:creationId xmlns:p14="http://schemas.microsoft.com/office/powerpoint/2010/main" val="148573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n</a:t>
            </a:r>
            <a:r>
              <a:rPr lang="en-US" sz="2800" dirty="0" smtClean="0"/>
              <a:t>ew HITRAN data input scheme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105" y="2463480"/>
            <a:ext cx="280111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001_H2O:</a:t>
            </a:r>
          </a:p>
          <a:p>
            <a:r>
              <a:rPr lang="en-US" sz="1400" dirty="0">
                <a:latin typeface="Andale Mono"/>
                <a:cs typeface="Andale Mono"/>
              </a:rPr>
              <a:t>	01_hit08.par</a:t>
            </a:r>
          </a:p>
          <a:p>
            <a:r>
              <a:rPr lang="en-US" sz="1400" dirty="0">
                <a:latin typeface="Andale Mono"/>
                <a:cs typeface="Andale Mono"/>
              </a:rPr>
              <a:t>	01_hit08.zip</a:t>
            </a:r>
          </a:p>
          <a:p>
            <a:r>
              <a:rPr lang="en-US" sz="1400" dirty="0">
                <a:latin typeface="Andale Mono"/>
                <a:cs typeface="Andale Mono"/>
              </a:rPr>
              <a:t>	01_hit09.par</a:t>
            </a:r>
          </a:p>
          <a:p>
            <a:r>
              <a:rPr lang="en-US" sz="1400" dirty="0">
                <a:latin typeface="Andale Mono"/>
                <a:cs typeface="Andale Mono"/>
              </a:rPr>
              <a:t>	01.H2O</a:t>
            </a:r>
          </a:p>
          <a:p>
            <a:r>
              <a:rPr lang="en-US" sz="1400" dirty="0">
                <a:latin typeface="Andale Mono"/>
                <a:cs typeface="Andale Mono"/>
              </a:rPr>
              <a:t>002_CO2:</a:t>
            </a:r>
          </a:p>
          <a:p>
            <a:r>
              <a:rPr lang="en-US" sz="1400" dirty="0">
                <a:latin typeface="Andale Mono"/>
                <a:cs typeface="Andale Mono"/>
              </a:rPr>
              <a:t>	02_hit08_f53.par</a:t>
            </a:r>
          </a:p>
          <a:p>
            <a:r>
              <a:rPr lang="en-US" sz="1400" dirty="0">
                <a:latin typeface="Andale Mono"/>
                <a:cs typeface="Andale Mono"/>
              </a:rPr>
              <a:t>	02_hit08_f53+LM.par</a:t>
            </a:r>
          </a:p>
          <a:p>
            <a:r>
              <a:rPr lang="en-US" sz="1400" dirty="0">
                <a:latin typeface="Andale Mono"/>
                <a:cs typeface="Andale Mono"/>
              </a:rPr>
              <a:t>	02_hit08.zip</a:t>
            </a:r>
          </a:p>
          <a:p>
            <a:r>
              <a:rPr lang="en-US" sz="1400" dirty="0">
                <a:latin typeface="Andale Mono"/>
                <a:cs typeface="Andale Mono"/>
              </a:rPr>
              <a:t>	02.CO2</a:t>
            </a:r>
          </a:p>
          <a:p>
            <a:r>
              <a:rPr lang="en-US" sz="1400" dirty="0">
                <a:latin typeface="Andale Mono"/>
                <a:cs typeface="Andale Mono"/>
              </a:rPr>
              <a:t>	co2_lm.dat</a:t>
            </a:r>
          </a:p>
          <a:p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dirty="0" err="1">
                <a:latin typeface="Andale Mono"/>
                <a:cs typeface="Andale Mono"/>
              </a:rPr>
              <a:t>read_out_example.txt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00" y="1654306"/>
            <a:ext cx="219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Predefined directory structure: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0999" y="1627286"/>
            <a:ext cx="46482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 alone code </a:t>
            </a:r>
            <a:r>
              <a:rPr lang="en-US" i="1" dirty="0" smtClean="0"/>
              <a:t>hbin.f90 </a:t>
            </a:r>
            <a:r>
              <a:rPr lang="en-US" dirty="0" smtClean="0"/>
              <a:t>compiled with sfit4 is run before sfit4 call.</a:t>
            </a:r>
          </a:p>
          <a:p>
            <a:endParaRPr lang="en-US" dirty="0"/>
          </a:p>
          <a:p>
            <a:r>
              <a:rPr lang="en-US" dirty="0" err="1"/>
              <a:t>h</a:t>
            </a:r>
            <a:r>
              <a:rPr lang="en-US" dirty="0" err="1" smtClean="0"/>
              <a:t>bin</a:t>
            </a:r>
            <a:r>
              <a:rPr lang="en-US" dirty="0" smtClean="0"/>
              <a:t>* reads files: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fit4.ctl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</a:t>
            </a:r>
            <a:r>
              <a:rPr lang="en-US" dirty="0" err="1" smtClean="0"/>
              <a:t>bin.input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isotope.input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Hitran</a:t>
            </a:r>
            <a:r>
              <a:rPr lang="en-US" dirty="0" smtClean="0"/>
              <a:t> files directly</a:t>
            </a:r>
          </a:p>
          <a:p>
            <a:pPr lvl="1"/>
            <a:endParaRPr lang="en-US" dirty="0"/>
          </a:p>
          <a:p>
            <a:r>
              <a:rPr lang="en-US" dirty="0" smtClean="0"/>
              <a:t>Writes file: </a:t>
            </a:r>
            <a:r>
              <a:rPr lang="en-US" dirty="0" err="1" smtClean="0"/>
              <a:t>lllll.dddddd-hhhhh.dddddd.hbin</a:t>
            </a:r>
            <a:endParaRPr lang="en-US" dirty="0" smtClean="0"/>
          </a:p>
          <a:p>
            <a:r>
              <a:rPr lang="en-US" dirty="0" smtClean="0"/>
              <a:t>Sorts all lines in wavenumber order, edits id numbers, separates isotopes, can choose gases and adds flags for: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CIA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line mixing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Galatry</a:t>
            </a:r>
            <a:r>
              <a:rPr lang="en-US" dirty="0" smtClean="0"/>
              <a:t> parameters	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SVD parameters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2362200"/>
            <a:ext cx="1194492" cy="120032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h</a:t>
            </a:r>
            <a:r>
              <a:rPr lang="en-US" i="1" dirty="0" err="1" smtClean="0"/>
              <a:t>bin</a:t>
            </a:r>
            <a:r>
              <a:rPr lang="en-US" i="1" dirty="0" smtClean="0"/>
              <a:t> is run once for a specified retrieval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958334"/>
            <a:ext cx="320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See: </a:t>
            </a:r>
            <a:r>
              <a:rPr lang="en-US" i="1" dirty="0" smtClean="0"/>
              <a:t>docs/hbin_descrip_v4</a:t>
            </a:r>
            <a:r>
              <a:rPr lang="en-US" i="1" dirty="0"/>
              <a:t>.docx</a:t>
            </a:r>
          </a:p>
        </p:txBody>
      </p:sp>
    </p:spTree>
    <p:extLst>
      <p:ext uri="{BB962C8B-B14F-4D97-AF65-F5344CB8AC3E}">
        <p14:creationId xmlns:p14="http://schemas.microsoft.com/office/powerpoint/2010/main" val="42561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IRWG/NORS Error Analysis Workshop, NCAR,  January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FE3-E91C-6C41-BFDD-F09883D028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(slightly) new isotope separation input scheme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1895" y="1447800"/>
            <a:ext cx="8042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See: </a:t>
            </a:r>
            <a:r>
              <a:rPr lang="en-US" sz="2000" i="1" dirty="0" smtClean="0"/>
              <a:t>docs/isotope_descrip_v4</a:t>
            </a:r>
            <a:r>
              <a:rPr lang="en-US" sz="2000" i="1" dirty="0"/>
              <a:t>.</a:t>
            </a:r>
            <a:r>
              <a:rPr lang="en-US" sz="2000" i="1" dirty="0" smtClean="0"/>
              <a:t>docx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Main differences: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Profile for new gas is now on pre-</a:t>
            </a:r>
            <a:r>
              <a:rPr lang="en-US" sz="2000" dirty="0" err="1" smtClean="0"/>
              <a:t>raytrace</a:t>
            </a:r>
            <a:r>
              <a:rPr lang="en-US" sz="2000" dirty="0" smtClean="0"/>
              <a:t> or ‘</a:t>
            </a:r>
            <a:r>
              <a:rPr lang="en-US" sz="2000" dirty="0" err="1" smtClean="0"/>
              <a:t>refmod</a:t>
            </a:r>
            <a:r>
              <a:rPr lang="en-US" sz="2000" dirty="0" smtClean="0"/>
              <a:t>’ grid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There are no default pre-separated species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You can add subsequent isotopes to the new species that will use the new profile </a:t>
            </a:r>
            <a:r>
              <a:rPr lang="en-US" sz="2000" dirty="0" err="1" smtClean="0"/>
              <a:t>eg</a:t>
            </a:r>
            <a:r>
              <a:rPr lang="en-US" sz="2000" dirty="0" smtClean="0"/>
              <a:t>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000" dirty="0" smtClean="0"/>
              <a:t>H2O 1/4	-&gt; HDO 80/1	(HD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O)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000" dirty="0" smtClean="0"/>
              <a:t>H2O 1/5	-&gt; HDO 80/2 	(HD</a:t>
            </a:r>
            <a:r>
              <a:rPr lang="en-US" sz="2000" baseline="30000" dirty="0" smtClean="0"/>
              <a:t>18</a:t>
            </a:r>
            <a:r>
              <a:rPr lang="en-US" sz="2000" dirty="0" smtClean="0"/>
              <a:t>O)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000" dirty="0" smtClean="0"/>
              <a:t>H2O 1/6	-&gt; HDO 80/3	(HD</a:t>
            </a:r>
            <a:r>
              <a:rPr lang="en-US" sz="2000" baseline="30000" dirty="0" smtClean="0"/>
              <a:t>17</a:t>
            </a:r>
            <a:r>
              <a:rPr lang="en-US" sz="2000" dirty="0" smtClean="0"/>
              <a:t>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8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3284</Words>
  <Application>Microsoft Macintosh PowerPoint</Application>
  <PresentationFormat>On-screen Show (4:3)</PresentationFormat>
  <Paragraphs>648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SFit4 Updates for 2013</vt:lpstr>
      <vt:lpstr>PowerPoint Presentation</vt:lpstr>
      <vt:lpstr>Sfit4 current version d0.9.2.1</vt:lpstr>
      <vt:lpstr>PowerPoint Presentation</vt:lpstr>
      <vt:lpstr>PowerPoint Presentation</vt:lpstr>
      <vt:lpstr>outputs</vt:lpstr>
      <vt:lpstr>output files</vt:lpstr>
      <vt:lpstr>new HITRAN data input scheme</vt:lpstr>
      <vt:lpstr>(slightly) new isotope separation input scheme</vt:lpstr>
      <vt:lpstr>PowerPoint Presentation</vt:lpstr>
      <vt:lpstr>Calculated Kb</vt:lpstr>
      <vt:lpstr>PowerPoint Presentation</vt:lpstr>
      <vt:lpstr>PowerPoint Presentation</vt:lpstr>
      <vt:lpstr>PowerPoint Presentation</vt:lpstr>
      <vt:lpstr>PowerPoint Presentation</vt:lpstr>
      <vt:lpstr>Status</vt:lpstr>
      <vt:lpstr>PowerPoint Presentation</vt:lpstr>
      <vt:lpstr>PowerPoint Presentation</vt:lpstr>
      <vt:lpstr>PowerPoint Presentation</vt:lpstr>
      <vt:lpstr>V 4.00 continued What do the changes mean? </vt:lpstr>
      <vt:lpstr>PowerPoint Presentation</vt:lpstr>
      <vt:lpstr>PowerPoint Presentation</vt:lpstr>
      <vt:lpstr>PowerPoint Presentation</vt:lpstr>
      <vt:lpstr>PowerPoint Presentation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Hannigan</dc:creator>
  <cp:lastModifiedBy>James Hannigan</cp:lastModifiedBy>
  <cp:revision>83</cp:revision>
  <dcterms:created xsi:type="dcterms:W3CDTF">2010-06-02T22:25:16Z</dcterms:created>
  <dcterms:modified xsi:type="dcterms:W3CDTF">2013-06-11T02:16:53Z</dcterms:modified>
</cp:coreProperties>
</file>