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sldIdLst>
    <p:sldId id="258" r:id="rId2"/>
    <p:sldId id="272" r:id="rId3"/>
    <p:sldId id="260" r:id="rId4"/>
    <p:sldId id="261" r:id="rId5"/>
    <p:sldId id="271" r:id="rId6"/>
    <p:sldId id="262" r:id="rId7"/>
    <p:sldId id="270" r:id="rId8"/>
    <p:sldId id="265" r:id="rId9"/>
    <p:sldId id="264" r:id="rId10"/>
    <p:sldId id="263" r:id="rId11"/>
    <p:sldId id="266" r:id="rId12"/>
    <p:sldId id="267" r:id="rId13"/>
    <p:sldId id="268"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C1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81" autoAdjust="0"/>
    <p:restoredTop sz="94658"/>
  </p:normalViewPr>
  <p:slideViewPr>
    <p:cSldViewPr snapToGrid="0" snapToObjects="1">
      <p:cViewPr varScale="1">
        <p:scale>
          <a:sx n="60" d="100"/>
          <a:sy n="60" d="100"/>
        </p:scale>
        <p:origin x="68" y="7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D51116-F304-6E4F-BB6D-C6E0896391C2}" type="datetimeFigureOut">
              <a:rPr lang="en-US" smtClean="0"/>
              <a:t>7/10/2020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CFBDB9-2809-694D-B195-A67E7B600C04}" type="slidenum">
              <a:rPr lang="en-US" smtClean="0"/>
              <a:t>‹#›</a:t>
            </a:fld>
            <a:endParaRPr lang="en-US"/>
          </a:p>
        </p:txBody>
      </p:sp>
    </p:spTree>
    <p:extLst>
      <p:ext uri="{BB962C8B-B14F-4D97-AF65-F5344CB8AC3E}">
        <p14:creationId xmlns:p14="http://schemas.microsoft.com/office/powerpoint/2010/main" val="22050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3.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graph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1859280"/>
            <a:ext cx="12192000" cy="3139440"/>
          </a:xfrm>
          <a:prstGeom prst="rect">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5943600"/>
            <a:ext cx="4964035" cy="672026"/>
          </a:xfrm>
          <a:prstGeom prst="rect">
            <a:avLst/>
          </a:prstGeom>
        </p:spPr>
      </p:pic>
      <p:sp>
        <p:nvSpPr>
          <p:cNvPr id="6"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7"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spTree>
    <p:extLst>
      <p:ext uri="{BB962C8B-B14F-4D97-AF65-F5344CB8AC3E}">
        <p14:creationId xmlns:p14="http://schemas.microsoft.com/office/powerpoint/2010/main" val="98435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cknoledgements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149091" cy="1217485"/>
          </a:xfrm>
        </p:spPr>
        <p:txBody>
          <a:bodyPr/>
          <a:lstStyle>
            <a:lvl1pPr>
              <a:defRPr>
                <a:solidFill>
                  <a:schemeClr val="bg1"/>
                </a:solidFill>
              </a:defRPr>
            </a:lvl1pPr>
          </a:lstStyle>
          <a:p>
            <a:r>
              <a:rPr lang="en-US"/>
              <a:t>Click to edit Master title style</a:t>
            </a:r>
            <a:endParaRPr lang="en-US" dirty="0"/>
          </a:p>
        </p:txBody>
      </p:sp>
      <p:sp>
        <p:nvSpPr>
          <p:cNvPr id="8" name="Text Placeholder 7"/>
          <p:cNvSpPr>
            <a:spLocks noGrp="1"/>
          </p:cNvSpPr>
          <p:nvPr>
            <p:ph type="body" sz="quarter" idx="11" hasCustomPrompt="1"/>
          </p:nvPr>
        </p:nvSpPr>
        <p:spPr>
          <a:xfrm>
            <a:off x="838200" y="1662195"/>
            <a:ext cx="2438400" cy="4423015"/>
          </a:xfrm>
        </p:spPr>
        <p:txBody>
          <a:bodyPr>
            <a:normAutofit/>
          </a:bodyPr>
          <a:lstStyle>
            <a:lvl1pPr marL="0" indent="0">
              <a:lnSpc>
                <a:spcPct val="150000"/>
              </a:lnSpc>
              <a:buNone/>
              <a:defRPr sz="1600">
                <a:solidFill>
                  <a:schemeClr val="bg1"/>
                </a:solidFill>
              </a:defRPr>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18" name="Text Placeholder 7"/>
          <p:cNvSpPr>
            <a:spLocks noGrp="1"/>
          </p:cNvSpPr>
          <p:nvPr>
            <p:ph type="body" sz="quarter" idx="13" hasCustomPrompt="1"/>
          </p:nvPr>
        </p:nvSpPr>
        <p:spPr>
          <a:xfrm>
            <a:off x="6259582" y="1657427"/>
            <a:ext cx="2438400" cy="4423015"/>
          </a:xfrm>
        </p:spPr>
        <p:txBody>
          <a:bodyPr>
            <a:normAutofit/>
          </a:bodyPr>
          <a:lstStyle>
            <a:lvl1pPr marL="0" indent="0">
              <a:lnSpc>
                <a:spcPct val="150000"/>
              </a:lnSpc>
              <a:buNone/>
              <a:defRPr sz="1600">
                <a:solidFill>
                  <a:schemeClr val="bg1"/>
                </a:solidFill>
              </a:defRPr>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19" name="Text Placeholder 7"/>
          <p:cNvSpPr>
            <a:spLocks noGrp="1"/>
          </p:cNvSpPr>
          <p:nvPr>
            <p:ph type="body" sz="quarter" idx="14" hasCustomPrompt="1"/>
          </p:nvPr>
        </p:nvSpPr>
        <p:spPr>
          <a:xfrm>
            <a:off x="3548891" y="1657426"/>
            <a:ext cx="2438400" cy="4423015"/>
          </a:xfrm>
        </p:spPr>
        <p:txBody>
          <a:bodyPr>
            <a:normAutofit/>
          </a:bodyPr>
          <a:lstStyle>
            <a:lvl1pPr marL="0" indent="0">
              <a:lnSpc>
                <a:spcPct val="150000"/>
              </a:lnSpc>
              <a:buNone/>
              <a:defRPr sz="1600">
                <a:solidFill>
                  <a:schemeClr val="bg1"/>
                </a:solidFill>
              </a:defRPr>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20" name="Text Placeholder 7"/>
          <p:cNvSpPr>
            <a:spLocks noGrp="1"/>
          </p:cNvSpPr>
          <p:nvPr>
            <p:ph type="body" sz="quarter" idx="15" hasCustomPrompt="1"/>
          </p:nvPr>
        </p:nvSpPr>
        <p:spPr>
          <a:xfrm>
            <a:off x="8915400" y="1662193"/>
            <a:ext cx="2438400" cy="4423015"/>
          </a:xfrm>
        </p:spPr>
        <p:txBody>
          <a:bodyPr>
            <a:normAutofit/>
          </a:bodyPr>
          <a:lstStyle>
            <a:lvl1pPr marL="0" indent="0">
              <a:lnSpc>
                <a:spcPct val="150000"/>
              </a:lnSpc>
              <a:buNone/>
              <a:defRPr sz="1600">
                <a:solidFill>
                  <a:schemeClr val="bg1"/>
                </a:solidFill>
              </a:defRPr>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6" name="Text Placeholder 5"/>
          <p:cNvSpPr>
            <a:spLocks noGrp="1"/>
          </p:cNvSpPr>
          <p:nvPr>
            <p:ph type="body" sz="quarter" idx="16" hasCustomPrompt="1"/>
          </p:nvPr>
        </p:nvSpPr>
        <p:spPr>
          <a:xfrm>
            <a:off x="6259581" y="365125"/>
            <a:ext cx="5094217" cy="1217613"/>
          </a:xfrm>
        </p:spPr>
        <p:txBody>
          <a:bodyPr anchor="ctr">
            <a:normAutofit/>
          </a:bodyPr>
          <a:lstStyle>
            <a:lvl1pPr marL="0" indent="0">
              <a:lnSpc>
                <a:spcPct val="125000"/>
              </a:lnSpc>
              <a:buNone/>
              <a:defRPr sz="1600">
                <a:solidFill>
                  <a:schemeClr val="bg1"/>
                </a:solidFill>
              </a:defRPr>
            </a:lvl1pPr>
          </a:lstStyle>
          <a:p>
            <a:pPr lvl="0"/>
            <a:r>
              <a:rPr lang="en-US"/>
              <a:t>This research was supported by the Intramural Research Program of the NIH, National Library of Medicine.</a:t>
            </a:r>
            <a:endParaRPr lang="en-US" dirty="0"/>
          </a:p>
        </p:txBody>
      </p:sp>
      <p:pic>
        <p:nvPicPr>
          <p:cNvPr id="11" name="Picture 10"/>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3430" cy="30990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Plai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199502"/>
            <a:ext cx="12192000" cy="2799217"/>
          </a:xfrm>
          <a:prstGeom prst="rect">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5943600"/>
            <a:ext cx="4964035" cy="672026"/>
          </a:xfrm>
          <a:prstGeom prst="rect">
            <a:avLst/>
          </a:prstGeom>
        </p:spPr>
      </p:pic>
      <p:sp>
        <p:nvSpPr>
          <p:cNvPr id="5"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8"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spTree>
    <p:extLst>
      <p:ext uri="{BB962C8B-B14F-4D97-AF65-F5344CB8AC3E}">
        <p14:creationId xmlns:p14="http://schemas.microsoft.com/office/powerpoint/2010/main" val="1997700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 Plai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825625"/>
            <a:ext cx="10515600" cy="3965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3430" cy="309906"/>
          </a:xfrm>
          <a:prstGeom prst="rect">
            <a:avLst/>
          </a:prstGeom>
        </p:spPr>
      </p:pic>
    </p:spTree>
    <p:extLst>
      <p:ext uri="{BB962C8B-B14F-4D97-AF65-F5344CB8AC3E}">
        <p14:creationId xmlns:p14="http://schemas.microsoft.com/office/powerpoint/2010/main" val="494516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Heading - Gri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558968"/>
            <a:ext cx="10439400" cy="2387600"/>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838200" y="4038643"/>
            <a:ext cx="104394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3430" cy="309906"/>
          </a:xfrm>
          <a:prstGeom prst="rect">
            <a:avLst/>
          </a:prstGeom>
        </p:spPr>
      </p:pic>
    </p:spTree>
    <p:extLst>
      <p:ext uri="{BB962C8B-B14F-4D97-AF65-F5344CB8AC3E}">
        <p14:creationId xmlns:p14="http://schemas.microsoft.com/office/powerpoint/2010/main" val="1043297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Hexagons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838200" y="1812925"/>
            <a:ext cx="10515600" cy="4146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3430" cy="309906"/>
          </a:xfrm>
          <a:prstGeom prst="rect">
            <a:avLst/>
          </a:prstGeom>
        </p:spPr>
      </p:pic>
    </p:spTree>
    <p:extLst>
      <p:ext uri="{BB962C8B-B14F-4D97-AF65-F5344CB8AC3E}">
        <p14:creationId xmlns:p14="http://schemas.microsoft.com/office/powerpoint/2010/main" val="2050360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 Hexago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356360"/>
            <a:ext cx="10515600" cy="1849755"/>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3233103"/>
            <a:ext cx="10515600" cy="1262697"/>
          </a:xfrm>
        </p:spPr>
        <p:txBody>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3430" cy="309906"/>
          </a:xfrm>
          <a:prstGeom prst="rect">
            <a:avLst/>
          </a:prstGeom>
        </p:spPr>
      </p:pic>
    </p:spTree>
    <p:extLst>
      <p:ext uri="{BB962C8B-B14F-4D97-AF65-F5344CB8AC3E}">
        <p14:creationId xmlns:p14="http://schemas.microsoft.com/office/powerpoint/2010/main" val="576546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Curv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838200" y="1920875"/>
            <a:ext cx="10515600" cy="3900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3430" cy="309906"/>
          </a:xfrm>
          <a:prstGeom prst="rect">
            <a:avLst/>
          </a:prstGeom>
        </p:spPr>
      </p:pic>
    </p:spTree>
    <p:extLst>
      <p:ext uri="{BB962C8B-B14F-4D97-AF65-F5344CB8AC3E}">
        <p14:creationId xmlns:p14="http://schemas.microsoft.com/office/powerpoint/2010/main" val="177783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Right Side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690360" cy="1325563"/>
          </a:xfrm>
        </p:spPr>
        <p:txBody>
          <a:bodyPr>
            <a:normAutofit/>
          </a:bodyPr>
          <a:lstStyle>
            <a:lvl1pPr>
              <a:defRPr sz="40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6690360" cy="414845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199120" y="1825625"/>
            <a:ext cx="3154680" cy="4148455"/>
          </a:xfrm>
        </p:spPr>
        <p:txBody>
          <a:bodyPr/>
          <a:lstStyle>
            <a:lvl1pPr marL="0" indent="0">
              <a:buNone/>
              <a:defRPr/>
            </a:lvl1pPr>
          </a:lstStyle>
          <a:p>
            <a:pPr lvl="0"/>
            <a:r>
              <a:rPr lang="en-US"/>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3430" cy="309906"/>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838200" y="6222314"/>
            <a:ext cx="2564027" cy="323615"/>
          </a:xfrm>
          <a:prstGeom prst="rect">
            <a:avLst/>
          </a:prstGeom>
        </p:spPr>
      </p:pic>
    </p:spTree>
    <p:extLst>
      <p:ext uri="{BB962C8B-B14F-4D97-AF65-F5344CB8AC3E}">
        <p14:creationId xmlns:p14="http://schemas.microsoft.com/office/powerpoint/2010/main" val="57886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ft Side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53840" y="365125"/>
            <a:ext cx="7528560" cy="1325563"/>
          </a:xfrm>
        </p:spPr>
        <p:txBody>
          <a:bodyPr/>
          <a:lstStyle>
            <a:lvl1pPr>
              <a:defRPr>
                <a:solidFill>
                  <a:schemeClr val="tx1"/>
                </a:solidFill>
              </a:defRPr>
            </a:lvl1pPr>
          </a:lstStyle>
          <a:p>
            <a:r>
              <a:rPr lang="en-US"/>
              <a:t>Click to edit Master title style</a:t>
            </a:r>
            <a:endParaRPr lang="en-US" dirty="0"/>
          </a:p>
        </p:txBody>
      </p:sp>
      <p:sp>
        <p:nvSpPr>
          <p:cNvPr id="4" name="Content Placeholder 3"/>
          <p:cNvSpPr>
            <a:spLocks noGrp="1"/>
          </p:cNvSpPr>
          <p:nvPr>
            <p:ph sz="half" idx="2"/>
          </p:nvPr>
        </p:nvSpPr>
        <p:spPr>
          <a:xfrm>
            <a:off x="590309" y="1950721"/>
            <a:ext cx="2808212" cy="3977640"/>
          </a:xfrm>
        </p:spPr>
        <p:txBody>
          <a:bodyPr/>
          <a:lstStyle>
            <a:lvl1pPr marL="0" indent="0">
              <a:buNone/>
              <a:defRPr/>
            </a:lvl1pPr>
          </a:lstStyle>
          <a:p>
            <a:pPr lvl="0"/>
            <a:r>
              <a:rPr lang="en-US"/>
              <a:t>Click to edit Master text styles</a:t>
            </a:r>
          </a:p>
        </p:txBody>
      </p:sp>
      <p:sp>
        <p:nvSpPr>
          <p:cNvPr id="6" name="Content Placeholder 5"/>
          <p:cNvSpPr>
            <a:spLocks noGrp="1"/>
          </p:cNvSpPr>
          <p:nvPr>
            <p:ph sz="quarter" idx="4"/>
          </p:nvPr>
        </p:nvSpPr>
        <p:spPr>
          <a:xfrm>
            <a:off x="4053840" y="1950721"/>
            <a:ext cx="7528560" cy="3977640"/>
          </a:xfrm>
        </p:spPr>
        <p:txBody>
          <a:bodyPr/>
          <a:lstStyle>
            <a:lvl1pPr>
              <a:defRPr>
                <a:solidFill>
                  <a:schemeClr val="tx1"/>
                </a:solidFill>
              </a:defRPr>
            </a:lvl1pPr>
            <a:lvl2pPr>
              <a:defRPr>
                <a:solidFill>
                  <a:schemeClr val="tx1"/>
                </a:solidFill>
              </a:defRPr>
            </a:lvl2pPr>
            <a:lvl3pPr>
              <a:defRPr>
                <a:solidFill>
                  <a:schemeClr val="tx1"/>
                </a:solidFill>
              </a:defRPr>
            </a:lvl3pPr>
            <a:lvl4pPr>
              <a:defRPr b="0" cap="none" spc="0">
                <a:ln w="0"/>
                <a:solidFill>
                  <a:schemeClr val="accent1"/>
                </a:solidFill>
                <a:effectLst>
                  <a:outerShdw blurRad="38100" dist="25400" dir="5400000" algn="ctr" rotWithShape="0">
                    <a:srgbClr val="6E747A">
                      <a:alpha val="43000"/>
                    </a:srgbClr>
                  </a:outerShdw>
                </a:effectLst>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82825" y="6236208"/>
            <a:ext cx="10513430" cy="309906"/>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334236" y="6236208"/>
            <a:ext cx="202112" cy="309906"/>
          </a:xfrm>
          <a:prstGeom prst="rect">
            <a:avLst/>
          </a:prstGeom>
        </p:spPr>
      </p:pic>
    </p:spTree>
    <p:extLst>
      <p:ext uri="{BB962C8B-B14F-4D97-AF65-F5344CB8AC3E}">
        <p14:creationId xmlns:p14="http://schemas.microsoft.com/office/powerpoint/2010/main" val="812359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1332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61577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50" r:id="rId3"/>
    <p:sldLayoutId id="2147483649" r:id="rId4"/>
    <p:sldLayoutId id="2147483658" r:id="rId5"/>
    <p:sldLayoutId id="2147483651" r:id="rId6"/>
    <p:sldLayoutId id="2147483654" r:id="rId7"/>
    <p:sldLayoutId id="2147483652" r:id="rId8"/>
    <p:sldLayoutId id="2147483653" r:id="rId9"/>
    <p:sldLayoutId id="2147483668" r:id="rId10"/>
  </p:sldLayoutIdLst>
  <p:hf hdr="0" ftr="0" dt="0"/>
  <p:txStyles>
    <p:titleStyle>
      <a:lvl1pPr algn="l" defTabSz="914400" rtl="0" eaLnBrk="1" latinLnBrk="0" hangingPunct="1">
        <a:lnSpc>
          <a:spcPct val="90000"/>
        </a:lnSpc>
        <a:spcBef>
          <a:spcPct val="0"/>
        </a:spcBef>
        <a:buNone/>
        <a:defRPr sz="4400" kern="1200">
          <a:solidFill>
            <a:schemeClr val="bg1"/>
          </a:solidFill>
          <a:latin typeface="Helvetica" charset="0"/>
          <a:ea typeface="Helvetica" charset="0"/>
          <a:cs typeface="Helvetic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bg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NCBI-Codeathons/Marker-Gene-Validato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2013hs.igem.org/Team:NGSS_AEI_TURKEY" TargetMode="External"/><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2766219"/>
            <a:ext cx="10515600" cy="1119981"/>
          </a:xfrm>
        </p:spPr>
        <p:txBody>
          <a:bodyPr anchor="ctr" anchorCtr="0">
            <a:normAutofit/>
          </a:bodyPr>
          <a:lstStyle>
            <a:lvl1pPr>
              <a:defRPr>
                <a:solidFill>
                  <a:schemeClr val="bg1"/>
                </a:solidFill>
              </a:defRPr>
            </a:lvl1pPr>
          </a:lstStyle>
          <a:p>
            <a:r>
              <a:rPr lang="en-US" b="1" dirty="0">
                <a:hlinkClick r:id="rId2"/>
              </a:rPr>
              <a:t>Marker-Gene-Validator</a:t>
            </a:r>
            <a:r>
              <a:rPr lang="en-US" b="1" dirty="0"/>
              <a:t> </a:t>
            </a:r>
          </a:p>
        </p:txBody>
      </p:sp>
      <p:sp>
        <p:nvSpPr>
          <p:cNvPr id="5" name="Text Placeholder 2"/>
          <p:cNvSpPr txBox="1">
            <a:spLocks/>
          </p:cNvSpPr>
          <p:nvPr/>
        </p:nvSpPr>
        <p:spPr>
          <a:xfrm>
            <a:off x="838200" y="3886199"/>
            <a:ext cx="10515600" cy="897835"/>
          </a:xfrm>
          <a:prstGeom prst="rect">
            <a:avLst/>
          </a:prstGeom>
        </p:spPr>
        <p:txBody>
          <a:bodyPr>
            <a:noAutofit/>
          </a:bodyPr>
          <a:lstStyle>
            <a:lvl1pPr marL="0" indent="0" algn="l" defTabSz="914400" rtl="0" eaLnBrk="1" latinLnBrk="0" hangingPunct="1">
              <a:lnSpc>
                <a:spcPct val="90000"/>
              </a:lnSpc>
              <a:spcBef>
                <a:spcPts val="1000"/>
              </a:spcBef>
              <a:buFont typeface="Arial"/>
              <a:buNone/>
              <a:defRPr sz="2400" kern="1200">
                <a:solidFill>
                  <a:schemeClr val="accent2"/>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Bob Falk, Vamsi </a:t>
            </a:r>
            <a:r>
              <a:rPr lang="en-US" dirty="0" err="1"/>
              <a:t>Kodali</a:t>
            </a:r>
            <a:r>
              <a:rPr lang="en-US" dirty="0"/>
              <a:t>, Patrick Masterson, Rich McVeigh, Tara </a:t>
            </a:r>
            <a:r>
              <a:rPr lang="en-US" dirty="0" err="1"/>
              <a:t>Tufano</a:t>
            </a:r>
            <a:r>
              <a:rPr lang="en-US" dirty="0"/>
              <a:t>, Susan Schafer</a:t>
            </a:r>
          </a:p>
        </p:txBody>
      </p:sp>
    </p:spTree>
    <p:extLst>
      <p:ext uri="{BB962C8B-B14F-4D97-AF65-F5344CB8AC3E}">
        <p14:creationId xmlns:p14="http://schemas.microsoft.com/office/powerpoint/2010/main" val="130733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11702-3F09-4283-A59A-66194133AC8F}"/>
              </a:ext>
            </a:extLst>
          </p:cNvPr>
          <p:cNvSpPr>
            <a:spLocks noGrp="1"/>
          </p:cNvSpPr>
          <p:nvPr>
            <p:ph type="title"/>
          </p:nvPr>
        </p:nvSpPr>
        <p:spPr/>
        <p:txBody>
          <a:bodyPr/>
          <a:lstStyle/>
          <a:p>
            <a:pPr algn="ctr"/>
            <a:r>
              <a:rPr lang="en-US" dirty="0"/>
              <a:t>Bin sequences into groups</a:t>
            </a:r>
          </a:p>
        </p:txBody>
      </p:sp>
      <p:sp>
        <p:nvSpPr>
          <p:cNvPr id="3" name="Content Placeholder 2">
            <a:extLst>
              <a:ext uri="{FF2B5EF4-FFF2-40B4-BE49-F238E27FC236}">
                <a16:creationId xmlns:a16="http://schemas.microsoft.com/office/drawing/2014/main" id="{1CB259FD-A9C3-4693-A97C-17F006FF7C68}"/>
              </a:ext>
            </a:extLst>
          </p:cNvPr>
          <p:cNvSpPr>
            <a:spLocks noGrp="1"/>
          </p:cNvSpPr>
          <p:nvPr>
            <p:ph idx="1"/>
          </p:nvPr>
        </p:nvSpPr>
        <p:spPr/>
        <p:txBody>
          <a:bodyPr>
            <a:normAutofit/>
          </a:bodyPr>
          <a:lstStyle/>
          <a:p>
            <a:pPr marL="457200" lvl="1" indent="0">
              <a:buNone/>
            </a:pPr>
            <a:r>
              <a:rPr lang="en-US" dirty="0"/>
              <a:t>Input: </a:t>
            </a:r>
            <a:r>
              <a:rPr lang="en-US" dirty="0" err="1"/>
              <a:t>bdbag</a:t>
            </a:r>
            <a:r>
              <a:rPr lang="en-US" dirty="0"/>
              <a:t> archive, tax group identifiers</a:t>
            </a:r>
          </a:p>
          <a:p>
            <a:pPr marL="457200" lvl="1" indent="0">
              <a:buNone/>
            </a:pPr>
            <a:r>
              <a:rPr lang="en-US" dirty="0"/>
              <a:t>Output: table with accessions</a:t>
            </a:r>
          </a:p>
          <a:p>
            <a:pPr lvl="1"/>
            <a:endParaRPr lang="en-US" dirty="0"/>
          </a:p>
          <a:p>
            <a:pPr marL="457200" lvl="1" indent="0">
              <a:buNone/>
            </a:pPr>
            <a:r>
              <a:rPr lang="en-US" dirty="0"/>
              <a:t>To keep the number of sequences used in the subsequent steps that involve all-vs-all BLASTS analyses, sequences are grouped into broad taxonomic groups at the curator’s discretion.  This step accepts a list of NCBI taxonomy identifiers for various tax groups, parses the data table in the </a:t>
            </a:r>
            <a:r>
              <a:rPr lang="en-US" dirty="0" err="1"/>
              <a:t>bdbag</a:t>
            </a:r>
            <a:r>
              <a:rPr lang="en-US" dirty="0"/>
              <a:t> archive to extract all sequences that are part of a given taxonomic group. </a:t>
            </a:r>
          </a:p>
        </p:txBody>
      </p:sp>
    </p:spTree>
    <p:extLst>
      <p:ext uri="{BB962C8B-B14F-4D97-AF65-F5344CB8AC3E}">
        <p14:creationId xmlns:p14="http://schemas.microsoft.com/office/powerpoint/2010/main" val="3987757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F18A-11FD-40C6-86F2-B283A8C5FCAA}"/>
              </a:ext>
            </a:extLst>
          </p:cNvPr>
          <p:cNvSpPr>
            <a:spLocks noGrp="1"/>
          </p:cNvSpPr>
          <p:nvPr>
            <p:ph type="title"/>
          </p:nvPr>
        </p:nvSpPr>
        <p:spPr/>
        <p:txBody>
          <a:bodyPr/>
          <a:lstStyle/>
          <a:p>
            <a:pPr algn="ctr"/>
            <a:r>
              <a:rPr lang="en-US" dirty="0"/>
              <a:t>BLAST all</a:t>
            </a:r>
          </a:p>
        </p:txBody>
      </p:sp>
      <p:sp>
        <p:nvSpPr>
          <p:cNvPr id="3" name="Content Placeholder 2">
            <a:extLst>
              <a:ext uri="{FF2B5EF4-FFF2-40B4-BE49-F238E27FC236}">
                <a16:creationId xmlns:a16="http://schemas.microsoft.com/office/drawing/2014/main" id="{5CC7F3BE-3ABE-4832-BFD7-CEDC6C83D3C6}"/>
              </a:ext>
            </a:extLst>
          </p:cNvPr>
          <p:cNvSpPr>
            <a:spLocks noGrp="1"/>
          </p:cNvSpPr>
          <p:nvPr>
            <p:ph idx="1"/>
          </p:nvPr>
        </p:nvSpPr>
        <p:spPr/>
        <p:txBody>
          <a:bodyPr>
            <a:normAutofit fontScale="92500" lnSpcReduction="10000"/>
          </a:bodyPr>
          <a:lstStyle/>
          <a:p>
            <a:pPr marL="0" indent="0">
              <a:buNone/>
            </a:pPr>
            <a:r>
              <a:rPr lang="en-US" dirty="0"/>
              <a:t>	Input: </a:t>
            </a:r>
            <a:r>
              <a:rPr lang="en-US" dirty="0" err="1"/>
              <a:t>bdbag</a:t>
            </a:r>
            <a:r>
              <a:rPr lang="en-US" dirty="0"/>
              <a:t> archive, table with accessions</a:t>
            </a:r>
          </a:p>
          <a:p>
            <a:pPr marL="0" indent="0">
              <a:buNone/>
            </a:pPr>
            <a:r>
              <a:rPr lang="en-US" dirty="0"/>
              <a:t>	Output: blast tabular output and blast alignments</a:t>
            </a:r>
          </a:p>
          <a:p>
            <a:pPr marL="0" indent="0">
              <a:buNone/>
            </a:pPr>
            <a:endParaRPr lang="en-US" dirty="0"/>
          </a:p>
          <a:p>
            <a:pPr marL="0" indent="0">
              <a:buNone/>
            </a:pPr>
            <a:r>
              <a:rPr lang="en-US" dirty="0"/>
              <a:t>Using the list of sequence accessions produced by the previous step, a BLAST database will be built and all-vs-all BLAST is performed. A table with the BLAST results as well as alignments in ASN format will be returned. The BLAST table is used for assessing which set of parameters are to be used for the subsequent step of filtering sequences that will be kept for the reference BLAST database. The ASN file with all alignments can be loaded in to </a:t>
            </a:r>
            <a:r>
              <a:rPr lang="en-US" dirty="0" err="1"/>
              <a:t>Gbench</a:t>
            </a:r>
            <a:r>
              <a:rPr lang="en-US" dirty="0"/>
              <a:t> for visual inspection of all alignments.</a:t>
            </a:r>
          </a:p>
        </p:txBody>
      </p:sp>
    </p:spTree>
    <p:extLst>
      <p:ext uri="{BB962C8B-B14F-4D97-AF65-F5344CB8AC3E}">
        <p14:creationId xmlns:p14="http://schemas.microsoft.com/office/powerpoint/2010/main" val="137625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F307-DE45-4EC8-97B4-8FB3D6A4D79A}"/>
              </a:ext>
            </a:extLst>
          </p:cNvPr>
          <p:cNvSpPr>
            <a:spLocks noGrp="1"/>
          </p:cNvSpPr>
          <p:nvPr>
            <p:ph type="title"/>
          </p:nvPr>
        </p:nvSpPr>
        <p:spPr/>
        <p:txBody>
          <a:bodyPr/>
          <a:lstStyle/>
          <a:p>
            <a:pPr algn="ctr"/>
            <a:r>
              <a:rPr lang="en-US" dirty="0"/>
              <a:t>Filter BLAST results</a:t>
            </a:r>
          </a:p>
        </p:txBody>
      </p:sp>
      <p:sp>
        <p:nvSpPr>
          <p:cNvPr id="3" name="Content Placeholder 2">
            <a:extLst>
              <a:ext uri="{FF2B5EF4-FFF2-40B4-BE49-F238E27FC236}">
                <a16:creationId xmlns:a16="http://schemas.microsoft.com/office/drawing/2014/main" id="{52B10EA6-0DE4-4982-80AE-67FF4E71F6A1}"/>
              </a:ext>
            </a:extLst>
          </p:cNvPr>
          <p:cNvSpPr>
            <a:spLocks noGrp="1"/>
          </p:cNvSpPr>
          <p:nvPr>
            <p:ph idx="1"/>
          </p:nvPr>
        </p:nvSpPr>
        <p:spPr/>
        <p:txBody>
          <a:bodyPr/>
          <a:lstStyle/>
          <a:p>
            <a:pPr marL="0" indent="0">
              <a:buNone/>
            </a:pPr>
            <a:r>
              <a:rPr lang="en-US" dirty="0"/>
              <a:t>	Input: BLAST table, parameters for filtering</a:t>
            </a:r>
          </a:p>
          <a:p>
            <a:pPr marL="0" indent="0">
              <a:buNone/>
            </a:pPr>
            <a:r>
              <a:rPr lang="en-US" dirty="0"/>
              <a:t>	Output: list of accessions to keep </a:t>
            </a:r>
          </a:p>
          <a:p>
            <a:pPr marL="0" indent="0">
              <a:buNone/>
            </a:pPr>
            <a:endParaRPr lang="en-US" dirty="0"/>
          </a:p>
          <a:p>
            <a:pPr marL="0" indent="0">
              <a:buNone/>
            </a:pPr>
            <a:r>
              <a:rPr lang="en-US" dirty="0"/>
              <a:t>Based on a set of parameters chosen by the curator after reviewing data from the previous step, a list of accessions is generated that will be used for building a reference gene blast database.</a:t>
            </a:r>
          </a:p>
        </p:txBody>
      </p:sp>
    </p:spTree>
    <p:extLst>
      <p:ext uri="{BB962C8B-B14F-4D97-AF65-F5344CB8AC3E}">
        <p14:creationId xmlns:p14="http://schemas.microsoft.com/office/powerpoint/2010/main" val="1964273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98FD9-06BA-4F54-BBBC-8075203D6B54}"/>
              </a:ext>
            </a:extLst>
          </p:cNvPr>
          <p:cNvSpPr>
            <a:spLocks noGrp="1"/>
          </p:cNvSpPr>
          <p:nvPr>
            <p:ph type="title"/>
          </p:nvPr>
        </p:nvSpPr>
        <p:spPr/>
        <p:txBody>
          <a:bodyPr/>
          <a:lstStyle/>
          <a:p>
            <a:pPr algn="ctr"/>
            <a:r>
              <a:rPr lang="en-US" dirty="0"/>
              <a:t>Filter BLAST results</a:t>
            </a:r>
          </a:p>
        </p:txBody>
      </p:sp>
      <p:sp>
        <p:nvSpPr>
          <p:cNvPr id="3" name="Content Placeholder 2">
            <a:extLst>
              <a:ext uri="{FF2B5EF4-FFF2-40B4-BE49-F238E27FC236}">
                <a16:creationId xmlns:a16="http://schemas.microsoft.com/office/drawing/2014/main" id="{2702C3AB-C685-4871-8D35-95D08803A46F}"/>
              </a:ext>
            </a:extLst>
          </p:cNvPr>
          <p:cNvSpPr>
            <a:spLocks noGrp="1"/>
          </p:cNvSpPr>
          <p:nvPr>
            <p:ph idx="1"/>
          </p:nvPr>
        </p:nvSpPr>
        <p:spPr/>
        <p:txBody>
          <a:bodyPr/>
          <a:lstStyle/>
          <a:p>
            <a:pPr marL="0" indent="0">
              <a:buNone/>
            </a:pPr>
            <a:r>
              <a:rPr lang="en-US" dirty="0"/>
              <a:t>	Input: BLAST table, parameters for filtering</a:t>
            </a:r>
          </a:p>
          <a:p>
            <a:pPr marL="0" indent="0">
              <a:buNone/>
            </a:pPr>
            <a:r>
              <a:rPr lang="en-US" dirty="0"/>
              <a:t>	Output: list of accessions to keep </a:t>
            </a:r>
          </a:p>
          <a:p>
            <a:pPr marL="0" indent="0">
              <a:buNone/>
            </a:pPr>
            <a:endParaRPr lang="en-US" dirty="0"/>
          </a:p>
          <a:p>
            <a:pPr marL="0" indent="0">
              <a:buNone/>
            </a:pPr>
            <a:r>
              <a:rPr lang="en-US" dirty="0"/>
              <a:t>Based on a set of parameters chosen by the curator after reviewing data from the previous step, a list of accessions is generated that will be used for building a reference gene blast database.</a:t>
            </a:r>
          </a:p>
        </p:txBody>
      </p:sp>
    </p:spTree>
    <p:extLst>
      <p:ext uri="{BB962C8B-B14F-4D97-AF65-F5344CB8AC3E}">
        <p14:creationId xmlns:p14="http://schemas.microsoft.com/office/powerpoint/2010/main" val="3142516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CDD45-E80B-4B37-B177-1DA1E5BA33F4}"/>
              </a:ext>
            </a:extLst>
          </p:cNvPr>
          <p:cNvSpPr>
            <a:spLocks noGrp="1"/>
          </p:cNvSpPr>
          <p:nvPr>
            <p:ph type="title"/>
          </p:nvPr>
        </p:nvSpPr>
        <p:spPr/>
        <p:txBody>
          <a:bodyPr/>
          <a:lstStyle/>
          <a:p>
            <a:pPr algn="ctr"/>
            <a:r>
              <a:rPr lang="en-US" dirty="0"/>
              <a:t>Build a reference BLAST database</a:t>
            </a:r>
          </a:p>
        </p:txBody>
      </p:sp>
      <p:sp>
        <p:nvSpPr>
          <p:cNvPr id="3" name="Content Placeholder 2">
            <a:extLst>
              <a:ext uri="{FF2B5EF4-FFF2-40B4-BE49-F238E27FC236}">
                <a16:creationId xmlns:a16="http://schemas.microsoft.com/office/drawing/2014/main" id="{319C45D7-4ABB-4935-BF3B-5EA1774F3181}"/>
              </a:ext>
            </a:extLst>
          </p:cNvPr>
          <p:cNvSpPr>
            <a:spLocks noGrp="1"/>
          </p:cNvSpPr>
          <p:nvPr>
            <p:ph idx="1"/>
          </p:nvPr>
        </p:nvSpPr>
        <p:spPr/>
        <p:txBody>
          <a:bodyPr/>
          <a:lstStyle/>
          <a:p>
            <a:pPr marL="0" indent="0">
              <a:buNone/>
            </a:pPr>
            <a:r>
              <a:rPr lang="en-US" dirty="0"/>
              <a:t>	input: </a:t>
            </a:r>
            <a:r>
              <a:rPr lang="en-US" dirty="0" err="1"/>
              <a:t>bdbag</a:t>
            </a:r>
            <a:r>
              <a:rPr lang="en-US" dirty="0"/>
              <a:t> archive, accession list</a:t>
            </a:r>
          </a:p>
          <a:p>
            <a:pPr marL="0" indent="0">
              <a:buNone/>
            </a:pPr>
            <a:r>
              <a:rPr lang="en-US" dirty="0"/>
              <a:t>	output: blast database </a:t>
            </a:r>
          </a:p>
          <a:p>
            <a:pPr marL="0" indent="0">
              <a:buNone/>
            </a:pPr>
            <a:endParaRPr lang="en-US" dirty="0"/>
          </a:p>
          <a:p>
            <a:pPr marL="0" indent="0">
              <a:buNone/>
            </a:pPr>
            <a:r>
              <a:rPr lang="en-US" dirty="0"/>
              <a:t>In this final step, a blast database containing a reference set of sequences for a given gene is generated. A list of accessions generated by the previous step is used to determine which sequences are to be included in the database.</a:t>
            </a:r>
          </a:p>
        </p:txBody>
      </p:sp>
    </p:spTree>
    <p:extLst>
      <p:ext uri="{BB962C8B-B14F-4D97-AF65-F5344CB8AC3E}">
        <p14:creationId xmlns:p14="http://schemas.microsoft.com/office/powerpoint/2010/main" val="2665302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4" name="Text Placeholder 3"/>
          <p:cNvSpPr>
            <a:spLocks noGrp="1"/>
          </p:cNvSpPr>
          <p:nvPr>
            <p:ph type="body" sz="quarter" idx="11"/>
          </p:nvPr>
        </p:nvSpPr>
        <p:spPr/>
        <p:txBody>
          <a:bodyPr/>
          <a:lstStyle/>
          <a:p>
            <a:r>
              <a:rPr lang="en-US" dirty="0"/>
              <a:t>Name</a:t>
            </a:r>
          </a:p>
          <a:p>
            <a:r>
              <a:rPr lang="en-US" dirty="0"/>
              <a:t>Name</a:t>
            </a:r>
          </a:p>
          <a:p>
            <a:r>
              <a:rPr lang="en-US" dirty="0"/>
              <a:t>Name</a:t>
            </a:r>
          </a:p>
          <a:p>
            <a:r>
              <a:rPr lang="en-US" dirty="0"/>
              <a:t>Name</a:t>
            </a:r>
          </a:p>
          <a:p>
            <a:r>
              <a:rPr lang="en-US" dirty="0"/>
              <a:t>Name</a:t>
            </a:r>
          </a:p>
          <a:p>
            <a:r>
              <a:rPr lang="en-US" dirty="0"/>
              <a:t>Name</a:t>
            </a:r>
          </a:p>
          <a:p>
            <a:r>
              <a:rPr lang="en-US" dirty="0"/>
              <a:t>Name</a:t>
            </a:r>
          </a:p>
          <a:p>
            <a:r>
              <a:rPr lang="en-US" dirty="0"/>
              <a:t>Name</a:t>
            </a:r>
          </a:p>
          <a:p>
            <a:endParaRPr lang="en-US" dirty="0"/>
          </a:p>
        </p:txBody>
      </p:sp>
      <p:sp>
        <p:nvSpPr>
          <p:cNvPr id="5" name="Text Placeholder 4"/>
          <p:cNvSpPr>
            <a:spLocks noGrp="1"/>
          </p:cNvSpPr>
          <p:nvPr>
            <p:ph type="body" sz="quarter" idx="13"/>
          </p:nvPr>
        </p:nvSpPr>
        <p:spPr/>
        <p:txBody>
          <a:bodyPr/>
          <a:lstStyle/>
          <a:p>
            <a:r>
              <a:rPr lang="en-US" dirty="0"/>
              <a:t>Name</a:t>
            </a:r>
          </a:p>
          <a:p>
            <a:r>
              <a:rPr lang="en-US" dirty="0"/>
              <a:t>Name</a:t>
            </a:r>
          </a:p>
          <a:p>
            <a:r>
              <a:rPr lang="en-US" dirty="0"/>
              <a:t>Name</a:t>
            </a:r>
          </a:p>
          <a:p>
            <a:r>
              <a:rPr lang="en-US" dirty="0"/>
              <a:t>Name</a:t>
            </a:r>
          </a:p>
          <a:p>
            <a:r>
              <a:rPr lang="en-US" dirty="0"/>
              <a:t>Name</a:t>
            </a:r>
          </a:p>
          <a:p>
            <a:r>
              <a:rPr lang="en-US" dirty="0"/>
              <a:t>Name</a:t>
            </a:r>
          </a:p>
          <a:p>
            <a:r>
              <a:rPr lang="en-US" dirty="0"/>
              <a:t>Name</a:t>
            </a:r>
          </a:p>
          <a:p>
            <a:r>
              <a:rPr lang="en-US" dirty="0"/>
              <a:t>Name</a:t>
            </a:r>
          </a:p>
          <a:p>
            <a:endParaRPr lang="en-US" dirty="0"/>
          </a:p>
        </p:txBody>
      </p:sp>
      <p:sp>
        <p:nvSpPr>
          <p:cNvPr id="6" name="Text Placeholder 5"/>
          <p:cNvSpPr>
            <a:spLocks noGrp="1"/>
          </p:cNvSpPr>
          <p:nvPr>
            <p:ph type="body" sz="quarter" idx="14"/>
          </p:nvPr>
        </p:nvSpPr>
        <p:spPr/>
        <p:txBody>
          <a:bodyPr/>
          <a:lstStyle/>
          <a:p>
            <a:r>
              <a:rPr lang="en-US" dirty="0"/>
              <a:t>Name</a:t>
            </a:r>
          </a:p>
          <a:p>
            <a:r>
              <a:rPr lang="en-US" dirty="0"/>
              <a:t>Name</a:t>
            </a:r>
          </a:p>
          <a:p>
            <a:r>
              <a:rPr lang="en-US" dirty="0"/>
              <a:t>Name</a:t>
            </a:r>
          </a:p>
          <a:p>
            <a:r>
              <a:rPr lang="en-US" dirty="0"/>
              <a:t>Name</a:t>
            </a:r>
          </a:p>
          <a:p>
            <a:r>
              <a:rPr lang="en-US" dirty="0"/>
              <a:t>Name</a:t>
            </a:r>
          </a:p>
          <a:p>
            <a:r>
              <a:rPr lang="en-US" dirty="0"/>
              <a:t>Name</a:t>
            </a:r>
          </a:p>
          <a:p>
            <a:r>
              <a:rPr lang="en-US" dirty="0"/>
              <a:t>Name</a:t>
            </a:r>
          </a:p>
          <a:p>
            <a:r>
              <a:rPr lang="en-US" dirty="0"/>
              <a:t>Name</a:t>
            </a:r>
          </a:p>
        </p:txBody>
      </p:sp>
      <p:sp>
        <p:nvSpPr>
          <p:cNvPr id="7" name="Text Placeholder 6"/>
          <p:cNvSpPr>
            <a:spLocks noGrp="1"/>
          </p:cNvSpPr>
          <p:nvPr>
            <p:ph type="body" sz="quarter" idx="15"/>
          </p:nvPr>
        </p:nvSpPr>
        <p:spPr/>
        <p:txBody>
          <a:bodyPr/>
          <a:lstStyle/>
          <a:p>
            <a:r>
              <a:rPr lang="en-US" dirty="0"/>
              <a:t>Name</a:t>
            </a:r>
          </a:p>
          <a:p>
            <a:r>
              <a:rPr lang="en-US" dirty="0"/>
              <a:t>Name</a:t>
            </a:r>
          </a:p>
          <a:p>
            <a:r>
              <a:rPr lang="en-US" dirty="0"/>
              <a:t>Name</a:t>
            </a:r>
          </a:p>
          <a:p>
            <a:r>
              <a:rPr lang="en-US" dirty="0"/>
              <a:t>Name</a:t>
            </a:r>
          </a:p>
          <a:p>
            <a:r>
              <a:rPr lang="en-US" dirty="0"/>
              <a:t>Name</a:t>
            </a:r>
          </a:p>
          <a:p>
            <a:r>
              <a:rPr lang="en-US" dirty="0"/>
              <a:t>Name</a:t>
            </a:r>
          </a:p>
          <a:p>
            <a:r>
              <a:rPr lang="en-US" dirty="0"/>
              <a:t>Name</a:t>
            </a:r>
          </a:p>
          <a:p>
            <a:r>
              <a:rPr lang="en-US" dirty="0"/>
              <a:t>Name</a:t>
            </a:r>
          </a:p>
          <a:p>
            <a:endParaRPr lang="en-US" dirty="0"/>
          </a:p>
        </p:txBody>
      </p:sp>
      <p:sp>
        <p:nvSpPr>
          <p:cNvPr id="8" name="Text Placeholder 7"/>
          <p:cNvSpPr>
            <a:spLocks noGrp="1"/>
          </p:cNvSpPr>
          <p:nvPr>
            <p:ph type="body" sz="quarter" idx="16"/>
          </p:nvPr>
        </p:nvSpPr>
        <p:spPr>
          <a:xfrm>
            <a:off x="6259581" y="700216"/>
            <a:ext cx="5094217" cy="882522"/>
          </a:xfrm>
        </p:spPr>
        <p:txBody>
          <a:bodyPr>
            <a:normAutofit fontScale="92500"/>
          </a:bodyPr>
          <a:lstStyle/>
          <a:p>
            <a:r>
              <a:rPr lang="en-US" dirty="0"/>
              <a:t>This research was supported by the Intramural Research Program of the NIH, National Library of Medicine.</a:t>
            </a:r>
          </a:p>
          <a:p>
            <a:endParaRPr lang="en-US" dirty="0"/>
          </a:p>
        </p:txBody>
      </p:sp>
    </p:spTree>
    <p:extLst>
      <p:ext uri="{BB962C8B-B14F-4D97-AF65-F5344CB8AC3E}">
        <p14:creationId xmlns:p14="http://schemas.microsoft.com/office/powerpoint/2010/main" val="52490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Flowchart: Process 8">
            <a:extLst>
              <a:ext uri="{FF2B5EF4-FFF2-40B4-BE49-F238E27FC236}">
                <a16:creationId xmlns:a16="http://schemas.microsoft.com/office/drawing/2014/main" id="{F6C332F8-E064-403A-8725-5ED242604D41}"/>
              </a:ext>
            </a:extLst>
          </p:cNvPr>
          <p:cNvSpPr/>
          <p:nvPr/>
        </p:nvSpPr>
        <p:spPr>
          <a:xfrm>
            <a:off x="2844411" y="2055970"/>
            <a:ext cx="1506287" cy="10806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Retrieve Data</a:t>
            </a:r>
          </a:p>
          <a:p>
            <a:pPr algn="ctr"/>
            <a:r>
              <a:rPr lang="en-US" dirty="0"/>
              <a:t>(python)</a:t>
            </a:r>
          </a:p>
        </p:txBody>
      </p:sp>
      <p:sp>
        <p:nvSpPr>
          <p:cNvPr id="10" name="Flowchart: Document 9">
            <a:extLst>
              <a:ext uri="{FF2B5EF4-FFF2-40B4-BE49-F238E27FC236}">
                <a16:creationId xmlns:a16="http://schemas.microsoft.com/office/drawing/2014/main" id="{7FFBDDF2-B642-4D98-AACB-AB5C1E3D48B7}"/>
              </a:ext>
            </a:extLst>
          </p:cNvPr>
          <p:cNvSpPr/>
          <p:nvPr/>
        </p:nvSpPr>
        <p:spPr>
          <a:xfrm>
            <a:off x="7431726" y="5809673"/>
            <a:ext cx="1671781" cy="933235"/>
          </a:xfrm>
          <a:prstGeom prst="flowChartDocumen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NCBI Datasets</a:t>
            </a:r>
          </a:p>
          <a:p>
            <a:pPr algn="ctr"/>
            <a:r>
              <a:rPr lang="en-US" dirty="0"/>
              <a:t>(Taxonomy)</a:t>
            </a:r>
          </a:p>
        </p:txBody>
      </p:sp>
      <p:sp>
        <p:nvSpPr>
          <p:cNvPr id="11" name="Flowchart: Document 10">
            <a:extLst>
              <a:ext uri="{FF2B5EF4-FFF2-40B4-BE49-F238E27FC236}">
                <a16:creationId xmlns:a16="http://schemas.microsoft.com/office/drawing/2014/main" id="{1BDAF397-0F04-4713-A602-20A15E8C3309}"/>
              </a:ext>
            </a:extLst>
          </p:cNvPr>
          <p:cNvSpPr/>
          <p:nvPr/>
        </p:nvSpPr>
        <p:spPr>
          <a:xfrm>
            <a:off x="9302561" y="5829801"/>
            <a:ext cx="1562251" cy="864165"/>
          </a:xfrm>
          <a:prstGeom prst="flowChartDocumen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NCBI Entrez</a:t>
            </a:r>
          </a:p>
          <a:p>
            <a:pPr algn="ctr"/>
            <a:r>
              <a:rPr lang="en-US" dirty="0"/>
              <a:t>Taxonomy</a:t>
            </a:r>
          </a:p>
        </p:txBody>
      </p:sp>
      <p:sp>
        <p:nvSpPr>
          <p:cNvPr id="12" name="Flowchart: Document 11">
            <a:extLst>
              <a:ext uri="{FF2B5EF4-FFF2-40B4-BE49-F238E27FC236}">
                <a16:creationId xmlns:a16="http://schemas.microsoft.com/office/drawing/2014/main" id="{A2341839-2FDD-4327-BC33-73A9DA2120D5}"/>
              </a:ext>
            </a:extLst>
          </p:cNvPr>
          <p:cNvSpPr/>
          <p:nvPr/>
        </p:nvSpPr>
        <p:spPr>
          <a:xfrm>
            <a:off x="1798292" y="4200537"/>
            <a:ext cx="1671781" cy="1016000"/>
          </a:xfrm>
          <a:prstGeom prst="flowChartDocumen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NCBI Datasets</a:t>
            </a:r>
          </a:p>
          <a:p>
            <a:pPr algn="ctr"/>
            <a:r>
              <a:rPr lang="en-US" dirty="0"/>
              <a:t>(Gene)</a:t>
            </a:r>
          </a:p>
        </p:txBody>
      </p:sp>
      <p:sp>
        <p:nvSpPr>
          <p:cNvPr id="13" name="Flowchart: Document 12">
            <a:extLst>
              <a:ext uri="{FF2B5EF4-FFF2-40B4-BE49-F238E27FC236}">
                <a16:creationId xmlns:a16="http://schemas.microsoft.com/office/drawing/2014/main" id="{DF10A621-CDD7-4303-9C73-6EE9846A416F}"/>
              </a:ext>
            </a:extLst>
          </p:cNvPr>
          <p:cNvSpPr/>
          <p:nvPr/>
        </p:nvSpPr>
        <p:spPr>
          <a:xfrm>
            <a:off x="2761665" y="293110"/>
            <a:ext cx="1671781" cy="974578"/>
          </a:xfrm>
          <a:prstGeom prst="flowChartDocumen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NCBI Entrez</a:t>
            </a:r>
          </a:p>
          <a:p>
            <a:pPr algn="ctr"/>
            <a:r>
              <a:rPr lang="en-US" dirty="0"/>
              <a:t>Nucleotide</a:t>
            </a:r>
          </a:p>
        </p:txBody>
      </p:sp>
      <p:pic>
        <p:nvPicPr>
          <p:cNvPr id="14" name="Picture 13" descr="A close up of a logo&#10;&#10;Description automatically generated">
            <a:extLst>
              <a:ext uri="{FF2B5EF4-FFF2-40B4-BE49-F238E27FC236}">
                <a16:creationId xmlns:a16="http://schemas.microsoft.com/office/drawing/2014/main" id="{F459BF78-E531-469A-8371-A86F9A3E93D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21211" y="1976626"/>
            <a:ext cx="1036322" cy="1524003"/>
          </a:xfrm>
          <a:prstGeom prst="rect">
            <a:avLst/>
          </a:prstGeom>
        </p:spPr>
      </p:pic>
      <p:cxnSp>
        <p:nvCxnSpPr>
          <p:cNvPr id="15" name="Straight Arrow Connector 14">
            <a:extLst>
              <a:ext uri="{FF2B5EF4-FFF2-40B4-BE49-F238E27FC236}">
                <a16:creationId xmlns:a16="http://schemas.microsoft.com/office/drawing/2014/main" id="{B6CC8557-3218-4504-995E-6D22A35B5494}"/>
              </a:ext>
            </a:extLst>
          </p:cNvPr>
          <p:cNvCxnSpPr>
            <a:cxnSpLocks/>
            <a:stCxn id="14" idx="3"/>
            <a:endCxn id="13" idx="1"/>
          </p:cNvCxnSpPr>
          <p:nvPr/>
        </p:nvCxnSpPr>
        <p:spPr>
          <a:xfrm flipV="1">
            <a:off x="1857533" y="780399"/>
            <a:ext cx="904132" cy="1958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75376F2-F517-4FEC-83F4-E34CDBF9D97F}"/>
              </a:ext>
            </a:extLst>
          </p:cNvPr>
          <p:cNvCxnSpPr>
            <a:cxnSpLocks/>
            <a:stCxn id="9" idx="2"/>
            <a:endCxn id="12" idx="0"/>
          </p:cNvCxnSpPr>
          <p:nvPr/>
        </p:nvCxnSpPr>
        <p:spPr>
          <a:xfrm flipH="1">
            <a:off x="2634183" y="3136625"/>
            <a:ext cx="963372" cy="106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D129751-A201-4E2C-82D8-44A44BAAFAEB}"/>
              </a:ext>
            </a:extLst>
          </p:cNvPr>
          <p:cNvCxnSpPr>
            <a:cxnSpLocks/>
            <a:stCxn id="13" idx="2"/>
            <a:endCxn id="9" idx="0"/>
          </p:cNvCxnSpPr>
          <p:nvPr/>
        </p:nvCxnSpPr>
        <p:spPr>
          <a:xfrm flipH="1">
            <a:off x="3597555" y="1203258"/>
            <a:ext cx="1" cy="852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2779C38-C147-473D-9639-79AD7CEA26EF}"/>
              </a:ext>
            </a:extLst>
          </p:cNvPr>
          <p:cNvSpPr txBox="1"/>
          <p:nvPr/>
        </p:nvSpPr>
        <p:spPr>
          <a:xfrm>
            <a:off x="1548990" y="1807459"/>
            <a:ext cx="1200586" cy="276999"/>
          </a:xfrm>
          <a:prstGeom prst="rect">
            <a:avLst/>
          </a:prstGeom>
          <a:noFill/>
        </p:spPr>
        <p:txBody>
          <a:bodyPr wrap="square" rtlCol="0">
            <a:spAutoFit/>
          </a:bodyPr>
          <a:lstStyle/>
          <a:p>
            <a:r>
              <a:rPr lang="en-US" sz="1200" dirty="0"/>
              <a:t>Gene and tax-id</a:t>
            </a:r>
          </a:p>
        </p:txBody>
      </p:sp>
      <p:sp>
        <p:nvSpPr>
          <p:cNvPr id="19" name="TextBox 18">
            <a:extLst>
              <a:ext uri="{FF2B5EF4-FFF2-40B4-BE49-F238E27FC236}">
                <a16:creationId xmlns:a16="http://schemas.microsoft.com/office/drawing/2014/main" id="{2F433080-E0CA-4EF0-B0F6-B07375044B7F}"/>
              </a:ext>
            </a:extLst>
          </p:cNvPr>
          <p:cNvSpPr txBox="1"/>
          <p:nvPr/>
        </p:nvSpPr>
        <p:spPr>
          <a:xfrm>
            <a:off x="3142044" y="1398818"/>
            <a:ext cx="794762" cy="276999"/>
          </a:xfrm>
          <a:prstGeom prst="rect">
            <a:avLst/>
          </a:prstGeom>
          <a:noFill/>
        </p:spPr>
        <p:txBody>
          <a:bodyPr wrap="square" rtlCol="0">
            <a:spAutoFit/>
          </a:bodyPr>
          <a:lstStyle/>
          <a:p>
            <a:r>
              <a:rPr lang="en-US" sz="1200" dirty="0"/>
              <a:t>Gene ids</a:t>
            </a:r>
          </a:p>
        </p:txBody>
      </p:sp>
      <p:cxnSp>
        <p:nvCxnSpPr>
          <p:cNvPr id="20" name="Straight Arrow Connector 19">
            <a:extLst>
              <a:ext uri="{FF2B5EF4-FFF2-40B4-BE49-F238E27FC236}">
                <a16:creationId xmlns:a16="http://schemas.microsoft.com/office/drawing/2014/main" id="{DD18E374-6C89-4FBA-96D6-A73CD2DF5174}"/>
              </a:ext>
            </a:extLst>
          </p:cNvPr>
          <p:cNvCxnSpPr>
            <a:cxnSpLocks/>
            <a:stCxn id="12" idx="3"/>
            <a:endCxn id="22" idx="1"/>
          </p:cNvCxnSpPr>
          <p:nvPr/>
        </p:nvCxnSpPr>
        <p:spPr>
          <a:xfrm flipV="1">
            <a:off x="3470073" y="4699303"/>
            <a:ext cx="1360998" cy="9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1737BA7-6E0C-48C3-BB8A-9DF34CA6144B}"/>
              </a:ext>
            </a:extLst>
          </p:cNvPr>
          <p:cNvSpPr txBox="1"/>
          <p:nvPr/>
        </p:nvSpPr>
        <p:spPr>
          <a:xfrm>
            <a:off x="2696628" y="3500629"/>
            <a:ext cx="794762" cy="276999"/>
          </a:xfrm>
          <a:prstGeom prst="rect">
            <a:avLst/>
          </a:prstGeom>
          <a:noFill/>
        </p:spPr>
        <p:txBody>
          <a:bodyPr wrap="square" rtlCol="0">
            <a:spAutoFit/>
          </a:bodyPr>
          <a:lstStyle/>
          <a:p>
            <a:r>
              <a:rPr lang="en-US" sz="1200" dirty="0"/>
              <a:t>Gene ids</a:t>
            </a:r>
          </a:p>
        </p:txBody>
      </p:sp>
      <p:sp>
        <p:nvSpPr>
          <p:cNvPr id="22" name="Rectangle: Rounded Corners 21">
            <a:extLst>
              <a:ext uri="{FF2B5EF4-FFF2-40B4-BE49-F238E27FC236}">
                <a16:creationId xmlns:a16="http://schemas.microsoft.com/office/drawing/2014/main" id="{EA3F2F09-D19C-41BC-84E4-83E2A8B2007D}"/>
              </a:ext>
            </a:extLst>
          </p:cNvPr>
          <p:cNvSpPr/>
          <p:nvPr/>
        </p:nvSpPr>
        <p:spPr>
          <a:xfrm>
            <a:off x="4831071" y="4399023"/>
            <a:ext cx="1543212" cy="600559"/>
          </a:xfrm>
          <a:prstGeom prst="roundRect">
            <a:avLst/>
          </a:prstGeom>
          <a:gradFill flip="none" rotWithShape="1">
            <a:gsLst>
              <a:gs pos="0">
                <a:schemeClr val="accent6">
                  <a:lumMod val="5000"/>
                  <a:lumOff val="95000"/>
                </a:schemeClr>
              </a:gs>
              <a:gs pos="3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ncbi_datasets</a:t>
            </a:r>
            <a:endParaRPr lang="en-US" dirty="0"/>
          </a:p>
          <a:p>
            <a:pPr algn="ctr"/>
            <a:r>
              <a:rPr lang="en-US" dirty="0"/>
              <a:t>(Gene)</a:t>
            </a:r>
          </a:p>
        </p:txBody>
      </p:sp>
      <p:cxnSp>
        <p:nvCxnSpPr>
          <p:cNvPr id="23" name="Straight Arrow Connector 22">
            <a:extLst>
              <a:ext uri="{FF2B5EF4-FFF2-40B4-BE49-F238E27FC236}">
                <a16:creationId xmlns:a16="http://schemas.microsoft.com/office/drawing/2014/main" id="{CE7DAE3C-87F2-4C5D-9AE9-FD6277C1A19A}"/>
              </a:ext>
            </a:extLst>
          </p:cNvPr>
          <p:cNvCxnSpPr>
            <a:cxnSpLocks/>
            <a:stCxn id="22" idx="0"/>
            <a:endCxn id="24" idx="2"/>
          </p:cNvCxnSpPr>
          <p:nvPr/>
        </p:nvCxnSpPr>
        <p:spPr>
          <a:xfrm flipV="1">
            <a:off x="5602677" y="3115200"/>
            <a:ext cx="0" cy="1283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Flowchart: Process 23">
            <a:extLst>
              <a:ext uri="{FF2B5EF4-FFF2-40B4-BE49-F238E27FC236}">
                <a16:creationId xmlns:a16="http://schemas.microsoft.com/office/drawing/2014/main" id="{357B13C6-F0F3-4124-8CEF-D709A78BA137}"/>
              </a:ext>
            </a:extLst>
          </p:cNvPr>
          <p:cNvSpPr/>
          <p:nvPr/>
        </p:nvSpPr>
        <p:spPr>
          <a:xfrm>
            <a:off x="4633197" y="2034545"/>
            <a:ext cx="1938960" cy="10806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Analyze Genes</a:t>
            </a:r>
          </a:p>
          <a:p>
            <a:pPr algn="ctr"/>
            <a:r>
              <a:rPr lang="en-US" sz="1400" dirty="0"/>
              <a:t>Tabulate Unique Names</a:t>
            </a:r>
          </a:p>
          <a:p>
            <a:pPr algn="ctr"/>
            <a:r>
              <a:rPr lang="en-US" sz="1400" dirty="0"/>
              <a:t>Protein Size Outliers</a:t>
            </a:r>
          </a:p>
          <a:p>
            <a:pPr algn="ctr"/>
            <a:r>
              <a:rPr lang="en-US" sz="1400" dirty="0"/>
              <a:t>(python/pandas)</a:t>
            </a:r>
          </a:p>
        </p:txBody>
      </p:sp>
      <p:sp>
        <p:nvSpPr>
          <p:cNvPr id="25" name="Flowchart: Process 24">
            <a:extLst>
              <a:ext uri="{FF2B5EF4-FFF2-40B4-BE49-F238E27FC236}">
                <a16:creationId xmlns:a16="http://schemas.microsoft.com/office/drawing/2014/main" id="{22ECCD59-B28C-4D93-BEEC-F39F3A724CAE}"/>
              </a:ext>
            </a:extLst>
          </p:cNvPr>
          <p:cNvSpPr/>
          <p:nvPr/>
        </p:nvSpPr>
        <p:spPr>
          <a:xfrm>
            <a:off x="7496741" y="4026140"/>
            <a:ext cx="1938960" cy="10806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Break Protein IDs into Tax Subgroups</a:t>
            </a:r>
          </a:p>
          <a:p>
            <a:pPr algn="ctr"/>
            <a:r>
              <a:rPr lang="en-US" sz="1400" dirty="0"/>
              <a:t>(python)</a:t>
            </a:r>
          </a:p>
        </p:txBody>
      </p:sp>
      <p:sp>
        <p:nvSpPr>
          <p:cNvPr id="26" name="Rectangle: Rounded Corners 25">
            <a:extLst>
              <a:ext uri="{FF2B5EF4-FFF2-40B4-BE49-F238E27FC236}">
                <a16:creationId xmlns:a16="http://schemas.microsoft.com/office/drawing/2014/main" id="{203C5A8F-C889-4D4A-B4DB-832DE4387A63}"/>
              </a:ext>
            </a:extLst>
          </p:cNvPr>
          <p:cNvSpPr/>
          <p:nvPr/>
        </p:nvSpPr>
        <p:spPr>
          <a:xfrm>
            <a:off x="4720932" y="459408"/>
            <a:ext cx="1763489" cy="600559"/>
          </a:xfrm>
          <a:prstGeom prst="roundRect">
            <a:avLst/>
          </a:prstGeom>
          <a:gradFill flip="none" rotWithShape="1">
            <a:gsLst>
              <a:gs pos="0">
                <a:schemeClr val="accent6">
                  <a:lumMod val="5000"/>
                  <a:lumOff val="95000"/>
                </a:schemeClr>
              </a:gs>
              <a:gs pos="3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 Reports</a:t>
            </a:r>
          </a:p>
        </p:txBody>
      </p:sp>
      <p:cxnSp>
        <p:nvCxnSpPr>
          <p:cNvPr id="27" name="Straight Arrow Connector 26">
            <a:extLst>
              <a:ext uri="{FF2B5EF4-FFF2-40B4-BE49-F238E27FC236}">
                <a16:creationId xmlns:a16="http://schemas.microsoft.com/office/drawing/2014/main" id="{043834A5-2359-4C43-82C7-45A91C06E35D}"/>
              </a:ext>
            </a:extLst>
          </p:cNvPr>
          <p:cNvCxnSpPr>
            <a:cxnSpLocks/>
            <a:stCxn id="24" idx="0"/>
            <a:endCxn id="26" idx="2"/>
          </p:cNvCxnSpPr>
          <p:nvPr/>
        </p:nvCxnSpPr>
        <p:spPr>
          <a:xfrm flipV="1">
            <a:off x="5602677" y="1059967"/>
            <a:ext cx="0" cy="974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E018847-A138-4C05-A05D-616D1572D24C}"/>
              </a:ext>
            </a:extLst>
          </p:cNvPr>
          <p:cNvCxnSpPr>
            <a:cxnSpLocks/>
            <a:stCxn id="22" idx="3"/>
            <a:endCxn id="25" idx="1"/>
          </p:cNvCxnSpPr>
          <p:nvPr/>
        </p:nvCxnSpPr>
        <p:spPr>
          <a:xfrm flipV="1">
            <a:off x="6374283" y="4566468"/>
            <a:ext cx="1122458" cy="132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7F079FF-8AC7-4B07-961D-2C13093D384C}"/>
              </a:ext>
            </a:extLst>
          </p:cNvPr>
          <p:cNvCxnSpPr>
            <a:cxnSpLocks/>
            <a:stCxn id="11" idx="0"/>
            <a:endCxn id="25" idx="2"/>
          </p:cNvCxnSpPr>
          <p:nvPr/>
        </p:nvCxnSpPr>
        <p:spPr>
          <a:xfrm flipH="1" flipV="1">
            <a:off x="8466221" y="5106795"/>
            <a:ext cx="1617466" cy="723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9886929-9FBB-4B02-86E3-0DE4FAD83DD2}"/>
              </a:ext>
            </a:extLst>
          </p:cNvPr>
          <p:cNvCxnSpPr>
            <a:cxnSpLocks/>
            <a:stCxn id="10" idx="0"/>
            <a:endCxn id="25" idx="2"/>
          </p:cNvCxnSpPr>
          <p:nvPr/>
        </p:nvCxnSpPr>
        <p:spPr>
          <a:xfrm flipV="1">
            <a:off x="8267617" y="5106795"/>
            <a:ext cx="198604" cy="702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Flowchart: Process 30">
            <a:extLst>
              <a:ext uri="{FF2B5EF4-FFF2-40B4-BE49-F238E27FC236}">
                <a16:creationId xmlns:a16="http://schemas.microsoft.com/office/drawing/2014/main" id="{8E6F443B-1D2D-4919-AAFD-E6347A6E08E5}"/>
              </a:ext>
            </a:extLst>
          </p:cNvPr>
          <p:cNvSpPr/>
          <p:nvPr/>
        </p:nvSpPr>
        <p:spPr>
          <a:xfrm>
            <a:off x="7067529" y="2063235"/>
            <a:ext cx="1938960" cy="10806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Blast Taxonomic Subgroups</a:t>
            </a:r>
          </a:p>
        </p:txBody>
      </p:sp>
      <p:cxnSp>
        <p:nvCxnSpPr>
          <p:cNvPr id="32" name="Straight Arrow Connector 31">
            <a:extLst>
              <a:ext uri="{FF2B5EF4-FFF2-40B4-BE49-F238E27FC236}">
                <a16:creationId xmlns:a16="http://schemas.microsoft.com/office/drawing/2014/main" id="{0AC393A8-6EEA-4F1E-B9DD-C681B646E5FA}"/>
              </a:ext>
            </a:extLst>
          </p:cNvPr>
          <p:cNvCxnSpPr>
            <a:cxnSpLocks/>
            <a:stCxn id="22" idx="0"/>
            <a:endCxn id="31" idx="2"/>
          </p:cNvCxnSpPr>
          <p:nvPr/>
        </p:nvCxnSpPr>
        <p:spPr>
          <a:xfrm flipV="1">
            <a:off x="5602677" y="3143890"/>
            <a:ext cx="2434332" cy="1255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7921763-AA98-439B-929C-EC8EF5244703}"/>
              </a:ext>
            </a:extLst>
          </p:cNvPr>
          <p:cNvCxnSpPr>
            <a:cxnSpLocks/>
            <a:stCxn id="25" idx="3"/>
            <a:endCxn id="34" idx="1"/>
          </p:cNvCxnSpPr>
          <p:nvPr/>
        </p:nvCxnSpPr>
        <p:spPr>
          <a:xfrm flipV="1">
            <a:off x="9435701" y="4441784"/>
            <a:ext cx="452432" cy="124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D1568EF6-2E5F-40F8-A81C-8D6CADA340EC}"/>
              </a:ext>
            </a:extLst>
          </p:cNvPr>
          <p:cNvSpPr/>
          <p:nvPr/>
        </p:nvSpPr>
        <p:spPr>
          <a:xfrm>
            <a:off x="9888133" y="4141504"/>
            <a:ext cx="1763489" cy="600559"/>
          </a:xfrm>
          <a:prstGeom prst="roundRect">
            <a:avLst/>
          </a:prstGeom>
          <a:gradFill flip="none" rotWithShape="1">
            <a:gsLst>
              <a:gs pos="0">
                <a:schemeClr val="accent6">
                  <a:lumMod val="5000"/>
                  <a:lumOff val="95000"/>
                </a:schemeClr>
              </a:gs>
              <a:gs pos="3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SeqIds</a:t>
            </a:r>
            <a:r>
              <a:rPr lang="en-US" dirty="0"/>
              <a:t> by Tax Group</a:t>
            </a:r>
          </a:p>
        </p:txBody>
      </p:sp>
      <p:cxnSp>
        <p:nvCxnSpPr>
          <p:cNvPr id="35" name="Connector: Elbow 34">
            <a:extLst>
              <a:ext uri="{FF2B5EF4-FFF2-40B4-BE49-F238E27FC236}">
                <a16:creationId xmlns:a16="http://schemas.microsoft.com/office/drawing/2014/main" id="{3BE7D460-6EC5-4C5B-9EAF-02A2D5C1C5A7}"/>
              </a:ext>
            </a:extLst>
          </p:cNvPr>
          <p:cNvCxnSpPr>
            <a:cxnSpLocks/>
            <a:stCxn id="14" idx="2"/>
            <a:endCxn id="25" idx="2"/>
          </p:cNvCxnSpPr>
          <p:nvPr/>
        </p:nvCxnSpPr>
        <p:spPr>
          <a:xfrm rot="16200000" flipH="1">
            <a:off x="4099713" y="740287"/>
            <a:ext cx="1606166" cy="7126849"/>
          </a:xfrm>
          <a:prstGeom prst="bentConnector3">
            <a:avLst>
              <a:gd name="adj1" fmla="val 114233"/>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5C3043F-F37E-4DEE-AD56-DBA9F6007F43}"/>
              </a:ext>
            </a:extLst>
          </p:cNvPr>
          <p:cNvSpPr txBox="1"/>
          <p:nvPr/>
        </p:nvSpPr>
        <p:spPr>
          <a:xfrm>
            <a:off x="953663" y="3432396"/>
            <a:ext cx="881305" cy="461665"/>
          </a:xfrm>
          <a:prstGeom prst="rect">
            <a:avLst/>
          </a:prstGeom>
          <a:noFill/>
        </p:spPr>
        <p:txBody>
          <a:bodyPr wrap="square" rtlCol="0">
            <a:spAutoFit/>
          </a:bodyPr>
          <a:lstStyle/>
          <a:p>
            <a:r>
              <a:rPr lang="en-US" sz="1200" dirty="0"/>
              <a:t>Taxonomic groupings</a:t>
            </a:r>
          </a:p>
        </p:txBody>
      </p:sp>
      <p:sp>
        <p:nvSpPr>
          <p:cNvPr id="37" name="TextBox 36">
            <a:extLst>
              <a:ext uri="{FF2B5EF4-FFF2-40B4-BE49-F238E27FC236}">
                <a16:creationId xmlns:a16="http://schemas.microsoft.com/office/drawing/2014/main" id="{4ED6ECFF-648D-4C6D-8B5A-3776C69B04B3}"/>
              </a:ext>
            </a:extLst>
          </p:cNvPr>
          <p:cNvSpPr txBox="1"/>
          <p:nvPr/>
        </p:nvSpPr>
        <p:spPr>
          <a:xfrm>
            <a:off x="5085251" y="3581696"/>
            <a:ext cx="847879" cy="276999"/>
          </a:xfrm>
          <a:prstGeom prst="rect">
            <a:avLst/>
          </a:prstGeom>
          <a:noFill/>
        </p:spPr>
        <p:txBody>
          <a:bodyPr wrap="square" rtlCol="0">
            <a:spAutoFit/>
          </a:bodyPr>
          <a:lstStyle/>
          <a:p>
            <a:r>
              <a:rPr lang="en-US" sz="1200" dirty="0"/>
              <a:t>Data Table</a:t>
            </a:r>
          </a:p>
        </p:txBody>
      </p:sp>
      <p:sp>
        <p:nvSpPr>
          <p:cNvPr id="38" name="TextBox 37">
            <a:extLst>
              <a:ext uri="{FF2B5EF4-FFF2-40B4-BE49-F238E27FC236}">
                <a16:creationId xmlns:a16="http://schemas.microsoft.com/office/drawing/2014/main" id="{5D7D3A3D-C3D6-4ACE-8A83-5FA72F91A4D1}"/>
              </a:ext>
            </a:extLst>
          </p:cNvPr>
          <p:cNvSpPr txBox="1"/>
          <p:nvPr/>
        </p:nvSpPr>
        <p:spPr>
          <a:xfrm>
            <a:off x="6589324" y="3451965"/>
            <a:ext cx="1018473" cy="276999"/>
          </a:xfrm>
          <a:prstGeom prst="rect">
            <a:avLst/>
          </a:prstGeom>
          <a:noFill/>
        </p:spPr>
        <p:txBody>
          <a:bodyPr wrap="square" rtlCol="0">
            <a:spAutoFit/>
          </a:bodyPr>
          <a:lstStyle/>
          <a:p>
            <a:r>
              <a:rPr lang="en-US" sz="1200" dirty="0"/>
              <a:t>Protein </a:t>
            </a:r>
            <a:r>
              <a:rPr lang="en-US" sz="1200" dirty="0" err="1"/>
              <a:t>fasta</a:t>
            </a:r>
            <a:endParaRPr lang="en-US" sz="1200" dirty="0"/>
          </a:p>
        </p:txBody>
      </p:sp>
      <p:cxnSp>
        <p:nvCxnSpPr>
          <p:cNvPr id="39" name="Straight Arrow Connector 38">
            <a:extLst>
              <a:ext uri="{FF2B5EF4-FFF2-40B4-BE49-F238E27FC236}">
                <a16:creationId xmlns:a16="http://schemas.microsoft.com/office/drawing/2014/main" id="{20E88EDD-B5EE-4F4F-8B13-B9D68A3CAEBC}"/>
              </a:ext>
            </a:extLst>
          </p:cNvPr>
          <p:cNvCxnSpPr>
            <a:cxnSpLocks/>
            <a:stCxn id="34" idx="0"/>
            <a:endCxn id="31" idx="2"/>
          </p:cNvCxnSpPr>
          <p:nvPr/>
        </p:nvCxnSpPr>
        <p:spPr>
          <a:xfrm flipH="1" flipV="1">
            <a:off x="8037009" y="3143890"/>
            <a:ext cx="2732869" cy="997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2672766-F20D-4B0B-A756-F10F58921B77}"/>
              </a:ext>
            </a:extLst>
          </p:cNvPr>
          <p:cNvCxnSpPr>
            <a:cxnSpLocks/>
            <a:stCxn id="31" idx="3"/>
            <a:endCxn id="41" idx="1"/>
          </p:cNvCxnSpPr>
          <p:nvPr/>
        </p:nvCxnSpPr>
        <p:spPr>
          <a:xfrm flipV="1">
            <a:off x="9006489" y="2596297"/>
            <a:ext cx="738771" cy="7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C4B13C67-978B-424B-81B5-D4798ECCA516}"/>
              </a:ext>
            </a:extLst>
          </p:cNvPr>
          <p:cNvSpPr/>
          <p:nvPr/>
        </p:nvSpPr>
        <p:spPr>
          <a:xfrm>
            <a:off x="9745260" y="2296017"/>
            <a:ext cx="1763489" cy="600559"/>
          </a:xfrm>
          <a:prstGeom prst="roundRect">
            <a:avLst/>
          </a:prstGeom>
          <a:gradFill flip="none" rotWithShape="1">
            <a:gsLst>
              <a:gs pos="0">
                <a:schemeClr val="accent6">
                  <a:lumMod val="5000"/>
                  <a:lumOff val="95000"/>
                </a:schemeClr>
              </a:gs>
              <a:gs pos="3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Blast Results</a:t>
            </a:r>
          </a:p>
        </p:txBody>
      </p:sp>
      <p:sp>
        <p:nvSpPr>
          <p:cNvPr id="42" name="Flowchart: Process 41">
            <a:extLst>
              <a:ext uri="{FF2B5EF4-FFF2-40B4-BE49-F238E27FC236}">
                <a16:creationId xmlns:a16="http://schemas.microsoft.com/office/drawing/2014/main" id="{C76C3DB4-58E1-49AA-BFB8-DCE59624EDC9}"/>
              </a:ext>
            </a:extLst>
          </p:cNvPr>
          <p:cNvSpPr/>
          <p:nvPr/>
        </p:nvSpPr>
        <p:spPr>
          <a:xfrm>
            <a:off x="9541868" y="580496"/>
            <a:ext cx="2165594" cy="8677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Analyze Blast Results</a:t>
            </a:r>
          </a:p>
          <a:p>
            <a:pPr algn="ctr"/>
            <a:r>
              <a:rPr lang="en-US" dirty="0"/>
              <a:t>(python)</a:t>
            </a:r>
          </a:p>
        </p:txBody>
      </p:sp>
      <p:cxnSp>
        <p:nvCxnSpPr>
          <p:cNvPr id="43" name="Straight Arrow Connector 42">
            <a:extLst>
              <a:ext uri="{FF2B5EF4-FFF2-40B4-BE49-F238E27FC236}">
                <a16:creationId xmlns:a16="http://schemas.microsoft.com/office/drawing/2014/main" id="{28010040-CB60-4606-9C6C-B8BFC1D31C5C}"/>
              </a:ext>
            </a:extLst>
          </p:cNvPr>
          <p:cNvCxnSpPr>
            <a:cxnSpLocks/>
            <a:stCxn id="41" idx="0"/>
            <a:endCxn id="42" idx="2"/>
          </p:cNvCxnSpPr>
          <p:nvPr/>
        </p:nvCxnSpPr>
        <p:spPr>
          <a:xfrm flipH="1" flipV="1">
            <a:off x="10624665" y="1448240"/>
            <a:ext cx="2340" cy="847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4DD697A3-89DB-4DA7-AA19-ECF32BF1FC68}"/>
              </a:ext>
            </a:extLst>
          </p:cNvPr>
          <p:cNvSpPr txBox="1"/>
          <p:nvPr/>
        </p:nvSpPr>
        <p:spPr>
          <a:xfrm>
            <a:off x="6433642" y="4466725"/>
            <a:ext cx="1018473" cy="276999"/>
          </a:xfrm>
          <a:prstGeom prst="rect">
            <a:avLst/>
          </a:prstGeom>
          <a:noFill/>
        </p:spPr>
        <p:txBody>
          <a:bodyPr wrap="square" rtlCol="0">
            <a:spAutoFit/>
          </a:bodyPr>
          <a:lstStyle/>
          <a:p>
            <a:r>
              <a:rPr lang="en-US" sz="1200" dirty="0"/>
              <a:t>Data report</a:t>
            </a:r>
          </a:p>
        </p:txBody>
      </p:sp>
      <p:sp>
        <p:nvSpPr>
          <p:cNvPr id="45" name="Rectangle: Rounded Corners 44">
            <a:extLst>
              <a:ext uri="{FF2B5EF4-FFF2-40B4-BE49-F238E27FC236}">
                <a16:creationId xmlns:a16="http://schemas.microsoft.com/office/drawing/2014/main" id="{16A2BA87-0B6A-49BD-999F-B39D6BFB4C5E}"/>
              </a:ext>
            </a:extLst>
          </p:cNvPr>
          <p:cNvSpPr/>
          <p:nvPr/>
        </p:nvSpPr>
        <p:spPr>
          <a:xfrm>
            <a:off x="273713" y="144967"/>
            <a:ext cx="547498" cy="195159"/>
          </a:xfrm>
          <a:prstGeom prst="roundRect">
            <a:avLst/>
          </a:prstGeom>
          <a:gradFill flip="none" rotWithShape="1">
            <a:gsLst>
              <a:gs pos="0">
                <a:schemeClr val="accent6">
                  <a:lumMod val="5000"/>
                  <a:lumOff val="95000"/>
                </a:schemeClr>
              </a:gs>
              <a:gs pos="3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lowchart: Document 45">
            <a:extLst>
              <a:ext uri="{FF2B5EF4-FFF2-40B4-BE49-F238E27FC236}">
                <a16:creationId xmlns:a16="http://schemas.microsoft.com/office/drawing/2014/main" id="{6D273693-6CE6-46D8-AB43-4E8EAEA93021}"/>
              </a:ext>
            </a:extLst>
          </p:cNvPr>
          <p:cNvSpPr/>
          <p:nvPr/>
        </p:nvSpPr>
        <p:spPr>
          <a:xfrm>
            <a:off x="273713" y="399296"/>
            <a:ext cx="547498" cy="195159"/>
          </a:xfrm>
          <a:prstGeom prst="flowChartDocumen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lowchart: Process 46">
            <a:extLst>
              <a:ext uri="{FF2B5EF4-FFF2-40B4-BE49-F238E27FC236}">
                <a16:creationId xmlns:a16="http://schemas.microsoft.com/office/drawing/2014/main" id="{FA0B6AB3-ECD6-49DB-B4D5-72E017198655}"/>
              </a:ext>
            </a:extLst>
          </p:cNvPr>
          <p:cNvSpPr/>
          <p:nvPr/>
        </p:nvSpPr>
        <p:spPr>
          <a:xfrm>
            <a:off x="256365" y="662634"/>
            <a:ext cx="547498" cy="2308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C455F9DD-8BFE-4E8B-B6F5-119C40CA98D8}"/>
              </a:ext>
            </a:extLst>
          </p:cNvPr>
          <p:cNvSpPr txBox="1"/>
          <p:nvPr/>
        </p:nvSpPr>
        <p:spPr>
          <a:xfrm>
            <a:off x="821210" y="102981"/>
            <a:ext cx="1439089" cy="276999"/>
          </a:xfrm>
          <a:prstGeom prst="rect">
            <a:avLst/>
          </a:prstGeom>
          <a:noFill/>
        </p:spPr>
        <p:txBody>
          <a:bodyPr wrap="square" rtlCol="0">
            <a:spAutoFit/>
          </a:bodyPr>
          <a:lstStyle/>
          <a:p>
            <a:r>
              <a:rPr lang="en-US" sz="1200" u="sng" dirty="0"/>
              <a:t>Generated Data</a:t>
            </a:r>
          </a:p>
        </p:txBody>
      </p:sp>
      <p:sp>
        <p:nvSpPr>
          <p:cNvPr id="49" name="TextBox 48">
            <a:extLst>
              <a:ext uri="{FF2B5EF4-FFF2-40B4-BE49-F238E27FC236}">
                <a16:creationId xmlns:a16="http://schemas.microsoft.com/office/drawing/2014/main" id="{92867111-6EED-404E-A219-998E07801BBA}"/>
              </a:ext>
            </a:extLst>
          </p:cNvPr>
          <p:cNvSpPr txBox="1"/>
          <p:nvPr/>
        </p:nvSpPr>
        <p:spPr>
          <a:xfrm>
            <a:off x="803863" y="330455"/>
            <a:ext cx="963122" cy="276999"/>
          </a:xfrm>
          <a:prstGeom prst="rect">
            <a:avLst/>
          </a:prstGeom>
          <a:noFill/>
        </p:spPr>
        <p:txBody>
          <a:bodyPr wrap="square" rtlCol="0">
            <a:spAutoFit/>
          </a:bodyPr>
          <a:lstStyle/>
          <a:p>
            <a:r>
              <a:rPr lang="en-US" sz="1200" u="sng" dirty="0"/>
              <a:t>NCBI Service</a:t>
            </a:r>
          </a:p>
        </p:txBody>
      </p:sp>
      <p:sp>
        <p:nvSpPr>
          <p:cNvPr id="50" name="TextBox 49">
            <a:extLst>
              <a:ext uri="{FF2B5EF4-FFF2-40B4-BE49-F238E27FC236}">
                <a16:creationId xmlns:a16="http://schemas.microsoft.com/office/drawing/2014/main" id="{A2A5E07B-2EEE-4D5E-83EE-54046DF8CFD2}"/>
              </a:ext>
            </a:extLst>
          </p:cNvPr>
          <p:cNvSpPr txBox="1"/>
          <p:nvPr/>
        </p:nvSpPr>
        <p:spPr>
          <a:xfrm>
            <a:off x="773813" y="674675"/>
            <a:ext cx="1406682" cy="276999"/>
          </a:xfrm>
          <a:prstGeom prst="rect">
            <a:avLst/>
          </a:prstGeom>
          <a:noFill/>
        </p:spPr>
        <p:txBody>
          <a:bodyPr wrap="square" rtlCol="0">
            <a:spAutoFit/>
          </a:bodyPr>
          <a:lstStyle/>
          <a:p>
            <a:r>
              <a:rPr lang="en-US" sz="1200" u="sng" dirty="0"/>
              <a:t>Pipeline Executable</a:t>
            </a:r>
          </a:p>
        </p:txBody>
      </p:sp>
    </p:spTree>
    <p:extLst>
      <p:ext uri="{BB962C8B-B14F-4D97-AF65-F5344CB8AC3E}">
        <p14:creationId xmlns:p14="http://schemas.microsoft.com/office/powerpoint/2010/main" val="2451535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251FD-F60E-4C4C-A3E3-F2ED32AEB9C3}"/>
              </a:ext>
            </a:extLst>
          </p:cNvPr>
          <p:cNvSpPr>
            <a:spLocks noGrp="1"/>
          </p:cNvSpPr>
          <p:nvPr>
            <p:ph type="title"/>
          </p:nvPr>
        </p:nvSpPr>
        <p:spPr>
          <a:xfrm>
            <a:off x="838200" y="238539"/>
            <a:ext cx="10515600" cy="1446213"/>
          </a:xfrm>
        </p:spPr>
        <p:txBody>
          <a:bodyPr>
            <a:normAutofit fontScale="90000"/>
          </a:bodyPr>
          <a:lstStyle/>
          <a:p>
            <a:br>
              <a:rPr lang="en-US" sz="4000" dirty="0"/>
            </a:br>
            <a:r>
              <a:rPr lang="en-US" sz="4000" dirty="0"/>
              <a:t>Problem: </a:t>
            </a:r>
            <a:r>
              <a:rPr lang="en-US" sz="4000" b="1" dirty="0"/>
              <a:t>Efficiently create curated databases of genes for GenBank </a:t>
            </a:r>
            <a:r>
              <a:rPr lang="en-US" sz="4000" b="1" dirty="0" err="1"/>
              <a:t>Foosh</a:t>
            </a:r>
            <a:r>
              <a:rPr lang="en-US" sz="4000" b="1" dirty="0"/>
              <a:t> pipelines</a:t>
            </a:r>
            <a:br>
              <a:rPr lang="en-US" b="1" dirty="0"/>
            </a:br>
            <a:endParaRPr lang="en-US" dirty="0"/>
          </a:p>
        </p:txBody>
      </p:sp>
      <p:sp>
        <p:nvSpPr>
          <p:cNvPr id="3" name="Content Placeholder 2">
            <a:extLst>
              <a:ext uri="{FF2B5EF4-FFF2-40B4-BE49-F238E27FC236}">
                <a16:creationId xmlns:a16="http://schemas.microsoft.com/office/drawing/2014/main" id="{EADA21DD-20EC-4B98-8BBE-2FA5C54CE73D}"/>
              </a:ext>
            </a:extLst>
          </p:cNvPr>
          <p:cNvSpPr>
            <a:spLocks noGrp="1"/>
          </p:cNvSpPr>
          <p:nvPr>
            <p:ph idx="1"/>
          </p:nvPr>
        </p:nvSpPr>
        <p:spPr/>
        <p:txBody>
          <a:bodyPr>
            <a:normAutofit lnSpcReduction="10000"/>
          </a:bodyPr>
          <a:lstStyle/>
          <a:p>
            <a:r>
              <a:rPr lang="en-US" dirty="0"/>
              <a:t>Creating the curated databases involves several manual steps. </a:t>
            </a:r>
          </a:p>
          <a:p>
            <a:pPr lvl="1"/>
            <a:r>
              <a:rPr lang="en-US" dirty="0"/>
              <a:t>The process starts with complicated Entrez queries. </a:t>
            </a:r>
          </a:p>
          <a:p>
            <a:pPr lvl="1"/>
            <a:r>
              <a:rPr lang="en-US" dirty="0"/>
              <a:t>The nucleotide/protein sequences are then manually evaluated using alignments and BLAST. </a:t>
            </a:r>
          </a:p>
          <a:p>
            <a:pPr lvl="1"/>
            <a:r>
              <a:rPr lang="en-US" dirty="0"/>
              <a:t>Due to taxonomic breadth this process is repeated several times to try and catch outliers and bad data.</a:t>
            </a:r>
          </a:p>
          <a:p>
            <a:r>
              <a:rPr lang="en-US" dirty="0"/>
              <a:t>CYTB </a:t>
            </a:r>
          </a:p>
          <a:p>
            <a:pPr lvl="1"/>
            <a:r>
              <a:rPr lang="en-US" dirty="0"/>
              <a:t>Download complete genes from RefSeq database (keeps the initial starting set small)</a:t>
            </a:r>
          </a:p>
          <a:p>
            <a:pPr lvl="1"/>
            <a:r>
              <a:rPr lang="en-US" dirty="0"/>
              <a:t>No introns</a:t>
            </a:r>
          </a:p>
          <a:p>
            <a:pPr lvl="1"/>
            <a:r>
              <a:rPr lang="en-US" dirty="0"/>
              <a:t>Similar to COX1 for which GenBank already has a </a:t>
            </a:r>
            <a:r>
              <a:rPr lang="en-US" dirty="0" err="1"/>
              <a:t>foosh</a:t>
            </a:r>
            <a:r>
              <a:rPr lang="en-US" dirty="0"/>
              <a:t> pipeline.</a:t>
            </a:r>
          </a:p>
          <a:p>
            <a:endParaRPr lang="en-US" dirty="0"/>
          </a:p>
        </p:txBody>
      </p:sp>
    </p:spTree>
    <p:extLst>
      <p:ext uri="{BB962C8B-B14F-4D97-AF65-F5344CB8AC3E}">
        <p14:creationId xmlns:p14="http://schemas.microsoft.com/office/powerpoint/2010/main" val="3315247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43D6D-A685-4793-B5AC-A257FF6E2F9A}"/>
              </a:ext>
            </a:extLst>
          </p:cNvPr>
          <p:cNvSpPr>
            <a:spLocks noGrp="1"/>
          </p:cNvSpPr>
          <p:nvPr>
            <p:ph type="title"/>
          </p:nvPr>
        </p:nvSpPr>
        <p:spPr/>
        <p:txBody>
          <a:bodyPr/>
          <a:lstStyle/>
          <a:p>
            <a:pPr algn="ctr"/>
            <a:r>
              <a:rPr lang="en-US" dirty="0"/>
              <a:t>Approach</a:t>
            </a:r>
          </a:p>
        </p:txBody>
      </p:sp>
      <p:sp>
        <p:nvSpPr>
          <p:cNvPr id="3" name="Content Placeholder 2">
            <a:extLst>
              <a:ext uri="{FF2B5EF4-FFF2-40B4-BE49-F238E27FC236}">
                <a16:creationId xmlns:a16="http://schemas.microsoft.com/office/drawing/2014/main" id="{2A581EC4-B4F0-4F89-90F9-270093F1BF85}"/>
              </a:ext>
            </a:extLst>
          </p:cNvPr>
          <p:cNvSpPr>
            <a:spLocks noGrp="1"/>
          </p:cNvSpPr>
          <p:nvPr>
            <p:ph idx="1"/>
          </p:nvPr>
        </p:nvSpPr>
        <p:spPr/>
        <p:txBody>
          <a:bodyPr>
            <a:normAutofit lnSpcReduction="10000"/>
          </a:bodyPr>
          <a:lstStyle/>
          <a:p>
            <a:r>
              <a:rPr lang="en-US" sz="2400" b="1" dirty="0"/>
              <a:t>Develop query to pull nucleotide/proteins sequences of desired gene sequences from Entrez and generate </a:t>
            </a:r>
            <a:r>
              <a:rPr lang="en-US" sz="2400" b="1" dirty="0" err="1"/>
              <a:t>geneID</a:t>
            </a:r>
            <a:r>
              <a:rPr lang="en-US" sz="2400" b="1" dirty="0"/>
              <a:t> file.</a:t>
            </a:r>
          </a:p>
          <a:p>
            <a:r>
              <a:rPr lang="en-US" sz="2400" b="1" dirty="0"/>
              <a:t>Use NCBI Datasets to download metadata and sequence data for gene IDs from Step 1.</a:t>
            </a:r>
          </a:p>
          <a:p>
            <a:r>
              <a:rPr lang="en-US" sz="2400" b="1" dirty="0"/>
              <a:t>Check for size differences and remove sequences based on statistics. Check gene nomenclature for outliers.</a:t>
            </a:r>
          </a:p>
          <a:p>
            <a:r>
              <a:rPr lang="en-US" sz="2400" b="1" dirty="0"/>
              <a:t>Evaluate taxonomic groupings for </a:t>
            </a:r>
            <a:r>
              <a:rPr lang="en-US" sz="2400" b="1" dirty="0" err="1"/>
              <a:t>Blastall</a:t>
            </a:r>
            <a:endParaRPr lang="en-US" sz="2400" b="1" dirty="0"/>
          </a:p>
          <a:p>
            <a:r>
              <a:rPr lang="en-US" sz="2400" b="1" dirty="0"/>
              <a:t>Use </a:t>
            </a:r>
            <a:r>
              <a:rPr lang="en-US" sz="2400" b="1" dirty="0" err="1"/>
              <a:t>Blastall</a:t>
            </a:r>
            <a:r>
              <a:rPr lang="en-US" sz="2400" b="1" dirty="0"/>
              <a:t> to align proteins and the resulting tables to determine parameters to remove bad data.</a:t>
            </a:r>
          </a:p>
          <a:p>
            <a:r>
              <a:rPr lang="en-US" sz="2400" b="1" dirty="0"/>
              <a:t>Create BLAST database</a:t>
            </a:r>
          </a:p>
          <a:p>
            <a:endParaRPr lang="en-US" dirty="0"/>
          </a:p>
        </p:txBody>
      </p:sp>
    </p:spTree>
    <p:extLst>
      <p:ext uri="{BB962C8B-B14F-4D97-AF65-F5344CB8AC3E}">
        <p14:creationId xmlns:p14="http://schemas.microsoft.com/office/powerpoint/2010/main" val="70571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C6589-9143-402E-9E9E-B44541E33502}"/>
              </a:ext>
            </a:extLst>
          </p:cNvPr>
          <p:cNvSpPr>
            <a:spLocks noGrp="1"/>
          </p:cNvSpPr>
          <p:nvPr>
            <p:ph type="title"/>
          </p:nvPr>
        </p:nvSpPr>
        <p:spPr/>
        <p:txBody>
          <a:bodyPr/>
          <a:lstStyle/>
          <a:p>
            <a:pPr algn="ctr"/>
            <a:r>
              <a:rPr lang="en-US" dirty="0"/>
              <a:t>Workflow</a:t>
            </a:r>
          </a:p>
        </p:txBody>
      </p:sp>
      <p:sp>
        <p:nvSpPr>
          <p:cNvPr id="3" name="Content Placeholder 2">
            <a:extLst>
              <a:ext uri="{FF2B5EF4-FFF2-40B4-BE49-F238E27FC236}">
                <a16:creationId xmlns:a16="http://schemas.microsoft.com/office/drawing/2014/main" id="{1D81727D-CFA0-4F91-92C3-99A724D61DD0}"/>
              </a:ext>
            </a:extLst>
          </p:cNvPr>
          <p:cNvSpPr>
            <a:spLocks noGrp="1"/>
          </p:cNvSpPr>
          <p:nvPr>
            <p:ph idx="1"/>
          </p:nvPr>
        </p:nvSpPr>
        <p:spPr/>
        <p:txBody>
          <a:bodyPr/>
          <a:lstStyle/>
          <a:p>
            <a:pPr marL="0" indent="0">
              <a:buNone/>
            </a:pPr>
            <a:endParaRPr lang="en-US" dirty="0"/>
          </a:p>
          <a:p>
            <a:pPr marL="0" indent="0">
              <a:buNone/>
            </a:pPr>
            <a:r>
              <a:rPr lang="en-US" dirty="0"/>
              <a:t>The entire workflow can be executed from a </a:t>
            </a:r>
            <a:r>
              <a:rPr lang="en-US" dirty="0" err="1"/>
              <a:t>Jupyter</a:t>
            </a:r>
            <a:r>
              <a:rPr lang="en-US" dirty="0"/>
              <a:t> notebook with the ability to review and tweak parameters at almost each step. At the same time, the modular nature of the components allows one to wrap the entire workflow into a single script that can be executed without user intervention.</a:t>
            </a:r>
          </a:p>
        </p:txBody>
      </p:sp>
    </p:spTree>
    <p:extLst>
      <p:ext uri="{BB962C8B-B14F-4D97-AF65-F5344CB8AC3E}">
        <p14:creationId xmlns:p14="http://schemas.microsoft.com/office/powerpoint/2010/main" val="1782133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6785-5274-4327-BE28-45015933DAE6}"/>
              </a:ext>
            </a:extLst>
          </p:cNvPr>
          <p:cNvSpPr>
            <a:spLocks noGrp="1"/>
          </p:cNvSpPr>
          <p:nvPr>
            <p:ph type="title"/>
          </p:nvPr>
        </p:nvSpPr>
        <p:spPr/>
        <p:txBody>
          <a:bodyPr/>
          <a:lstStyle/>
          <a:p>
            <a:pPr algn="ctr"/>
            <a:r>
              <a:rPr lang="en-US" dirty="0"/>
              <a:t>Fetch Gene Data </a:t>
            </a:r>
            <a:br>
              <a:rPr lang="en-US" dirty="0"/>
            </a:br>
            <a:endParaRPr lang="en-US" b="1" dirty="0"/>
          </a:p>
        </p:txBody>
      </p:sp>
      <p:sp>
        <p:nvSpPr>
          <p:cNvPr id="3" name="Content Placeholder 2">
            <a:extLst>
              <a:ext uri="{FF2B5EF4-FFF2-40B4-BE49-F238E27FC236}">
                <a16:creationId xmlns:a16="http://schemas.microsoft.com/office/drawing/2014/main" id="{5474BCF5-E1CD-4A10-9CDF-FFC945E61308}"/>
              </a:ext>
            </a:extLst>
          </p:cNvPr>
          <p:cNvSpPr>
            <a:spLocks noGrp="1"/>
          </p:cNvSpPr>
          <p:nvPr>
            <p:ph idx="1"/>
          </p:nvPr>
        </p:nvSpPr>
        <p:spPr/>
        <p:txBody>
          <a:bodyPr>
            <a:normAutofit/>
          </a:bodyPr>
          <a:lstStyle/>
          <a:p>
            <a:pPr lvl="1"/>
            <a:r>
              <a:rPr lang="en-US" dirty="0"/>
              <a:t>Input: Query</a:t>
            </a:r>
          </a:p>
          <a:p>
            <a:pPr lvl="1"/>
            <a:r>
              <a:rPr lang="en-US" dirty="0"/>
              <a:t>Output: </a:t>
            </a:r>
            <a:r>
              <a:rPr lang="en-US" dirty="0" err="1"/>
              <a:t>bdbag</a:t>
            </a:r>
            <a:r>
              <a:rPr lang="en-US" dirty="0"/>
              <a:t> archive, gene list</a:t>
            </a:r>
          </a:p>
          <a:p>
            <a:pPr lvl="1"/>
            <a:r>
              <a:rPr lang="en-US" dirty="0"/>
              <a:t>Reality Check: Number of sequences retrieved</a:t>
            </a:r>
          </a:p>
          <a:p>
            <a:pPr marL="457200" lvl="1" indent="0">
              <a:buNone/>
            </a:pPr>
            <a:endParaRPr lang="en-US" dirty="0"/>
          </a:p>
          <a:p>
            <a:pPr marL="457200" lvl="1" indent="0">
              <a:buNone/>
            </a:pPr>
            <a:r>
              <a:rPr lang="en-US" dirty="0"/>
              <a:t>User provides an Entrez query to be used with the NCBI Gene database that will be used to obtain a list of all NCBI </a:t>
            </a:r>
            <a:r>
              <a:rPr lang="en-US" dirty="0" err="1"/>
              <a:t>GeneIDs</a:t>
            </a:r>
            <a:r>
              <a:rPr lang="en-US" dirty="0"/>
              <a:t> and a data archive containing sequence and metadata.</a:t>
            </a:r>
          </a:p>
          <a:p>
            <a:pPr marL="0" indent="0">
              <a:buNone/>
            </a:pPr>
            <a:endParaRPr lang="en-US" dirty="0"/>
          </a:p>
          <a:p>
            <a:endParaRPr lang="en-US" dirty="0"/>
          </a:p>
        </p:txBody>
      </p:sp>
    </p:spTree>
    <p:extLst>
      <p:ext uri="{BB962C8B-B14F-4D97-AF65-F5344CB8AC3E}">
        <p14:creationId xmlns:p14="http://schemas.microsoft.com/office/powerpoint/2010/main" val="201539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A435E-92C5-4444-AF93-7D40DF19EF39}"/>
              </a:ext>
            </a:extLst>
          </p:cNvPr>
          <p:cNvSpPr>
            <a:spLocks noGrp="1"/>
          </p:cNvSpPr>
          <p:nvPr>
            <p:ph type="title"/>
          </p:nvPr>
        </p:nvSpPr>
        <p:spPr/>
        <p:txBody>
          <a:bodyPr/>
          <a:lstStyle/>
          <a:p>
            <a:pPr algn="ctr"/>
            <a:r>
              <a:rPr lang="en-US" dirty="0"/>
              <a:t>Evaluate Names</a:t>
            </a:r>
          </a:p>
        </p:txBody>
      </p:sp>
      <p:sp>
        <p:nvSpPr>
          <p:cNvPr id="3" name="Content Placeholder 2">
            <a:extLst>
              <a:ext uri="{FF2B5EF4-FFF2-40B4-BE49-F238E27FC236}">
                <a16:creationId xmlns:a16="http://schemas.microsoft.com/office/drawing/2014/main" id="{896D75F1-E80E-4B5F-8D0B-EEEB67EA7687}"/>
              </a:ext>
            </a:extLst>
          </p:cNvPr>
          <p:cNvSpPr>
            <a:spLocks noGrp="1"/>
          </p:cNvSpPr>
          <p:nvPr>
            <p:ph idx="1"/>
          </p:nvPr>
        </p:nvSpPr>
        <p:spPr/>
        <p:txBody>
          <a:bodyPr/>
          <a:lstStyle/>
          <a:p>
            <a:pPr marL="457200" lvl="1" indent="0">
              <a:buNone/>
            </a:pPr>
            <a:r>
              <a:rPr lang="en-US" dirty="0"/>
              <a:t>	Input: </a:t>
            </a:r>
            <a:r>
              <a:rPr lang="en-US" dirty="0" err="1"/>
              <a:t>bdbag</a:t>
            </a:r>
            <a:r>
              <a:rPr lang="en-US" dirty="0"/>
              <a:t> archive</a:t>
            </a:r>
          </a:p>
          <a:p>
            <a:pPr marL="457200" lvl="1" indent="0">
              <a:buNone/>
            </a:pPr>
            <a:r>
              <a:rPr lang="en-US" dirty="0"/>
              <a:t>	Output: gene names list</a:t>
            </a:r>
          </a:p>
          <a:p>
            <a:endParaRPr lang="en-US" dirty="0"/>
          </a:p>
          <a:p>
            <a:pPr marL="0" indent="0">
              <a:buNone/>
            </a:pPr>
            <a:r>
              <a:rPr lang="en-US" dirty="0"/>
              <a:t>The </a:t>
            </a:r>
            <a:r>
              <a:rPr lang="en-US" dirty="0" err="1"/>
              <a:t>bdbag</a:t>
            </a:r>
            <a:r>
              <a:rPr lang="en-US" dirty="0"/>
              <a:t> archive returned by NCBI Datasets contains a data table that will be parsed to obtain a unique list of all gene symbols from the data. A tabular output showing the gene name and the number of sequences with that name allows the curator to quickly check for outliers in gene names.</a:t>
            </a:r>
          </a:p>
        </p:txBody>
      </p:sp>
    </p:spTree>
    <p:extLst>
      <p:ext uri="{BB962C8B-B14F-4D97-AF65-F5344CB8AC3E}">
        <p14:creationId xmlns:p14="http://schemas.microsoft.com/office/powerpoint/2010/main" val="588608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F3D74-8B3D-4E16-9159-320BCA92EBBC}"/>
              </a:ext>
            </a:extLst>
          </p:cNvPr>
          <p:cNvSpPr>
            <a:spLocks noGrp="1"/>
          </p:cNvSpPr>
          <p:nvPr>
            <p:ph type="title"/>
          </p:nvPr>
        </p:nvSpPr>
        <p:spPr/>
        <p:txBody>
          <a:bodyPr/>
          <a:lstStyle/>
          <a:p>
            <a:pPr algn="ctr"/>
            <a:r>
              <a:rPr lang="en-US" dirty="0"/>
              <a:t>Evaluate Sequence Lengths</a:t>
            </a:r>
          </a:p>
        </p:txBody>
      </p:sp>
      <p:sp>
        <p:nvSpPr>
          <p:cNvPr id="3" name="Content Placeholder 2">
            <a:extLst>
              <a:ext uri="{FF2B5EF4-FFF2-40B4-BE49-F238E27FC236}">
                <a16:creationId xmlns:a16="http://schemas.microsoft.com/office/drawing/2014/main" id="{0588D7CA-BE8C-401A-8C5C-B6CEA3A6AF20}"/>
              </a:ext>
            </a:extLst>
          </p:cNvPr>
          <p:cNvSpPr>
            <a:spLocks noGrp="1"/>
          </p:cNvSpPr>
          <p:nvPr>
            <p:ph idx="1"/>
          </p:nvPr>
        </p:nvSpPr>
        <p:spPr/>
        <p:txBody>
          <a:bodyPr/>
          <a:lstStyle/>
          <a:p>
            <a:pPr marL="457200" lvl="1" indent="0">
              <a:buNone/>
            </a:pPr>
            <a:r>
              <a:rPr lang="en-US" dirty="0"/>
              <a:t>	Input: </a:t>
            </a:r>
            <a:r>
              <a:rPr lang="en-US" dirty="0" err="1"/>
              <a:t>bdbag</a:t>
            </a:r>
            <a:r>
              <a:rPr lang="en-US" dirty="0"/>
              <a:t> archive</a:t>
            </a:r>
          </a:p>
          <a:p>
            <a:pPr marL="457200" lvl="1" indent="0">
              <a:buNone/>
            </a:pPr>
            <a:r>
              <a:rPr lang="en-US" dirty="0"/>
              <a:t>	Output: summary statistics table</a:t>
            </a:r>
          </a:p>
          <a:p>
            <a:pPr marL="457200" lvl="1" indent="0">
              <a:buNone/>
            </a:pPr>
            <a:endParaRPr lang="en-US" dirty="0"/>
          </a:p>
          <a:p>
            <a:pPr marL="457200" lvl="1" indent="0">
              <a:buNone/>
            </a:pPr>
            <a:r>
              <a:rPr lang="en-US" dirty="0"/>
              <a:t>Sequence length information is extracted from the data table and a set of summary statistics are presented to the curator.  Curator can then set parameters that will filter out any outliers</a:t>
            </a:r>
          </a:p>
          <a:p>
            <a:pPr marL="0" indent="0">
              <a:buNone/>
            </a:pPr>
            <a:endParaRPr lang="en-US" dirty="0"/>
          </a:p>
        </p:txBody>
      </p:sp>
    </p:spTree>
    <p:extLst>
      <p:ext uri="{BB962C8B-B14F-4D97-AF65-F5344CB8AC3E}">
        <p14:creationId xmlns:p14="http://schemas.microsoft.com/office/powerpoint/2010/main" val="558924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1BF91-0E53-488C-9048-0F3ED9D46D2A}"/>
              </a:ext>
            </a:extLst>
          </p:cNvPr>
          <p:cNvSpPr>
            <a:spLocks noGrp="1"/>
          </p:cNvSpPr>
          <p:nvPr>
            <p:ph type="title"/>
          </p:nvPr>
        </p:nvSpPr>
        <p:spPr/>
        <p:txBody>
          <a:bodyPr/>
          <a:lstStyle/>
          <a:p>
            <a:pPr algn="ctr"/>
            <a:r>
              <a:rPr lang="en-US" dirty="0"/>
              <a:t>Evaluate Sequence Lengths</a:t>
            </a:r>
          </a:p>
        </p:txBody>
      </p:sp>
      <p:sp>
        <p:nvSpPr>
          <p:cNvPr id="3" name="Content Placeholder 2">
            <a:extLst>
              <a:ext uri="{FF2B5EF4-FFF2-40B4-BE49-F238E27FC236}">
                <a16:creationId xmlns:a16="http://schemas.microsoft.com/office/drawing/2014/main" id="{64BA5716-A70C-4A19-9EE1-E88EF227E942}"/>
              </a:ext>
            </a:extLst>
          </p:cNvPr>
          <p:cNvSpPr>
            <a:spLocks noGrp="1"/>
          </p:cNvSpPr>
          <p:nvPr>
            <p:ph idx="1"/>
          </p:nvPr>
        </p:nvSpPr>
        <p:spPr/>
        <p:txBody>
          <a:bodyPr/>
          <a:lstStyle/>
          <a:p>
            <a:pPr marL="457200" lvl="1" indent="0">
              <a:buNone/>
            </a:pPr>
            <a:r>
              <a:rPr lang="en-US" dirty="0"/>
              <a:t>	Input: </a:t>
            </a:r>
            <a:r>
              <a:rPr lang="en-US" dirty="0" err="1"/>
              <a:t>bdbag</a:t>
            </a:r>
            <a:r>
              <a:rPr lang="en-US" dirty="0"/>
              <a:t> archive</a:t>
            </a:r>
          </a:p>
          <a:p>
            <a:pPr marL="457200" lvl="1" indent="0">
              <a:buNone/>
            </a:pPr>
            <a:r>
              <a:rPr lang="en-US" dirty="0"/>
              <a:t>	output: summary statistics table</a:t>
            </a:r>
          </a:p>
          <a:p>
            <a:pPr marL="457200" lvl="1" indent="0">
              <a:buNone/>
            </a:pPr>
            <a:endParaRPr lang="en-US" dirty="0"/>
          </a:p>
          <a:p>
            <a:pPr marL="457200" lvl="1" indent="0">
              <a:buNone/>
            </a:pPr>
            <a:r>
              <a:rPr lang="en-US" dirty="0"/>
              <a:t>Sequence length information is extracted from the data table and a set of summary statistics are presented to the curator. Curator can then set parameters that will filter out any outliers </a:t>
            </a:r>
          </a:p>
        </p:txBody>
      </p:sp>
    </p:spTree>
    <p:extLst>
      <p:ext uri="{BB962C8B-B14F-4D97-AF65-F5344CB8AC3E}">
        <p14:creationId xmlns:p14="http://schemas.microsoft.com/office/powerpoint/2010/main" val="2199221460"/>
      </p:ext>
    </p:extLst>
  </p:cSld>
  <p:clrMapOvr>
    <a:masterClrMapping/>
  </p:clrMapOvr>
</p:sld>
</file>

<file path=ppt/theme/theme1.xml><?xml version="1.0" encoding="utf-8"?>
<a:theme xmlns:a="http://schemas.openxmlformats.org/drawingml/2006/main" name="Office Theme">
  <a:themeElements>
    <a:clrScheme name="NCBI Colors">
      <a:dk1>
        <a:srgbClr val="000000"/>
      </a:dk1>
      <a:lt1>
        <a:srgbClr val="FFFFFF"/>
      </a:lt1>
      <a:dk2>
        <a:srgbClr val="44546A"/>
      </a:dk2>
      <a:lt2>
        <a:srgbClr val="E7E6E6"/>
      </a:lt2>
      <a:accent1>
        <a:srgbClr val="0071BC"/>
      </a:accent1>
      <a:accent2>
        <a:srgbClr val="AEB0B5"/>
      </a:accent2>
      <a:accent3>
        <a:srgbClr val="00A6D2"/>
      </a:accent3>
      <a:accent4>
        <a:srgbClr val="981B1E"/>
      </a:accent4>
      <a:accent5>
        <a:srgbClr val="011892"/>
      </a:accent5>
      <a:accent6>
        <a:srgbClr val="2E8540"/>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cbi_presentation_dark_2018-final3" id="{3DA7C607-0CA0-6B4C-9388-EE86BC5A6E60}" vid="{9608A9C1-6F49-DB46-B7FB-9FE52906E0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TotalTime>
  <Words>525</Words>
  <Application>Microsoft Office PowerPoint</Application>
  <PresentationFormat>Widescreen</PresentationFormat>
  <Paragraphs>135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Helvetica</vt:lpstr>
      <vt:lpstr>Office Theme</vt:lpstr>
      <vt:lpstr>Marker-Gene-Validator </vt:lpstr>
      <vt:lpstr>PowerPoint Presentation</vt:lpstr>
      <vt:lpstr> Problem: Efficiently create curated databases of genes for GenBank Foosh pipelines </vt:lpstr>
      <vt:lpstr>Approach</vt:lpstr>
      <vt:lpstr>Workflow</vt:lpstr>
      <vt:lpstr>Fetch Gene Data  </vt:lpstr>
      <vt:lpstr>Evaluate Names</vt:lpstr>
      <vt:lpstr>Evaluate Sequence Lengths</vt:lpstr>
      <vt:lpstr>Evaluate Sequence Lengths</vt:lpstr>
      <vt:lpstr>Bin sequences into groups</vt:lpstr>
      <vt:lpstr>BLAST all</vt:lpstr>
      <vt:lpstr>Filter BLAST results</vt:lpstr>
      <vt:lpstr>Filter BLAST results</vt:lpstr>
      <vt:lpstr>Build a reference BLAST database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Marker-Gene-Validator</dc:title>
  <dc:creator>Schafer, Susan (NIH/NLM/NCBI) [E]</dc:creator>
  <cp:lastModifiedBy>Falk, Bob (NIH/NLM/NCBI) [E]</cp:lastModifiedBy>
  <cp:revision>11</cp:revision>
  <dcterms:created xsi:type="dcterms:W3CDTF">2020-07-10T13:34:58Z</dcterms:created>
  <dcterms:modified xsi:type="dcterms:W3CDTF">2020-07-10T18:54:26Z</dcterms:modified>
</cp:coreProperties>
</file>