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58"/>
  </p:normalViewPr>
  <p:slideViewPr>
    <p:cSldViewPr snapToGrid="0" snapToObjects="1">
      <p:cViewPr varScale="1">
        <p:scale>
          <a:sx n="72" d="100"/>
          <a:sy n="72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51116-F304-6E4F-BB6D-C6E0896391C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FBDB9-2809-694D-B195-A67E7B60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59280"/>
            <a:ext cx="12192000" cy="313944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943600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49091" cy="12174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59581" y="365125"/>
            <a:ext cx="5094217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This research was supported by the Intramural Research Program of the NIH, National Library of Medicine.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3430" cy="3099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la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199502"/>
            <a:ext cx="12192000" cy="2799217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943600"/>
            <a:ext cx="4964035" cy="6720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Pla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3430" cy="3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ing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58968"/>
            <a:ext cx="10439400" cy="23876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38643"/>
            <a:ext cx="104394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3430" cy="3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Hexagon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38200" y="1812925"/>
            <a:ext cx="10515600" cy="4146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3430" cy="3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Hexag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6360"/>
            <a:ext cx="10515600" cy="184975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33103"/>
            <a:ext cx="10515600" cy="126269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3430" cy="3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00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3430" cy="3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9036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90360" cy="41484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9120" y="1825625"/>
            <a:ext cx="3154680" cy="41484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3430" cy="309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22314"/>
            <a:ext cx="2564027" cy="3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840" y="365125"/>
            <a:ext cx="752856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309" y="1950721"/>
            <a:ext cx="2808212" cy="3977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53840" y="1950721"/>
            <a:ext cx="7528560" cy="3977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825" y="6236208"/>
            <a:ext cx="10513430" cy="3099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236" y="6236208"/>
            <a:ext cx="202112" cy="3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0" r:id="rId3"/>
    <p:sldLayoutId id="2147483649" r:id="rId4"/>
    <p:sldLayoutId id="2147483658" r:id="rId5"/>
    <p:sldLayoutId id="2147483651" r:id="rId6"/>
    <p:sldLayoutId id="2147483654" r:id="rId7"/>
    <p:sldLayoutId id="2147483652" r:id="rId8"/>
    <p:sldLayoutId id="2147483653" r:id="rId9"/>
    <p:sldLayoutId id="214748366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BI-Codeathons/Marker-Gene-Validato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hlinkClick r:id="rId2"/>
              </a:rPr>
              <a:t>Marker-Gene-Validator</a:t>
            </a:r>
            <a:r>
              <a:rPr lang="en-US" b="1" dirty="0"/>
              <a:t>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38200" y="3886199"/>
            <a:ext cx="10515600" cy="897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Bob Falk, Vamsi </a:t>
            </a:r>
            <a:r>
              <a:rPr lang="en-US" dirty="0" err="1"/>
              <a:t>Kodali</a:t>
            </a:r>
            <a:r>
              <a:rPr lang="en-US" dirty="0"/>
              <a:t>, Patrick Masterson, Rich McVeigh, Tara </a:t>
            </a:r>
            <a:r>
              <a:rPr lang="en-US" dirty="0" err="1"/>
              <a:t>Tufano</a:t>
            </a:r>
            <a:r>
              <a:rPr lang="en-US" dirty="0"/>
              <a:t>, Susan Schafer</a:t>
            </a:r>
          </a:p>
        </p:txBody>
      </p:sp>
    </p:spTree>
    <p:extLst>
      <p:ext uri="{BB962C8B-B14F-4D97-AF65-F5344CB8AC3E}">
        <p14:creationId xmlns:p14="http://schemas.microsoft.com/office/powerpoint/2010/main" val="13073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51FD-F60E-4C4C-A3E3-F2ED32AE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1446213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Problem: </a:t>
            </a:r>
            <a:r>
              <a:rPr lang="en-US" sz="4000" b="1" dirty="0"/>
              <a:t>Efficiently create curated databases of genes for GenBank </a:t>
            </a:r>
            <a:r>
              <a:rPr lang="en-US" sz="4000" b="1" dirty="0" err="1"/>
              <a:t>Foosh</a:t>
            </a:r>
            <a:r>
              <a:rPr lang="en-US" sz="4000" b="1" dirty="0"/>
              <a:t> pipelines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21DD-20EC-4B98-8BBE-2FA5C54C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the curated databases involves several manual steps. </a:t>
            </a:r>
          </a:p>
          <a:p>
            <a:pPr lvl="1"/>
            <a:r>
              <a:rPr lang="en-US" dirty="0"/>
              <a:t>The process starts with complicated Entrez queries. </a:t>
            </a:r>
          </a:p>
          <a:p>
            <a:pPr lvl="1"/>
            <a:r>
              <a:rPr lang="en-US" dirty="0"/>
              <a:t>The nucleotide/protein sequences are then manually evaluated using alignments and BLAST. </a:t>
            </a:r>
          </a:p>
          <a:p>
            <a:pPr lvl="1"/>
            <a:r>
              <a:rPr lang="en-US" dirty="0"/>
              <a:t>Due to taxonomic breadth this process is repeated several times to try and catch outliers and bad data.</a:t>
            </a:r>
          </a:p>
          <a:p>
            <a:r>
              <a:rPr lang="en-US" dirty="0"/>
              <a:t>CYTB </a:t>
            </a:r>
          </a:p>
          <a:p>
            <a:pPr lvl="1"/>
            <a:r>
              <a:rPr lang="en-US" dirty="0"/>
              <a:t>Download complete genes from RefSeq database (keeps the initial starting set small)</a:t>
            </a:r>
          </a:p>
          <a:p>
            <a:pPr lvl="1"/>
            <a:r>
              <a:rPr lang="en-US" dirty="0"/>
              <a:t>No introns</a:t>
            </a:r>
          </a:p>
          <a:p>
            <a:pPr lvl="1"/>
            <a:r>
              <a:rPr lang="en-US" dirty="0"/>
              <a:t>Similar to COX1 for which GenBank already has a </a:t>
            </a:r>
            <a:r>
              <a:rPr lang="en-US" dirty="0" err="1"/>
              <a:t>foosh</a:t>
            </a:r>
            <a:r>
              <a:rPr lang="en-US" dirty="0"/>
              <a:t>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4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3D6D-A685-4793-B5AC-A257FF6E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1EC4-B4F0-4F89-90F9-270093F1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Develop query to pull nucleotide/proteins sequences of desired gene sequences from Entrez and generate </a:t>
            </a:r>
            <a:r>
              <a:rPr lang="en-US" sz="2400" b="1" dirty="0" err="1"/>
              <a:t>geneID</a:t>
            </a:r>
            <a:r>
              <a:rPr lang="en-US" sz="2400" b="1" dirty="0"/>
              <a:t> file.</a:t>
            </a:r>
          </a:p>
          <a:p>
            <a:r>
              <a:rPr lang="en-US" sz="2400" b="1" dirty="0"/>
              <a:t>Use NCBI Datasets to download metadata and sequence data for gene IDs from Step 1.</a:t>
            </a:r>
          </a:p>
          <a:p>
            <a:r>
              <a:rPr lang="en-US" sz="2400" b="1" dirty="0"/>
              <a:t>Check for size differences and remove sequences based on statistics. Check gene nomenclature for outliers.</a:t>
            </a:r>
          </a:p>
          <a:p>
            <a:r>
              <a:rPr lang="en-US" sz="2400" b="1" dirty="0"/>
              <a:t>Evaluate taxonomic groupings for </a:t>
            </a:r>
            <a:r>
              <a:rPr lang="en-US" sz="2400" b="1" dirty="0" err="1"/>
              <a:t>Blastall</a:t>
            </a:r>
            <a:endParaRPr lang="en-US" sz="2400" b="1" dirty="0"/>
          </a:p>
          <a:p>
            <a:r>
              <a:rPr lang="en-US" sz="2400" b="1" dirty="0"/>
              <a:t>Use </a:t>
            </a:r>
            <a:r>
              <a:rPr lang="en-US" sz="2400" b="1" dirty="0" err="1"/>
              <a:t>Blastall</a:t>
            </a:r>
            <a:r>
              <a:rPr lang="en-US" sz="2400" b="1" dirty="0"/>
              <a:t> to align proteins and the resulting tables to determine parameters to remove bad data.</a:t>
            </a:r>
          </a:p>
          <a:p>
            <a:r>
              <a:rPr lang="en-US" sz="2400" b="1" dirty="0"/>
              <a:t>Create BLAST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1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785-5274-4327-BE28-4501593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BCF5-E1CD-4A10-9CDF-FFC945E6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1: Pull out gene data from the database (</a:t>
            </a:r>
            <a:r>
              <a:rPr lang="en-US" dirty="0" err="1"/>
              <a:t>Eutils</a:t>
            </a:r>
            <a:r>
              <a:rPr lang="en-US" dirty="0"/>
              <a:t> with </a:t>
            </a:r>
            <a:r>
              <a:rPr lang="en-US" dirty="0" err="1"/>
              <a:t>taxid</a:t>
            </a:r>
            <a:r>
              <a:rPr lang="en-US" dirty="0"/>
              <a:t> input)</a:t>
            </a:r>
          </a:p>
          <a:p>
            <a:pPr lvl="1"/>
            <a:r>
              <a:rPr lang="en-US" dirty="0"/>
              <a:t>Input: Query</a:t>
            </a:r>
          </a:p>
          <a:p>
            <a:pPr lvl="1"/>
            <a:r>
              <a:rPr lang="en-US" dirty="0"/>
              <a:t>Output: </a:t>
            </a:r>
            <a:r>
              <a:rPr lang="en-US" dirty="0" err="1"/>
              <a:t>fasta</a:t>
            </a:r>
            <a:r>
              <a:rPr lang="en-US" dirty="0"/>
              <a:t>, ,</a:t>
            </a:r>
            <a:r>
              <a:rPr lang="en-US" dirty="0" err="1"/>
              <a:t>geneID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Reality Check: Number of sequences retrieved</a:t>
            </a:r>
          </a:p>
          <a:p>
            <a:r>
              <a:rPr lang="en-US" dirty="0"/>
              <a:t>Script 2a: Print out gene value list</a:t>
            </a:r>
          </a:p>
          <a:p>
            <a:r>
              <a:rPr lang="en-US" dirty="0"/>
              <a:t>Script 2b: Determine sequences that are too long/short and remove to file. </a:t>
            </a:r>
          </a:p>
          <a:p>
            <a:r>
              <a:rPr lang="en-US" dirty="0"/>
              <a:t>Script 3a: Output tax/gene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1702-3F09-4283-A59A-66194133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59FD-A9C3-4693-A97C-17F006FF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Script 4: Evaluate BLAST table, determine sequences to be removed based on parameters (% identity, length)</a:t>
            </a:r>
          </a:p>
          <a:p>
            <a:pPr lvl="1"/>
            <a:r>
              <a:rPr lang="en-US" dirty="0"/>
              <a:t>Input: Blast table, parameters for filtering</a:t>
            </a:r>
          </a:p>
          <a:p>
            <a:pPr lvl="1"/>
            <a:r>
              <a:rPr lang="en-US" dirty="0"/>
              <a:t>Output: List of </a:t>
            </a:r>
            <a:r>
              <a:rPr lang="en-US" dirty="0" err="1"/>
              <a:t>SeqIDs</a:t>
            </a:r>
            <a:r>
              <a:rPr lang="en-US" dirty="0"/>
              <a:t> to be removed</a:t>
            </a:r>
          </a:p>
          <a:p>
            <a:pPr lvl="1"/>
            <a:r>
              <a:rPr lang="en-US" dirty="0"/>
              <a:t>Review: Are the </a:t>
            </a:r>
            <a:r>
              <a:rPr lang="en-US" dirty="0" err="1"/>
              <a:t>SeqIDs</a:t>
            </a:r>
            <a:r>
              <a:rPr lang="en-US" dirty="0"/>
              <a:t> to be removed reasonable or do we need to rerun with smaller </a:t>
            </a:r>
            <a:r>
              <a:rPr lang="en-US"/>
              <a:t>tax groupings.</a:t>
            </a:r>
            <a:endParaRPr lang="en-US" dirty="0"/>
          </a:p>
          <a:p>
            <a:r>
              <a:rPr lang="en-US" dirty="0"/>
              <a:t>Script 5(</a:t>
            </a:r>
            <a:r>
              <a:rPr lang="en-US" dirty="0" err="1"/>
              <a:t>SeqKit</a:t>
            </a:r>
            <a:r>
              <a:rPr lang="en-US" dirty="0"/>
              <a:t>): Filter </a:t>
            </a:r>
            <a:r>
              <a:rPr lang="en-US" dirty="0" err="1"/>
              <a:t>fasta</a:t>
            </a:r>
            <a:r>
              <a:rPr lang="en-US" dirty="0"/>
              <a:t> file to remove </a:t>
            </a:r>
            <a:r>
              <a:rPr lang="en-US" dirty="0" err="1"/>
              <a:t>SeqIDs</a:t>
            </a:r>
            <a:r>
              <a:rPr lang="en-US" dirty="0"/>
              <a:t> from Script 4</a:t>
            </a:r>
          </a:p>
          <a:p>
            <a:pPr lvl="1"/>
            <a:r>
              <a:rPr lang="en-US" dirty="0"/>
              <a:t>Input: </a:t>
            </a:r>
            <a:r>
              <a:rPr lang="en-US" dirty="0" err="1"/>
              <a:t>fasta</a:t>
            </a:r>
            <a:endParaRPr lang="en-US" dirty="0"/>
          </a:p>
          <a:p>
            <a:pPr lvl="1"/>
            <a:r>
              <a:rPr lang="en-US" dirty="0"/>
              <a:t>Output: edited </a:t>
            </a:r>
            <a:r>
              <a:rPr lang="en-US" dirty="0" err="1"/>
              <a:t>fasta</a:t>
            </a:r>
            <a:endParaRPr lang="en-US" dirty="0"/>
          </a:p>
          <a:p>
            <a:pPr lvl="1"/>
            <a:r>
              <a:rPr lang="en-US" dirty="0"/>
              <a:t>Result: Final </a:t>
            </a:r>
            <a:r>
              <a:rPr lang="en-US" dirty="0" err="1"/>
              <a:t>fasta</a:t>
            </a:r>
            <a:r>
              <a:rPr lang="en-US" dirty="0"/>
              <a:t> for BLAST database</a:t>
            </a:r>
          </a:p>
        </p:txBody>
      </p:sp>
    </p:spTree>
    <p:extLst>
      <p:ext uri="{BB962C8B-B14F-4D97-AF65-F5344CB8AC3E}">
        <p14:creationId xmlns:p14="http://schemas.microsoft.com/office/powerpoint/2010/main" val="398775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9581" y="700216"/>
            <a:ext cx="5094217" cy="882522"/>
          </a:xfrm>
        </p:spPr>
        <p:txBody>
          <a:bodyPr>
            <a:normAutofit fontScale="92500"/>
          </a:bodyPr>
          <a:lstStyle/>
          <a:p>
            <a:r>
              <a:rPr lang="en-US" dirty="0"/>
              <a:t>This research was supported by the Intramural Research Program of the NIH, National Library of Medicine.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0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11892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dark_2018-final3" id="{3DA7C607-0CA0-6B4C-9388-EE86BC5A6E60}" vid="{9608A9C1-6F49-DB46-B7FB-9FE52906E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ncbi_presentation_dark</Template>
  <TotalTime>55</TotalTime>
  <Words>382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Marker-Gene-Validator </vt:lpstr>
      <vt:lpstr> Problem: Efficiently create curated databases of genes for GenBank Foosh pipelines </vt:lpstr>
      <vt:lpstr>Approach</vt:lpstr>
      <vt:lpstr>Scripts</vt:lpstr>
      <vt:lpstr>Scripts (cont.)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Marker-Gene-Validator</dc:title>
  <dc:creator>Schafer, Susan (NIH/NLM/NCBI) [E]</dc:creator>
  <cp:lastModifiedBy>Schafer, Susan (NIH/NLM/NCBI) [E]</cp:lastModifiedBy>
  <cp:revision>7</cp:revision>
  <dcterms:created xsi:type="dcterms:W3CDTF">2020-07-10T13:34:58Z</dcterms:created>
  <dcterms:modified xsi:type="dcterms:W3CDTF">2020-07-10T14:30:29Z</dcterms:modified>
</cp:coreProperties>
</file>