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64" r:id="rId3"/>
    <p:sldId id="259" r:id="rId4"/>
    <p:sldId id="258" r:id="rId5"/>
    <p:sldId id="268" r:id="rId6"/>
    <p:sldId id="269" r:id="rId7"/>
    <p:sldId id="27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9750" y="6472053"/>
            <a:ext cx="2135580" cy="2494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6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2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98133" y="6507678"/>
            <a:ext cx="2290948" cy="2405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757" y="115742"/>
            <a:ext cx="11590317" cy="79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757" y="1033153"/>
            <a:ext cx="11590317" cy="538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27769" y="6415725"/>
            <a:ext cx="2173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CBDB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DD521-D5EE-8740-ABA0-D657BBE7B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OMOPomics</a:t>
            </a:r>
            <a:br>
              <a:rPr lang="en-US" dirty="0"/>
            </a:br>
            <a:r>
              <a:rPr lang="en-US" sz="4800" dirty="0"/>
              <a:t>Day3 update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F4E0D6-AC26-504E-82FC-10E2DF359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5943" y="4349013"/>
            <a:ext cx="6417972" cy="1655762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Nick </a:t>
            </a:r>
            <a:r>
              <a:rPr lang="en-US" sz="2800" dirty="0" err="1"/>
              <a:t>Giangreco</a:t>
            </a:r>
            <a:r>
              <a:rPr lang="en-US" sz="2800" dirty="0"/>
              <a:t>, Andrew </a:t>
            </a:r>
            <a:r>
              <a:rPr lang="en-US" sz="2800" dirty="0" err="1"/>
              <a:t>Clugtson</a:t>
            </a:r>
            <a:r>
              <a:rPr lang="en-US" sz="2800" dirty="0"/>
              <a:t>, </a:t>
            </a:r>
          </a:p>
          <a:p>
            <a:pPr algn="r"/>
            <a:r>
              <a:rPr lang="en-US" sz="2800" dirty="0"/>
              <a:t>Alex </a:t>
            </a:r>
            <a:r>
              <a:rPr lang="en-US" sz="2800" dirty="0" err="1"/>
              <a:t>Francette</a:t>
            </a:r>
            <a:r>
              <a:rPr lang="en-US" sz="2800" dirty="0"/>
              <a:t>, Anish Chakka, Yash Gokhale</a:t>
            </a:r>
          </a:p>
        </p:txBody>
      </p:sp>
    </p:spTree>
    <p:extLst>
      <p:ext uri="{BB962C8B-B14F-4D97-AF65-F5344CB8AC3E}">
        <p14:creationId xmlns:p14="http://schemas.microsoft.com/office/powerpoint/2010/main" val="315856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A423-8F3F-4545-9F25-60BCA56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OMOPomics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60AF9-56D0-7744-8E77-2A63C5494AAC}"/>
              </a:ext>
            </a:extLst>
          </p:cNvPr>
          <p:cNvSpPr/>
          <p:nvPr/>
        </p:nvSpPr>
        <p:spPr>
          <a:xfrm>
            <a:off x="425004" y="914400"/>
            <a:ext cx="11281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Observational Health Data Sciences and Informatics (</a:t>
            </a:r>
            <a:r>
              <a:rPr lang="en-US" sz="2400" b="1" dirty="0"/>
              <a:t>OHDSI</a:t>
            </a:r>
            <a:r>
              <a:rPr lang="en-US" sz="2400" dirty="0"/>
              <a:t>, pronounced as </a:t>
            </a:r>
            <a:r>
              <a:rPr lang="en-US" sz="2400" b="1" i="1" dirty="0"/>
              <a:t>Odyssey</a:t>
            </a:r>
            <a:r>
              <a:rPr lang="en-US" sz="2400" dirty="0"/>
              <a:t>) is a collaborative effort to bring out the value of health data through large-scale analytics.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OHDSI network formats patient data in OMOP for evidence-based medicine.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Omics data in OMOP is called </a:t>
            </a:r>
            <a:r>
              <a:rPr lang="en-US" sz="2400" b="1" dirty="0" err="1">
                <a:solidFill>
                  <a:srgbClr val="C00000"/>
                </a:solidFill>
              </a:rPr>
              <a:t>OMOPomics</a:t>
            </a:r>
            <a:r>
              <a:rPr lang="en-US" sz="2400" dirty="0"/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B3B230-5533-9342-BD1A-FB2A8297C3DE}"/>
              </a:ext>
            </a:extLst>
          </p:cNvPr>
          <p:cNvSpPr/>
          <p:nvPr/>
        </p:nvSpPr>
        <p:spPr>
          <a:xfrm>
            <a:off x="3980925" y="2988971"/>
            <a:ext cx="2185416" cy="21883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OMOPomics</a:t>
            </a:r>
            <a:endParaRPr lang="en-US" sz="20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9D6822-98A2-F242-B929-327B3D647F77}"/>
              </a:ext>
            </a:extLst>
          </p:cNvPr>
          <p:cNvSpPr/>
          <p:nvPr/>
        </p:nvSpPr>
        <p:spPr>
          <a:xfrm>
            <a:off x="7273075" y="2578797"/>
            <a:ext cx="1790164" cy="87576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Experiments interoperability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57D2D-DD41-E749-9817-BC8AF016AFDE}"/>
              </a:ext>
            </a:extLst>
          </p:cNvPr>
          <p:cNvSpPr/>
          <p:nvPr/>
        </p:nvSpPr>
        <p:spPr>
          <a:xfrm>
            <a:off x="7273075" y="4840310"/>
            <a:ext cx="1790164" cy="87576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Reproducible analysis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C3E7A7-8C28-E245-922D-565D7E000747}"/>
              </a:ext>
            </a:extLst>
          </p:cNvPr>
          <p:cNvSpPr/>
          <p:nvPr/>
        </p:nvSpPr>
        <p:spPr>
          <a:xfrm>
            <a:off x="616252" y="3641286"/>
            <a:ext cx="1790164" cy="87576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Sharing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9104D-64DE-4644-9297-6BC5228A1CB5}"/>
              </a:ext>
            </a:extLst>
          </p:cNvPr>
          <p:cNvSpPr txBox="1"/>
          <p:nvPr/>
        </p:nvSpPr>
        <p:spPr>
          <a:xfrm>
            <a:off x="9091480" y="2578797"/>
            <a:ext cx="280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Time course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Treatment vs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Different assays, disease, perturbations, collection times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16E6C-0678-5740-A8B8-21F738622689}"/>
              </a:ext>
            </a:extLst>
          </p:cNvPr>
          <p:cNvSpPr txBox="1"/>
          <p:nvPr/>
        </p:nvSpPr>
        <p:spPr>
          <a:xfrm>
            <a:off x="9091480" y="4840310"/>
            <a:ext cx="2807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Fetch data with specified queries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Exact covariate extraction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E9C4A4-BAA0-954C-91E8-061B749EA357}"/>
              </a:ext>
            </a:extLst>
          </p:cNvPr>
          <p:cNvSpPr/>
          <p:nvPr/>
        </p:nvSpPr>
        <p:spPr>
          <a:xfrm>
            <a:off x="577615" y="4645259"/>
            <a:ext cx="34548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Database creation with data files pointers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Integration with additional data sources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Integration with patient clinical data for precision medicine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BE2A6-B0F8-1E45-9FC4-C4076FA64B55}"/>
              </a:ext>
            </a:extLst>
          </p:cNvPr>
          <p:cNvCxnSpPr>
            <a:cxnSpLocks/>
            <a:stCxn id="6" idx="2"/>
            <a:endCxn id="13" idx="3"/>
          </p:cNvCxnSpPr>
          <p:nvPr/>
        </p:nvCxnSpPr>
        <p:spPr>
          <a:xfrm flipH="1" flipV="1">
            <a:off x="2406416" y="4079168"/>
            <a:ext cx="1574509" cy="3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071A40-7BEE-3D4B-BCAB-9A20890A46E3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 flipV="1">
            <a:off x="6166341" y="3016679"/>
            <a:ext cx="1106734" cy="1066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EF723-8B42-9742-B86E-0BD45D1DF724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6166341" y="4083139"/>
            <a:ext cx="1106734" cy="1195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1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E5F8-188D-6349-B7D4-7E6A75F7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4DE8A1-FAA5-DE47-B0CA-EE472E9F5556}"/>
              </a:ext>
            </a:extLst>
          </p:cNvPr>
          <p:cNvSpPr/>
          <p:nvPr/>
        </p:nvSpPr>
        <p:spPr>
          <a:xfrm>
            <a:off x="8939718" y="6607160"/>
            <a:ext cx="36016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Icons obtained from </a:t>
            </a:r>
            <a:r>
              <a:rPr lang="en-US" sz="800" dirty="0" err="1"/>
              <a:t>flaticon.com</a:t>
            </a:r>
            <a:r>
              <a:rPr lang="en-US" sz="800" dirty="0"/>
              <a:t> by authors </a:t>
            </a:r>
            <a:r>
              <a:rPr lang="en-US" sz="800" dirty="0" err="1"/>
              <a:t>Wanicon</a:t>
            </a:r>
            <a:r>
              <a:rPr lang="en-US" sz="800" dirty="0"/>
              <a:t>, </a:t>
            </a:r>
            <a:r>
              <a:rPr lang="en-US" sz="800" dirty="0" err="1"/>
              <a:t>Freepik</a:t>
            </a:r>
            <a:r>
              <a:rPr lang="en-US" sz="800" dirty="0"/>
              <a:t>, </a:t>
            </a:r>
            <a:r>
              <a:rPr lang="en-US" sz="800" dirty="0" err="1"/>
              <a:t>Nhor</a:t>
            </a:r>
            <a:r>
              <a:rPr lang="en-US" sz="800" dirty="0"/>
              <a:t> </a:t>
            </a:r>
            <a:r>
              <a:rPr lang="en-US" sz="800" dirty="0" err="1"/>
              <a:t>phai</a:t>
            </a:r>
            <a:endParaRPr lang="en-US" sz="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73FADA-2ECB-CD47-BD6B-1698F559205B}"/>
              </a:ext>
            </a:extLst>
          </p:cNvPr>
          <p:cNvGrpSpPr/>
          <p:nvPr/>
        </p:nvGrpSpPr>
        <p:grpSpPr>
          <a:xfrm>
            <a:off x="544386" y="1426171"/>
            <a:ext cx="1683480" cy="1487674"/>
            <a:chOff x="544386" y="1941326"/>
            <a:chExt cx="1683480" cy="14876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1EEF8D-5ECE-AD4B-BCBC-CD89ED678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2804" y="2268259"/>
              <a:ext cx="792197" cy="4673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58207E-2E52-1049-8C02-9BC533292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766" y="2893709"/>
              <a:ext cx="927100" cy="419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7080D1-0888-2A4F-9918-59D4E18B1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386" y="2777519"/>
              <a:ext cx="527515" cy="65148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F5186D9-E4D6-4D49-8D51-74EC9209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646899" y="1941326"/>
              <a:ext cx="653867" cy="65386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0A732E1-4D7D-034A-A400-DCAEAC5E7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337" y="1363782"/>
            <a:ext cx="1043189" cy="10431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D23C19-DA75-6048-B383-5DD6CFBEA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5120" y="1366678"/>
            <a:ext cx="1092477" cy="10924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1ECE2B-F257-6E4D-A7D9-4E13272FE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5422" y="4291769"/>
            <a:ext cx="1225137" cy="11005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2573D6-5D56-EA48-A72A-EF9B0DFB0B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8255" y="4295380"/>
            <a:ext cx="1096936" cy="10969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6D235F-996D-0640-BEC6-D1C05A3B1F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127" y="4391172"/>
            <a:ext cx="1096936" cy="109693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EC0BA-9559-9546-9A44-85FB00695E81}"/>
              </a:ext>
            </a:extLst>
          </p:cNvPr>
          <p:cNvCxnSpPr>
            <a:cxnSpLocks/>
          </p:cNvCxnSpPr>
          <p:nvPr/>
        </p:nvCxnSpPr>
        <p:spPr>
          <a:xfrm>
            <a:off x="2382592" y="1957589"/>
            <a:ext cx="2619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F7F3C2-3E09-6F4A-AB1D-9C63FAAB39DF}"/>
              </a:ext>
            </a:extLst>
          </p:cNvPr>
          <p:cNvCxnSpPr>
            <a:cxnSpLocks/>
          </p:cNvCxnSpPr>
          <p:nvPr/>
        </p:nvCxnSpPr>
        <p:spPr>
          <a:xfrm>
            <a:off x="6426558" y="1957589"/>
            <a:ext cx="2794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6CDB8D-CBC9-3142-9E6D-9094D51B781D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rot="10800000" flipV="1">
            <a:off x="6465192" y="4842042"/>
            <a:ext cx="3050231" cy="1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3BDB9D-C5F0-FA47-BA0A-6A786834A517}"/>
              </a:ext>
            </a:extLst>
          </p:cNvPr>
          <p:cNvCxnSpPr>
            <a:cxnSpLocks/>
          </p:cNvCxnSpPr>
          <p:nvPr/>
        </p:nvCxnSpPr>
        <p:spPr>
          <a:xfrm flipH="1">
            <a:off x="2181748" y="4881098"/>
            <a:ext cx="3021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75AFEE-DF98-574D-AEA8-E101C4DD0032}"/>
              </a:ext>
            </a:extLst>
          </p:cNvPr>
          <p:cNvSpPr txBox="1"/>
          <p:nvPr/>
        </p:nvSpPr>
        <p:spPr>
          <a:xfrm>
            <a:off x="2382592" y="1516044"/>
            <a:ext cx="26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Collect and extract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3BF8BE-5921-EF43-BAC6-A4A370B4871D}"/>
              </a:ext>
            </a:extLst>
          </p:cNvPr>
          <p:cNvSpPr txBox="1"/>
          <p:nvPr/>
        </p:nvSpPr>
        <p:spPr>
          <a:xfrm>
            <a:off x="6551220" y="1262328"/>
            <a:ext cx="278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Encode data into OMOP formatted tables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D11D486-2136-1740-922C-124564FC1A80}"/>
              </a:ext>
            </a:extLst>
          </p:cNvPr>
          <p:cNvCxnSpPr>
            <a:stCxn id="20" idx="3"/>
            <a:endCxn id="22" idx="3"/>
          </p:cNvCxnSpPr>
          <p:nvPr/>
        </p:nvCxnSpPr>
        <p:spPr>
          <a:xfrm>
            <a:off x="10427597" y="1912917"/>
            <a:ext cx="312962" cy="2929126"/>
          </a:xfrm>
          <a:prstGeom prst="bentConnector3">
            <a:avLst>
              <a:gd name="adj1" fmla="val 4322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AB90FB-2F40-6841-9F1C-45CCCB97539E}"/>
              </a:ext>
            </a:extLst>
          </p:cNvPr>
          <p:cNvSpPr txBox="1"/>
          <p:nvPr/>
        </p:nvSpPr>
        <p:spPr>
          <a:xfrm>
            <a:off x="9221273" y="2907176"/>
            <a:ext cx="255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Initialize SQL database of OMOP tables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07F7ED-8696-B743-81D9-D7472BD1E433}"/>
              </a:ext>
            </a:extLst>
          </p:cNvPr>
          <p:cNvSpPr txBox="1"/>
          <p:nvPr/>
        </p:nvSpPr>
        <p:spPr>
          <a:xfrm>
            <a:off x="6551220" y="5057345"/>
            <a:ext cx="291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Perform SQL queries that output file paths to relevant cohort data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FB08D-6A72-3145-B072-1896F58E25D1}"/>
              </a:ext>
            </a:extLst>
          </p:cNvPr>
          <p:cNvSpPr txBox="1"/>
          <p:nvPr/>
        </p:nvSpPr>
        <p:spPr>
          <a:xfrm>
            <a:off x="2035845" y="5026443"/>
            <a:ext cx="3281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Pass file paths to personalized, automated analysis/imaging pipeline</a:t>
            </a:r>
          </a:p>
        </p:txBody>
      </p:sp>
    </p:spTree>
    <p:extLst>
      <p:ext uri="{BB962C8B-B14F-4D97-AF65-F5344CB8AC3E}">
        <p14:creationId xmlns:p14="http://schemas.microsoft.com/office/powerpoint/2010/main" val="131648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32F624-82F8-CC4D-894E-463260800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14982"/>
              </p:ext>
            </p:extLst>
          </p:nvPr>
        </p:nvGraphicFramePr>
        <p:xfrm>
          <a:off x="5045296" y="337320"/>
          <a:ext cx="3143564" cy="178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984">
                  <a:extLst>
                    <a:ext uri="{9D8B030D-6E8A-4147-A177-3AD203B41FA5}">
                      <a16:colId xmlns:a16="http://schemas.microsoft.com/office/drawing/2014/main" val="3709802446"/>
                    </a:ext>
                  </a:extLst>
                </a:gridCol>
                <a:gridCol w="1285580">
                  <a:extLst>
                    <a:ext uri="{9D8B030D-6E8A-4147-A177-3AD203B41FA5}">
                      <a16:colId xmlns:a16="http://schemas.microsoft.com/office/drawing/2014/main" val="2217916088"/>
                    </a:ext>
                  </a:extLst>
                </a:gridCol>
              </a:tblGrid>
              <a:tr h="35740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225105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person_id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312087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gender_concept_id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8507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757504187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person_source_value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2831026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gender_source_value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430768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2610D2-5758-5447-A6AE-BB97981D544A}"/>
              </a:ext>
            </a:extLst>
          </p:cNvPr>
          <p:cNvSpPr txBox="1"/>
          <p:nvPr/>
        </p:nvSpPr>
        <p:spPr>
          <a:xfrm>
            <a:off x="4969030" y="82966"/>
            <a:ext cx="1420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PERSON_TABLE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CC9E8C-87C4-ED47-AFF5-EDDC3B9469E6}"/>
              </a:ext>
            </a:extLst>
          </p:cNvPr>
          <p:cNvGrpSpPr/>
          <p:nvPr/>
        </p:nvGrpSpPr>
        <p:grpSpPr>
          <a:xfrm>
            <a:off x="314255" y="326117"/>
            <a:ext cx="4064791" cy="2082523"/>
            <a:chOff x="2113108" y="2695472"/>
            <a:chExt cx="4064791" cy="2082523"/>
          </a:xfrm>
        </p:grpSpPr>
        <p:graphicFrame>
          <p:nvGraphicFramePr>
            <p:cNvPr id="7" name="Content Placeholder 5">
              <a:extLst>
                <a:ext uri="{FF2B5EF4-FFF2-40B4-BE49-F238E27FC236}">
                  <a16:creationId xmlns:a16="http://schemas.microsoft.com/office/drawing/2014/main" id="{7213C178-00DA-7B43-8433-3BC2418BB4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5620735"/>
                </p:ext>
              </p:extLst>
            </p:nvPr>
          </p:nvGraphicFramePr>
          <p:xfrm>
            <a:off x="2184378" y="2972471"/>
            <a:ext cx="3993521" cy="1805524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70411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1523110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340968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441652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340968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GSE60682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340968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specimen_type_source_value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CD4+ T cells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  <a:tr h="340968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person_id</a:t>
                        </a:r>
                        <a:endPara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100001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176380275"/>
                    </a:ext>
                  </a:extLst>
                </a:tr>
              </a:tbl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D3B3F9-5A0B-5247-9196-53CDAF6BFF38}"/>
                </a:ext>
              </a:extLst>
            </p:cNvPr>
            <p:cNvSpPr txBox="1"/>
            <p:nvPr/>
          </p:nvSpPr>
          <p:spPr>
            <a:xfrm>
              <a:off x="2113108" y="2695472"/>
              <a:ext cx="1574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SPECIMEN_TABLE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FCB2FB-EE0D-1C44-8242-2DD70489E6C3}"/>
              </a:ext>
            </a:extLst>
          </p:cNvPr>
          <p:cNvGrpSpPr/>
          <p:nvPr/>
        </p:nvGrpSpPr>
        <p:grpSpPr>
          <a:xfrm>
            <a:off x="8870197" y="158136"/>
            <a:ext cx="2951615" cy="1884445"/>
            <a:chOff x="8870197" y="402837"/>
            <a:chExt cx="2951615" cy="1884445"/>
          </a:xfrm>
        </p:grpSpPr>
        <p:graphicFrame>
          <p:nvGraphicFramePr>
            <p:cNvPr id="13" name="Content Placeholder 5">
              <a:extLst>
                <a:ext uri="{FF2B5EF4-FFF2-40B4-BE49-F238E27FC236}">
                  <a16:creationId xmlns:a16="http://schemas.microsoft.com/office/drawing/2014/main" id="{5958C8C4-F515-164A-99FD-356162F628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6276197"/>
                </p:ext>
              </p:extLst>
            </p:nvPr>
          </p:nvGraphicFramePr>
          <p:xfrm>
            <a:off x="8946558" y="655607"/>
            <a:ext cx="2875254" cy="163167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071285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803969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326335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  <a:tr h="326335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provider_id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P100001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53120870"/>
                    </a:ext>
                  </a:extLst>
                </a:tr>
                <a:tr h="326335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provider_source_value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GEO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757504187"/>
                    </a:ext>
                  </a:extLst>
                </a:tr>
                <a:tr h="326335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provider_type_source_value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rPr>
                          <a:t>GSE60682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682831026"/>
                    </a:ext>
                  </a:extLst>
                </a:tr>
                <a:tr h="326335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kern="1200" dirty="0" err="1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rPr>
                          <a:t>person_id</a:t>
                        </a:r>
                        <a:endPara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100001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043076804"/>
                    </a:ext>
                  </a:extLst>
                </a:tr>
              </a:tbl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DCDBDB-638B-B548-B6F2-9EF230CD310A}"/>
                </a:ext>
              </a:extLst>
            </p:cNvPr>
            <p:cNvSpPr txBox="1"/>
            <p:nvPr/>
          </p:nvSpPr>
          <p:spPr>
            <a:xfrm>
              <a:off x="8870197" y="402837"/>
              <a:ext cx="1574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PROVIDER_TABLE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FF5B5C-6141-994E-BE85-2A48BDFE58D7}"/>
              </a:ext>
            </a:extLst>
          </p:cNvPr>
          <p:cNvGrpSpPr/>
          <p:nvPr/>
        </p:nvGrpSpPr>
        <p:grpSpPr>
          <a:xfrm>
            <a:off x="385525" y="4933317"/>
            <a:ext cx="5824512" cy="1803887"/>
            <a:chOff x="225871" y="4934911"/>
            <a:chExt cx="5824512" cy="1803887"/>
          </a:xfrm>
        </p:grpSpPr>
        <p:graphicFrame>
          <p:nvGraphicFramePr>
            <p:cNvPr id="15" name="Content Placeholder 5">
              <a:extLst>
                <a:ext uri="{FF2B5EF4-FFF2-40B4-BE49-F238E27FC236}">
                  <a16:creationId xmlns:a16="http://schemas.microsoft.com/office/drawing/2014/main" id="{488DA256-5492-9D4A-8D77-E849F5CB3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9505016"/>
                </p:ext>
              </p:extLst>
            </p:nvPr>
          </p:nvGraphicFramePr>
          <p:xfrm>
            <a:off x="314255" y="5239422"/>
            <a:ext cx="5736128" cy="1499376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2003942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3732186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31373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  <a:endPara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  <a:endPara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  <a:tr h="31373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assay_occurrence_data_id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AD1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53120870"/>
                    </a:ext>
                  </a:extLst>
                </a:tr>
                <a:tr h="31373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file_source_value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/pylon5/brz3a1p/</a:t>
                        </a:r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codeathon</a:t>
                        </a:r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/</a:t>
                        </a:r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Chroma_T</a:t>
                        </a:r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-Cell/Data/GSE60682/GSM1484802_Donor1_TCA4hrs_Rep1.bed.gz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757504187"/>
                    </a:ext>
                  </a:extLst>
                </a:tr>
                <a:tr h="31373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682831026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4A8AD-1E17-494D-830F-20CE3A1A0C57}"/>
                </a:ext>
              </a:extLst>
            </p:cNvPr>
            <p:cNvSpPr txBox="1"/>
            <p:nvPr/>
          </p:nvSpPr>
          <p:spPr>
            <a:xfrm>
              <a:off x="225871" y="4934911"/>
              <a:ext cx="2996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ASSAY_OCCURRENCE_DATA _TABLE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F62B11C-CDCF-2E48-B402-66CA30D7D0B9}"/>
              </a:ext>
            </a:extLst>
          </p:cNvPr>
          <p:cNvGrpSpPr/>
          <p:nvPr/>
        </p:nvGrpSpPr>
        <p:grpSpPr>
          <a:xfrm>
            <a:off x="8547238" y="2178066"/>
            <a:ext cx="3515169" cy="1529494"/>
            <a:chOff x="8379811" y="2577313"/>
            <a:chExt cx="3515169" cy="1529494"/>
          </a:xfrm>
        </p:grpSpPr>
        <p:graphicFrame>
          <p:nvGraphicFramePr>
            <p:cNvPr id="27" name="Content Placeholder 5">
              <a:extLst>
                <a:ext uri="{FF2B5EF4-FFF2-40B4-BE49-F238E27FC236}">
                  <a16:creationId xmlns:a16="http://schemas.microsoft.com/office/drawing/2014/main" id="{DB408F70-F6C2-4346-843C-ED347B5EDA3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30471189"/>
                </p:ext>
              </p:extLst>
            </p:nvPr>
          </p:nvGraphicFramePr>
          <p:xfrm>
            <a:off x="8440221" y="2843681"/>
            <a:ext cx="3454759" cy="1263126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84328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1670431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295947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b="1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b="1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person_id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100005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condition_occurence_id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C100005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condition_type_value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cutaneous T cell leukemia (CTCL)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</a:tbl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475A0D-DC03-424C-8ED6-9CA45B8E261E}"/>
                </a:ext>
              </a:extLst>
            </p:cNvPr>
            <p:cNvSpPr txBox="1"/>
            <p:nvPr/>
          </p:nvSpPr>
          <p:spPr>
            <a:xfrm>
              <a:off x="8379811" y="2577313"/>
              <a:ext cx="2709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CONDITION_OCCURENCE_TABLE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B3D8AA-FB7E-B448-8BF5-140A35BEB098}"/>
              </a:ext>
            </a:extLst>
          </p:cNvPr>
          <p:cNvGrpSpPr/>
          <p:nvPr/>
        </p:nvGrpSpPr>
        <p:grpSpPr>
          <a:xfrm>
            <a:off x="232625" y="2959912"/>
            <a:ext cx="3529117" cy="1728237"/>
            <a:chOff x="382641" y="397254"/>
            <a:chExt cx="3529117" cy="1728237"/>
          </a:xfrm>
        </p:grpSpPr>
        <p:graphicFrame>
          <p:nvGraphicFramePr>
            <p:cNvPr id="25" name="Content Placeholder 5">
              <a:extLst>
                <a:ext uri="{FF2B5EF4-FFF2-40B4-BE49-F238E27FC236}">
                  <a16:creationId xmlns:a16="http://schemas.microsoft.com/office/drawing/2014/main" id="{314075D5-378D-A949-B941-FFCAD470E5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8096847"/>
                </p:ext>
              </p:extLst>
            </p:nvPr>
          </p:nvGraphicFramePr>
          <p:xfrm>
            <a:off x="456999" y="645756"/>
            <a:ext cx="3454759" cy="1479735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1899835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1554924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295947">
                  <a:tc>
                    <a:txBody>
                      <a:bodyPr/>
                      <a:lstStyle/>
                      <a:p>
                        <a:pPr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  <a:endPara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  <a:endPara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kern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kern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kern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assay_parameters_id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AP1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reference_source_value</a:t>
                        </a:r>
                        <a:endPara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47625" marR="47625" marT="47625" marB="47625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Homo sapiens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reference_genome_value</a:t>
                        </a:r>
                        <a:endPara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47625" marR="47625" marT="47625" marB="47625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hg19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</a:tbl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A86415-DF8E-8F49-8FE7-D847B4E42079}"/>
                </a:ext>
              </a:extLst>
            </p:cNvPr>
            <p:cNvSpPr txBox="1"/>
            <p:nvPr/>
          </p:nvSpPr>
          <p:spPr>
            <a:xfrm>
              <a:off x="382641" y="397254"/>
              <a:ext cx="2435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ASSAY_PARAMETERS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_TABLE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0448ED-4634-7547-8647-AB6C75492AF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379046" y="1230825"/>
            <a:ext cx="666250" cy="275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99B7B0-B664-B64E-AA60-645DB5C88C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202060" y="937585"/>
            <a:ext cx="744498" cy="289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C5D9E-C245-E741-8A69-0A32D9F628FE}"/>
              </a:ext>
            </a:extLst>
          </p:cNvPr>
          <p:cNvCxnSpPr>
            <a:cxnSpLocks/>
          </p:cNvCxnSpPr>
          <p:nvPr/>
        </p:nvCxnSpPr>
        <p:spPr>
          <a:xfrm>
            <a:off x="8179407" y="1303622"/>
            <a:ext cx="455032" cy="14206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5C74A4-557D-8848-BAAF-D330B033B1CD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382285" y="2408640"/>
            <a:ext cx="351896" cy="802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23CEF1-425C-A14A-8689-345A811DA9FD}"/>
              </a:ext>
            </a:extLst>
          </p:cNvPr>
          <p:cNvCxnSpPr>
            <a:cxnSpLocks/>
          </p:cNvCxnSpPr>
          <p:nvPr/>
        </p:nvCxnSpPr>
        <p:spPr>
          <a:xfrm flipH="1" flipV="1">
            <a:off x="3335356" y="2387120"/>
            <a:ext cx="1497060" cy="2850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85B4482-A163-1543-99F0-588E953091C6}"/>
              </a:ext>
            </a:extLst>
          </p:cNvPr>
          <p:cNvGrpSpPr/>
          <p:nvPr/>
        </p:nvGrpSpPr>
        <p:grpSpPr>
          <a:xfrm>
            <a:off x="8524864" y="3969479"/>
            <a:ext cx="3537543" cy="2617743"/>
            <a:chOff x="6806880" y="4415408"/>
            <a:chExt cx="3537543" cy="2617743"/>
          </a:xfrm>
        </p:grpSpPr>
        <p:graphicFrame>
          <p:nvGraphicFramePr>
            <p:cNvPr id="77" name="Content Placeholder 5">
              <a:extLst>
                <a:ext uri="{FF2B5EF4-FFF2-40B4-BE49-F238E27FC236}">
                  <a16:creationId xmlns:a16="http://schemas.microsoft.com/office/drawing/2014/main" id="{FF23F557-2108-5147-AAAC-C580D0D34D0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290083"/>
                </p:ext>
              </p:extLst>
            </p:nvPr>
          </p:nvGraphicFramePr>
          <p:xfrm>
            <a:off x="6889664" y="4665575"/>
            <a:ext cx="3454759" cy="2367576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2512650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942109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295947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S1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Z1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ionomycin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perturbation_type_source_value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activation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17638027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perturbation_start_date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2:00:00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perturbation_dose_value_as_number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352922432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perturbation_dose_unit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ug/mL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754007909"/>
                    </a:ext>
                  </a:extLst>
                </a:tr>
              </a:tbl>
            </a:graphicData>
          </a:graphic>
        </p:graphicFrame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CF1F40-95FA-074C-A69D-4636A1FD8716}"/>
                </a:ext>
              </a:extLst>
            </p:cNvPr>
            <p:cNvSpPr txBox="1"/>
            <p:nvPr/>
          </p:nvSpPr>
          <p:spPr>
            <a:xfrm>
              <a:off x="6806880" y="4415408"/>
              <a:ext cx="1981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PERTURBATION_TABLE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02D816-E33E-684E-81FF-2FC56E7943A7}"/>
              </a:ext>
            </a:extLst>
          </p:cNvPr>
          <p:cNvGrpSpPr/>
          <p:nvPr/>
        </p:nvGrpSpPr>
        <p:grpSpPr>
          <a:xfrm>
            <a:off x="4616735" y="2559725"/>
            <a:ext cx="3537543" cy="2321796"/>
            <a:chOff x="6806880" y="4415408"/>
            <a:chExt cx="3537543" cy="2321796"/>
          </a:xfrm>
        </p:grpSpPr>
        <p:graphicFrame>
          <p:nvGraphicFramePr>
            <p:cNvPr id="8" name="Content Placeholder 5">
              <a:extLst>
                <a:ext uri="{FF2B5EF4-FFF2-40B4-BE49-F238E27FC236}">
                  <a16:creationId xmlns:a16="http://schemas.microsoft.com/office/drawing/2014/main" id="{7FC7F089-EB22-A644-9A83-EC40D472123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6954912"/>
                </p:ext>
              </p:extLst>
            </p:nvPr>
          </p:nvGraphicFramePr>
          <p:xfrm>
            <a:off x="6889664" y="4665575"/>
            <a:ext cx="3454759" cy="2071629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1784328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1670431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295947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assay_occurrence_id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GSE60682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assay_start_date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4:00:00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ATAC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17638027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assay_type_source_value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Sequencing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352922432"/>
                    </a:ext>
                  </a:extLst>
                </a:tr>
              </a:tbl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20183E-013F-4C45-9C63-1BD27E77CF5E}"/>
                </a:ext>
              </a:extLst>
            </p:cNvPr>
            <p:cNvSpPr txBox="1"/>
            <p:nvPr/>
          </p:nvSpPr>
          <p:spPr>
            <a:xfrm>
              <a:off x="6806880" y="4415408"/>
              <a:ext cx="23600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ASSAY_OCCURENCE_TABLE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72A9A4-9605-F54F-8513-C2C1337420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62032" y="2407483"/>
            <a:ext cx="1137487" cy="14382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7397348-E1ED-FD4B-B9AE-7BCCE3BC0E7C}"/>
              </a:ext>
            </a:extLst>
          </p:cNvPr>
          <p:cNvCxnSpPr/>
          <p:nvPr/>
        </p:nvCxnSpPr>
        <p:spPr>
          <a:xfrm>
            <a:off x="4379046" y="2178066"/>
            <a:ext cx="4255393" cy="2252266"/>
          </a:xfrm>
          <a:prstGeom prst="bentConnector3">
            <a:avLst>
              <a:gd name="adj1" fmla="val 9116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4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B8ED9F-95F6-49F7-999B-23C702515F6C}"/>
              </a:ext>
            </a:extLst>
          </p:cNvPr>
          <p:cNvGrpSpPr/>
          <p:nvPr/>
        </p:nvGrpSpPr>
        <p:grpSpPr>
          <a:xfrm>
            <a:off x="3613648" y="2895263"/>
            <a:ext cx="5200726" cy="2714745"/>
            <a:chOff x="3613648" y="2895263"/>
            <a:chExt cx="5200726" cy="27147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7E3881-536A-43CC-86A6-A21B3493ED30}"/>
                </a:ext>
              </a:extLst>
            </p:cNvPr>
            <p:cNvGrpSpPr/>
            <p:nvPr/>
          </p:nvGrpSpPr>
          <p:grpSpPr>
            <a:xfrm>
              <a:off x="3613648" y="2895263"/>
              <a:ext cx="5200726" cy="2714745"/>
              <a:chOff x="6391671" y="1077080"/>
              <a:chExt cx="5200726" cy="271474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814FE6-BBB9-4FCB-8865-7EC9BA2EB8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78" t="2367" r="9053" b="46905"/>
              <a:stretch/>
            </p:blipFill>
            <p:spPr>
              <a:xfrm>
                <a:off x="6391671" y="1183693"/>
                <a:ext cx="5143192" cy="260813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41A1DA-E175-4BA0-8BF8-334D7D5E9204}"/>
                  </a:ext>
                </a:extLst>
              </p:cNvPr>
              <p:cNvSpPr/>
              <p:nvPr/>
            </p:nvSpPr>
            <p:spPr>
              <a:xfrm>
                <a:off x="9836788" y="1077080"/>
                <a:ext cx="1755609" cy="4465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304800" marR="0" indent="-3048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(Buenrostro, Wu, Chang, &amp; </a:t>
                </a:r>
                <a:b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Greenleaf, 2015)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151D63-BBF6-46FD-8585-5609DD87F2D4}"/>
                </a:ext>
              </a:extLst>
            </p:cNvPr>
            <p:cNvSpPr/>
            <p:nvPr/>
          </p:nvSpPr>
          <p:spPr>
            <a:xfrm>
              <a:off x="3748472" y="3038534"/>
              <a:ext cx="431642" cy="390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86B85-0E19-4D68-8794-8CF187E8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example: ATAC-seq analysis </a:t>
            </a:r>
            <a:r>
              <a:rPr lang="en-US" dirty="0">
                <a:solidFill>
                  <a:srgbClr val="0070C0"/>
                </a:solidFill>
              </a:rPr>
              <a:t>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0FAE-AF6C-433B-9EB8-D7DD77B0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ATAC-seq measures accessible chromatin, reflects epigenomic changes.</a:t>
            </a:r>
          </a:p>
          <a:p>
            <a:endParaRPr lang="en-US" dirty="0"/>
          </a:p>
          <a:p>
            <a:r>
              <a:rPr lang="en-US" b="1" dirty="0"/>
              <a:t>What epigenomic changes take place following T-cell activation?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27B93E-3464-4FEE-B817-2F55EA29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277" y="3868844"/>
            <a:ext cx="4743934" cy="2917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24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6B85-0E19-4D68-8794-8CF187E8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example: ATAC-seq analysis </a:t>
            </a:r>
            <a:r>
              <a:rPr lang="en-US" dirty="0">
                <a:solidFill>
                  <a:srgbClr val="0070C0"/>
                </a:solidFill>
              </a:rPr>
              <a:t>II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D9C639-9513-4AAA-B422-A5688E4D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search query to pull accessibility time course files measured at 0, 1, 2, </a:t>
            </a:r>
            <a:r>
              <a:rPr lang="en-US"/>
              <a:t>and 4 </a:t>
            </a:r>
            <a:r>
              <a:rPr lang="en-US" dirty="0"/>
              <a:t>hours post activation.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peak regions and counts into 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epigenomic profiles.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C94EA9-6A1A-468B-8A3B-BF74433F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43" y="3313640"/>
            <a:ext cx="4429125" cy="1771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FCC134-985C-46A0-87D4-C53945D2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42" y="3936047"/>
            <a:ext cx="7520332" cy="2733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93FD76-C753-403D-8B7A-0C80F3BE7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493"/>
          <a:stretch/>
        </p:blipFill>
        <p:spPr>
          <a:xfrm>
            <a:off x="52137" y="3550231"/>
            <a:ext cx="4743934" cy="12984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487952-423E-4AA5-BB7C-3AA763359F94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4796071" y="4199465"/>
            <a:ext cx="6198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FC523B-520A-4BFC-9EC4-7205433C7C41}"/>
              </a:ext>
            </a:extLst>
          </p:cNvPr>
          <p:cNvSpPr/>
          <p:nvPr/>
        </p:nvSpPr>
        <p:spPr>
          <a:xfrm>
            <a:off x="5415926" y="3632755"/>
            <a:ext cx="1625262" cy="113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OMOP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F2906C-C807-4036-A903-A96D0285F48A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7041188" y="4199465"/>
            <a:ext cx="6198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150C93D-91A0-40B4-8813-BB46C6E67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266" y="5239347"/>
            <a:ext cx="2326581" cy="151252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F00049-8C39-4FEA-A2DB-B5643E388282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6228557" y="4766175"/>
            <a:ext cx="0" cy="473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6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6B85-0E19-4D68-8794-8CF187E8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example: ATAC-seq analysis </a:t>
            </a:r>
            <a:r>
              <a:rPr lang="en-US" dirty="0">
                <a:solidFill>
                  <a:srgbClr val="0070C0"/>
                </a:solidFill>
              </a:rPr>
              <a:t>III</a:t>
            </a:r>
            <a:r>
              <a:rPr lang="en-US" dirty="0"/>
              <a:t>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D9C639-9513-4AAA-B422-A5688E4D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How many accessible regions are found </a:t>
            </a:r>
            <a:br>
              <a:rPr lang="en-US" sz="2000" dirty="0"/>
            </a:br>
            <a:r>
              <a:rPr lang="en-US" sz="2000" dirty="0"/>
              <a:t>in each sample?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What transcript promoters open/close?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How similar is the epigenomic profile between </a:t>
            </a:r>
            <a:br>
              <a:rPr lang="en-US" sz="2000" dirty="0"/>
            </a:br>
            <a:r>
              <a:rPr lang="en-US" sz="2000" dirty="0"/>
              <a:t>samples?</a:t>
            </a:r>
            <a:endParaRPr lang="en-US" dirty="0"/>
          </a:p>
          <a:p>
            <a:pPr lvl="2"/>
            <a:r>
              <a:rPr lang="en-US" sz="1800" dirty="0"/>
              <a:t>…Promoters only?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Which genomic regions drive PC1?</a:t>
            </a:r>
          </a:p>
          <a:p>
            <a:pPr lvl="2"/>
            <a:r>
              <a:rPr lang="en-US" sz="1800" dirty="0"/>
              <a:t>…Promoters only?</a:t>
            </a:r>
          </a:p>
          <a:p>
            <a:pPr lvl="2"/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Etc.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0FAD34-4460-401B-B13C-15D22526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23" y="2470352"/>
            <a:ext cx="5262909" cy="3508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048605-993C-4ECB-89AA-554321C5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845" y="2470352"/>
            <a:ext cx="4080421" cy="33491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 descr="A picture containing white&#10;&#10;Description automatically generated">
            <a:extLst>
              <a:ext uri="{FF2B5EF4-FFF2-40B4-BE49-F238E27FC236}">
                <a16:creationId xmlns:a16="http://schemas.microsoft.com/office/drawing/2014/main" id="{FA5D8AE4-4ADF-4240-B75D-723E0F81E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04" y="2470352"/>
            <a:ext cx="6164796" cy="3698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D98590-045A-44FC-A901-E21ACCC83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7204" y="2466656"/>
            <a:ext cx="6164795" cy="369887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34F519-7992-4078-8778-5FB7474A6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26" y="2466656"/>
            <a:ext cx="6223674" cy="31118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8ACAAC-A949-4CCD-A47F-DF88D7FD98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058" y="2458922"/>
            <a:ext cx="6223674" cy="31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533F-F42C-5E4C-8A39-97C5559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0AD7-77A5-7249-B747-90BEC4B8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Extended existing clinical data infrastructure to promote interoperable and reproducible data storage/analysis of biological data</a:t>
            </a:r>
          </a:p>
          <a:p>
            <a:pPr fontAlgn="base"/>
            <a:r>
              <a:rPr lang="en-US" sz="3600" dirty="0"/>
              <a:t>Promoted integration of patient clinical and molecular data </a:t>
            </a:r>
          </a:p>
          <a:p>
            <a:pPr fontAlgn="base"/>
            <a:r>
              <a:rPr lang="en-US" sz="3600" dirty="0"/>
              <a:t>Enumerated experimental processing to improve understanding and downstream analysis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9AD82-F0D1-3B45-B63B-901A6E263493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8618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0B29-D3A9-9E4F-9B2F-4514755D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OMOPomics</a:t>
            </a:r>
            <a:r>
              <a:rPr lang="en-US" dirty="0"/>
              <a:t> post-</a:t>
            </a:r>
            <a:r>
              <a:rPr lang="en-US" dirty="0" err="1"/>
              <a:t>codeathon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86B6-2289-9546-8CF6-FBAF6945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Communicating through Slack channel and GitHub issues</a:t>
            </a:r>
          </a:p>
          <a:p>
            <a:pPr fontAlgn="base"/>
            <a:r>
              <a:rPr lang="en-US" dirty="0"/>
              <a:t>Contacting OHDSI project manager (Maura)</a:t>
            </a:r>
          </a:p>
          <a:p>
            <a:pPr lvl="1" fontAlgn="base"/>
            <a:r>
              <a:rPr lang="en-US" dirty="0"/>
              <a:t>Reserve presentation on weekly conference call</a:t>
            </a:r>
          </a:p>
          <a:p>
            <a:pPr lvl="1" fontAlgn="base"/>
            <a:r>
              <a:rPr lang="en-US" dirty="0"/>
              <a:t>On the look out for OHDSI 2020 conference call-for-papers</a:t>
            </a:r>
          </a:p>
          <a:p>
            <a:pPr fontAlgn="base"/>
            <a:r>
              <a:rPr lang="en-US" dirty="0"/>
              <a:t>Posting </a:t>
            </a:r>
            <a:r>
              <a:rPr lang="en-US" dirty="0" err="1"/>
              <a:t>OMOPomics</a:t>
            </a:r>
            <a:r>
              <a:rPr lang="en-US" dirty="0"/>
              <a:t> on OHDSI forum for feedback and collaborations</a:t>
            </a:r>
          </a:p>
          <a:p>
            <a:pPr fontAlgn="base"/>
            <a:r>
              <a:rPr lang="en-US" dirty="0"/>
              <a:t>Open Science Foundation project created for </a:t>
            </a:r>
            <a:r>
              <a:rPr lang="en-US" dirty="0" err="1"/>
              <a:t>OMOPomics</a:t>
            </a:r>
            <a:endParaRPr lang="en-US" dirty="0"/>
          </a:p>
          <a:p>
            <a:pPr fontAlgn="base"/>
            <a:r>
              <a:rPr lang="en-US" dirty="0"/>
              <a:t>Writing manuscript in Google documents</a:t>
            </a:r>
          </a:p>
          <a:p>
            <a:pPr fontAlgn="base"/>
            <a:r>
              <a:rPr lang="en-US" dirty="0"/>
              <a:t>Adding data from other projects</a:t>
            </a:r>
          </a:p>
          <a:p>
            <a:pPr lvl="1" fontAlgn="base"/>
            <a:r>
              <a:rPr lang="en-US" dirty="0"/>
              <a:t>Data from SVAI?</a:t>
            </a:r>
          </a:p>
          <a:p>
            <a:pPr lvl="1" fontAlgn="base"/>
            <a:r>
              <a:rPr lang="en-US" dirty="0" err="1"/>
              <a:t>GTEx</a:t>
            </a:r>
            <a:r>
              <a:rPr lang="en-US" dirty="0"/>
              <a:t>?</a:t>
            </a:r>
          </a:p>
          <a:p>
            <a:pPr lvl="1" fontAlgn="base"/>
            <a:r>
              <a:rPr lang="en-US" dirty="0"/>
              <a:t>TCGA?</a:t>
            </a:r>
          </a:p>
        </p:txBody>
      </p:sp>
    </p:spTree>
    <p:extLst>
      <p:ext uri="{BB962C8B-B14F-4D97-AF65-F5344CB8AC3E}">
        <p14:creationId xmlns:p14="http://schemas.microsoft.com/office/powerpoint/2010/main" val="226740751"/>
      </p:ext>
    </p:extLst>
  </p:cSld>
  <p:clrMapOvr>
    <a:masterClrMapping/>
  </p:clrMapOvr>
</p:sld>
</file>

<file path=ppt/theme/theme1.xml><?xml version="1.0" encoding="utf-8"?>
<a:theme xmlns:a="http://schemas.openxmlformats.org/drawingml/2006/main" name="DM2160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2160 Theme" id="{CD949E6A-FDB9-1D41-A213-A9DF23FB5242}" vid="{DE107498-9263-E445-B1EE-96E369DB94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703</Words>
  <Application>Microsoft Macintosh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DM2160 Theme</vt:lpstr>
      <vt:lpstr>OMOPomics Day3 update</vt:lpstr>
      <vt:lpstr>OMOPomics</vt:lpstr>
      <vt:lpstr>Flowchart</vt:lpstr>
      <vt:lpstr>PowerPoint Presentation</vt:lpstr>
      <vt:lpstr>Usage example: ATAC-seq analysis I </vt:lpstr>
      <vt:lpstr>Usage example: ATAC-seq analysis II </vt:lpstr>
      <vt:lpstr>Usage example: ATAC-seq analysis III </vt:lpstr>
      <vt:lpstr>Main Conclusions</vt:lpstr>
      <vt:lpstr>OMOPomics post-codeathon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Layout</dc:title>
  <dc:creator>Chakka, Anish Bhaswanth</dc:creator>
  <cp:lastModifiedBy>Chakka, Anish Bhaswanth</cp:lastModifiedBy>
  <cp:revision>87</cp:revision>
  <dcterms:created xsi:type="dcterms:W3CDTF">2020-01-09T16:12:56Z</dcterms:created>
  <dcterms:modified xsi:type="dcterms:W3CDTF">2020-01-10T21:17:16Z</dcterms:modified>
</cp:coreProperties>
</file>