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7DA"/>
    <a:srgbClr val="FFB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728B-26ED-7345-9C16-F3B2A62B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8DC75-252F-9B46-8C69-88481D70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7BFC-D5FC-2048-AFFA-3086670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ED31-1EC7-314A-92E0-81B4BD84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17A4-10E7-2249-AAEB-B63D1C47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1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D524-F966-1149-B04E-FCD6F409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02EB3-E2BE-9F47-8F15-C8CC4A408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E3C7-DBEE-DC4A-8D87-039388FA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A4D3-6FFA-6E4A-B701-135E73CA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4C74-3004-5749-ABAC-81776326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43FD3-EBCD-7E4C-B5D5-B6B077E32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45AC-A806-4B4E-AF4D-6026A630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B6BF-16CF-074D-8717-E0184F07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376B-261F-4B40-A5A2-C00F4700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F040-AAE6-7B41-9F8F-EDB6EF2C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8DAF-334F-BF44-AA16-CE426CD6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C488-4BC9-AC49-9849-526002E6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DE20-834D-D94A-9394-B0BF81A6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1E6D-70C9-6849-909F-0D97DE65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599F-ACCE-4343-B7AA-2C88F183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A45D-46CE-ED40-ABFD-B76B927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F613-C173-8641-89AF-C9E5550C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69A4-F0F1-2F4F-AFFA-C305A8AC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B491-D1B4-EC4F-8D79-EF44B154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8E24-2BE7-F444-89C9-1549ED77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60C7-1CDA-8F45-A96F-A3151CE8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D543-C9B1-A140-A06D-E663ABF89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264E-D05C-5946-836F-6BF2F578D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F553-8DC1-F24A-B9A2-6BD70D8F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7D94D-56C1-7043-A972-ED8E6F94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C723B-58C8-0E48-A6B3-A926FAF4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A824-B7CA-1046-A85F-0D2B2A0A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BBF8E-0BE7-E445-9EA3-3F287BA93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49C66-BDF6-454F-990B-60D1AC23C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C3FFF-28DE-5B43-A95D-9A85E2304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E4984-368B-A944-9711-5D44C0394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78CC9-8C4F-3748-86BC-70952ED2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33CED-CF8A-D747-9346-41564C72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17F72-BF35-6544-B863-9AC38381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FCAE-1878-804F-B09E-00A8134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E90C1-A7EA-A249-9E77-27E55564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E640A-3FA7-2745-BC99-BA634324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C69FF-E19B-704E-B281-682F924D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15EE-D205-1340-89A5-E583B2FC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0DA5E-11A6-0847-9A70-EA99ED8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351AB-5F94-8345-95EC-FC75880C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F3BC-D83E-214A-BB0F-08203B14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E571-C715-B04C-B309-005ABF69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915C7-EB28-F44E-BA29-808B71A02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4CBC5-127B-EF41-AD4E-D575F023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6C1A-5C81-444B-B7DB-6FBB1D1C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44339-A9C8-E844-8DBB-4AEAE7D4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E05-B8BF-E546-9ED0-5CC0E6DF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BEB5D-6F38-C54D-9D2C-FE1B5A10D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900B9-819A-EC4E-9D02-1C2802A4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BE4FA-5ECB-6C43-8C0F-64FBDB36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4A522-9954-354E-BEFA-9AC7B2DC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E9548-54B4-C04D-AAF0-8CB182A9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DB7E2-22AD-A743-9741-5ABEBA9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07BDF-4CFE-1C48-BCD6-6AFECA2B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D407-AF66-7B4F-B5F5-D68792DBD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9A48-6B78-2944-98FC-8AADF4C71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4A7F-496A-064E-A274-B06F1EE4F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94292-9269-E54B-AB15-9C8D29FFC8F3}"/>
              </a:ext>
            </a:extLst>
          </p:cNvPr>
          <p:cNvSpPr txBox="1"/>
          <p:nvPr/>
        </p:nvSpPr>
        <p:spPr>
          <a:xfrm>
            <a:off x="1044820" y="1640473"/>
            <a:ext cx="403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~3k datasets with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assembled contigs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6A34B-654E-444B-94ED-82CB45B78E7A}"/>
              </a:ext>
            </a:extLst>
          </p:cNvPr>
          <p:cNvSpPr txBox="1"/>
          <p:nvPr/>
        </p:nvSpPr>
        <p:spPr>
          <a:xfrm>
            <a:off x="6391128" y="1640473"/>
            <a:ext cx="403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~100k datasets with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non-assembled reads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36707-24B6-164E-97E9-7EC4A14B860B}"/>
              </a:ext>
            </a:extLst>
          </p:cNvPr>
          <p:cNvSpPr txBox="1"/>
          <p:nvPr/>
        </p:nvSpPr>
        <p:spPr>
          <a:xfrm>
            <a:off x="1044819" y="3166900"/>
            <a:ext cx="4036648" cy="3039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rtlCol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(assembled)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contigs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domain models</a:t>
            </a:r>
          </a:p>
          <a:p>
            <a:pPr marL="520700" lvl="1" indent="-29210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✖</a:t>
            </a:r>
            <a:r>
              <a:rPr lang="en-US" sz="2000" dirty="0"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~300k CDD, no PFAM, POGs, etc. to avoid later work in filtering overlapping hits</a:t>
            </a:r>
          </a:p>
          <a:p>
            <a:pPr marL="520700" lvl="1" indent="-292100"/>
            <a:r>
              <a:rPr lang="en-US" sz="2000" dirty="0">
                <a:solidFill>
                  <a:srgbClr val="00CD02"/>
                </a:solidFill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✔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~2k “viral”-enriched set from Rodney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4D624-8205-4C43-9ADC-CE50606A4A76}"/>
              </a:ext>
            </a:extLst>
          </p:cNvPr>
          <p:cNvSpPr txBox="1"/>
          <p:nvPr/>
        </p:nvSpPr>
        <p:spPr>
          <a:xfrm>
            <a:off x="6391128" y="3166901"/>
            <a:ext cx="4036648" cy="3039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rtlCol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(non-assembled) reads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domain models</a:t>
            </a:r>
          </a:p>
          <a:p>
            <a:pPr marL="511175" lvl="1" indent="-282575">
              <a:buFont typeface="Arial"/>
              <a:buChar char="•"/>
            </a:pPr>
            <a:r>
              <a:rPr lang="is-IS" sz="2000" dirty="0">
                <a:latin typeface="Arial" panose="020B0604020202020204" pitchFamily="34" charset="0"/>
                <a:cs typeface="Arial" panose="020B0604020202020204" pitchFamily="34" charset="0"/>
              </a:rPr>
              <a:t>but...how to connect?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build our own method?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min-hash, if it would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F78B9-1ED7-A249-A02B-94CE036F347F}"/>
              </a:ext>
            </a:extLst>
          </p:cNvPr>
          <p:cNvSpPr txBox="1"/>
          <p:nvPr/>
        </p:nvSpPr>
        <p:spPr>
          <a:xfrm>
            <a:off x="1764224" y="390843"/>
            <a:ext cx="866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Protein domains search pipeline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2EC36-131B-C742-A57B-122ABBE25E38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063143" y="2471470"/>
            <a:ext cx="1" cy="695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71D6FE-4CA5-0D4A-9238-DB7DC40AAEE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409452" y="2471470"/>
            <a:ext cx="0" cy="695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61A625-E9B5-2747-AEBE-B0CB5F7CB907}"/>
              </a:ext>
            </a:extLst>
          </p:cNvPr>
          <p:cNvSpPr txBox="1"/>
          <p:nvPr/>
        </p:nvSpPr>
        <p:spPr>
          <a:xfrm>
            <a:off x="434340" y="390843"/>
            <a:ext cx="1131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Using HMMER to scan translated raw reads</a:t>
            </a: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CFB9478A-2FFB-534D-AE98-1573BCAB1A87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406860" y="2162941"/>
            <a:ext cx="2051607" cy="1266059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BBB147-554B-BD44-ACDF-1D0E1BB2BCFB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3405941" y="3429000"/>
            <a:ext cx="2052526" cy="1145769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4">
            <a:extLst>
              <a:ext uri="{FF2B5EF4-FFF2-40B4-BE49-F238E27FC236}">
                <a16:creationId xmlns:a16="http://schemas.microsoft.com/office/drawing/2014/main" id="{83120C6A-FEE6-3641-ADB8-8A6162331852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7383827" y="3427972"/>
            <a:ext cx="1486062" cy="1028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DA6296-9791-1A43-BEDE-A32065704057}"/>
              </a:ext>
            </a:extLst>
          </p:cNvPr>
          <p:cNvGrpSpPr/>
          <p:nvPr/>
        </p:nvGrpSpPr>
        <p:grpSpPr>
          <a:xfrm>
            <a:off x="1480581" y="4213513"/>
            <a:ext cx="1926279" cy="1802510"/>
            <a:chOff x="2875965" y="2742840"/>
            <a:chExt cx="1926279" cy="1802510"/>
          </a:xfrm>
        </p:grpSpPr>
        <p:sp>
          <p:nvSpPr>
            <p:cNvPr id="33" name="Process 32">
              <a:extLst>
                <a:ext uri="{FF2B5EF4-FFF2-40B4-BE49-F238E27FC236}">
                  <a16:creationId xmlns:a16="http://schemas.microsoft.com/office/drawing/2014/main" id="{E1EA8AA6-3767-0D4B-BC62-AC41189311B2}"/>
                </a:ext>
              </a:extLst>
            </p:cNvPr>
            <p:cNvSpPr/>
            <p:nvPr/>
          </p:nvSpPr>
          <p:spPr>
            <a:xfrm>
              <a:off x="2876884" y="3465350"/>
              <a:ext cx="1925360" cy="1080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Existing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Pfam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-A</a:t>
              </a:r>
            </a:p>
            <a:p>
              <a:pPr marL="0" lvl="1"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domain models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155281D4-E28D-BD43-8747-337069B38B77}"/>
                </a:ext>
              </a:extLst>
            </p:cNvPr>
            <p:cNvSpPr/>
            <p:nvPr/>
          </p:nvSpPr>
          <p:spPr>
            <a:xfrm>
              <a:off x="2875965" y="2742840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Domain models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07425-3594-A640-B862-E1AD3C7B67D1}"/>
              </a:ext>
            </a:extLst>
          </p:cNvPr>
          <p:cNvGrpSpPr/>
          <p:nvPr/>
        </p:nvGrpSpPr>
        <p:grpSpPr>
          <a:xfrm>
            <a:off x="1481500" y="1801685"/>
            <a:ext cx="1925360" cy="1781525"/>
            <a:chOff x="542302" y="1782248"/>
            <a:chExt cx="1925360" cy="1781525"/>
          </a:xfrm>
        </p:grpSpPr>
        <p:sp>
          <p:nvSpPr>
            <p:cNvPr id="32" name="Process 31">
              <a:extLst>
                <a:ext uri="{FF2B5EF4-FFF2-40B4-BE49-F238E27FC236}">
                  <a16:creationId xmlns:a16="http://schemas.microsoft.com/office/drawing/2014/main" id="{8C6FDE90-9D20-A146-B7FA-438A7B56855B}"/>
                </a:ext>
              </a:extLst>
            </p:cNvPr>
            <p:cNvSpPr/>
            <p:nvPr/>
          </p:nvSpPr>
          <p:spPr>
            <a:xfrm>
              <a:off x="542302" y="2483773"/>
              <a:ext cx="1925360" cy="10800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Test set of 1000 DNA reads of 150nt (translated as peptides, from the 6 frames)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26FB854E-8870-A040-8216-A21246E836D2}"/>
                </a:ext>
              </a:extLst>
            </p:cNvPr>
            <p:cNvSpPr/>
            <p:nvPr/>
          </p:nvSpPr>
          <p:spPr>
            <a:xfrm>
              <a:off x="542302" y="1782248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/>
                  <a:cs typeface="Arial"/>
                </a:rPr>
                <a:t>Query</a:t>
              </a:r>
            </a:p>
            <a:p>
              <a:pPr algn="ctr"/>
              <a:r>
                <a:rPr lang="en-US" b="1" dirty="0">
                  <a:latin typeface="Arial"/>
                  <a:cs typeface="Arial"/>
                </a:rPr>
                <a:t>sequences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66851D-2EF4-A04F-AAD0-5FD2990280B2}"/>
              </a:ext>
            </a:extLst>
          </p:cNvPr>
          <p:cNvGrpSpPr/>
          <p:nvPr/>
        </p:nvGrpSpPr>
        <p:grpSpPr>
          <a:xfrm>
            <a:off x="8869889" y="3066716"/>
            <a:ext cx="1925360" cy="1802512"/>
            <a:chOff x="8787941" y="4917030"/>
            <a:chExt cx="1925360" cy="1802512"/>
          </a:xfrm>
        </p:grpSpPr>
        <p:sp>
          <p:nvSpPr>
            <p:cNvPr id="35" name="Process 34">
              <a:extLst>
                <a:ext uri="{FF2B5EF4-FFF2-40B4-BE49-F238E27FC236}">
                  <a16:creationId xmlns:a16="http://schemas.microsoft.com/office/drawing/2014/main" id="{62A37050-F052-4D4F-BBCD-2A0EAC9DA0E3}"/>
                </a:ext>
              </a:extLst>
            </p:cNvPr>
            <p:cNvSpPr/>
            <p:nvPr/>
          </p:nvSpPr>
          <p:spPr>
            <a:xfrm>
              <a:off x="8787941" y="5639542"/>
              <a:ext cx="1925360" cy="1080000"/>
            </a:xfrm>
            <a:prstGeom prst="flowChartProcess">
              <a:avLst/>
            </a:prstGeom>
            <a:solidFill>
              <a:srgbClr val="FED7DA"/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/>
              <a:r>
                <a:rPr lang="en-US" sz="1400" dirty="0">
                  <a:latin typeface="Arial"/>
                  <a:cs typeface="Arial"/>
                </a:rPr>
                <a:t>  Annotations:</a:t>
              </a:r>
            </a:p>
            <a:p>
              <a:pPr marL="0" lvl="1"/>
              <a:r>
                <a:rPr lang="en-US" sz="1400" dirty="0">
                  <a:latin typeface="Arial"/>
                  <a:cs typeface="Arial"/>
                </a:rPr>
                <a:t>    - Known domain IDs</a:t>
              </a:r>
            </a:p>
            <a:p>
              <a:pPr marL="0" lvl="1"/>
              <a:r>
                <a:rPr lang="en-US" sz="1400" dirty="0">
                  <a:latin typeface="Arial"/>
                  <a:cs typeface="Arial"/>
                </a:rPr>
                <a:t>    - Contig locations</a:t>
              </a:r>
            </a:p>
            <a:p>
              <a:pPr marL="0" lvl="1"/>
              <a:r>
                <a:rPr lang="en-US" sz="1400" dirty="0">
                  <a:latin typeface="Arial"/>
                  <a:cs typeface="Arial"/>
                </a:rPr>
                <a:t>    - Scores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C1A8CD15-5E5E-B344-A1FA-560EDB294567}"/>
                </a:ext>
              </a:extLst>
            </p:cNvPr>
            <p:cNvSpPr/>
            <p:nvPr/>
          </p:nvSpPr>
          <p:spPr>
            <a:xfrm>
              <a:off x="8787941" y="4917030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/>
                  <a:cs typeface="Arial"/>
                </a:rPr>
                <a:t>Output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1B7F82-4140-F74A-917E-AA83202E0A30}"/>
              </a:ext>
            </a:extLst>
          </p:cNvPr>
          <p:cNvGrpSpPr/>
          <p:nvPr/>
        </p:nvGrpSpPr>
        <p:grpSpPr>
          <a:xfrm>
            <a:off x="5458467" y="3067744"/>
            <a:ext cx="1925724" cy="1802512"/>
            <a:chOff x="5885139" y="3993158"/>
            <a:chExt cx="1925724" cy="1802512"/>
          </a:xfrm>
        </p:grpSpPr>
        <p:sp>
          <p:nvSpPr>
            <p:cNvPr id="34" name="Process 33">
              <a:extLst>
                <a:ext uri="{FF2B5EF4-FFF2-40B4-BE49-F238E27FC236}">
                  <a16:creationId xmlns:a16="http://schemas.microsoft.com/office/drawing/2014/main" id="{5DD300EC-8ADF-7D44-985F-3B579321768E}"/>
                </a:ext>
              </a:extLst>
            </p:cNvPr>
            <p:cNvSpPr/>
            <p:nvPr/>
          </p:nvSpPr>
          <p:spPr>
            <a:xfrm>
              <a:off x="5885503" y="4715670"/>
              <a:ext cx="1925360" cy="1080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Using </a:t>
              </a:r>
              <a:r>
                <a:rPr lang="en-US" sz="1400" dirty="0" err="1">
                  <a:latin typeface="Courier" pitchFamily="2" charset="0"/>
                  <a:cs typeface="Arial" panose="020B0604020202020204" pitchFamily="34" charset="0"/>
                </a:rPr>
                <a:t>hmmscan</a:t>
              </a:r>
              <a:endParaRPr lang="en-US" sz="1400" dirty="0">
                <a:latin typeface="Courier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Process 21">
              <a:extLst>
                <a:ext uri="{FF2B5EF4-FFF2-40B4-BE49-F238E27FC236}">
                  <a16:creationId xmlns:a16="http://schemas.microsoft.com/office/drawing/2014/main" id="{887AC048-3FAF-DA45-985A-3EED4A7D5E9B}"/>
                </a:ext>
              </a:extLst>
            </p:cNvPr>
            <p:cNvSpPr/>
            <p:nvPr/>
          </p:nvSpPr>
          <p:spPr>
            <a:xfrm>
              <a:off x="5885139" y="3993158"/>
              <a:ext cx="1925360" cy="722512"/>
            </a:xfrm>
            <a:prstGeom prst="flowChartProcess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Domain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33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140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Brito, Anderson</dc:creator>
  <cp:lastModifiedBy>Brito, Anderson</cp:lastModifiedBy>
  <cp:revision>23</cp:revision>
  <dcterms:created xsi:type="dcterms:W3CDTF">2019-11-04T15:05:09Z</dcterms:created>
  <dcterms:modified xsi:type="dcterms:W3CDTF">2019-11-05T17:04:04Z</dcterms:modified>
</cp:coreProperties>
</file>