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7DA"/>
    <a:srgbClr val="FFB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3"/>
  </p:normalViewPr>
  <p:slideViewPr>
    <p:cSldViewPr snapToGrid="0" snapToObjects="1">
      <p:cViewPr>
        <p:scale>
          <a:sx n="110" d="100"/>
          <a:sy n="110" d="100"/>
        </p:scale>
        <p:origin x="3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728B-26ED-7345-9C16-F3B2A62B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8DC75-252F-9B46-8C69-88481D70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7BFC-D5FC-2048-AFFA-3086670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ED31-1EC7-314A-92E0-81B4BD84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17A4-10E7-2249-AAEB-B63D1C47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1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D524-F966-1149-B04E-FCD6F409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02EB3-E2BE-9F47-8F15-C8CC4A408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E3C7-DBEE-DC4A-8D87-039388FA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A4D3-6FFA-6E4A-B701-135E73C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4C74-3004-5749-ABAC-81776326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43FD3-EBCD-7E4C-B5D5-B6B077E32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45AC-A806-4B4E-AF4D-6026A630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B6BF-16CF-074D-8717-E0184F07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376B-261F-4B40-A5A2-C00F4700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F040-AAE6-7B41-9F8F-EDB6EF2C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8DAF-334F-BF44-AA16-CE426CD6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C488-4BC9-AC49-9849-526002E6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DE20-834D-D94A-9394-B0BF81A6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1E6D-70C9-6849-909F-0D97DE65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599F-ACCE-4343-B7AA-2C88F183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A45D-46CE-ED40-ABFD-B76B927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F613-C173-8641-89AF-C9E5550C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69A4-F0F1-2F4F-AFFA-C305A8AC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B491-D1B4-EC4F-8D79-EF44B154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8E24-2BE7-F444-89C9-1549ED77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60C7-1CDA-8F45-A96F-A3151CE8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D543-C9B1-A140-A06D-E663ABF89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264E-D05C-5946-836F-6BF2F578D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F553-8DC1-F24A-B9A2-6BD70D8F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7D94D-56C1-7043-A972-ED8E6F94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C723B-58C8-0E48-A6B3-A926FAF4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A824-B7CA-1046-A85F-0D2B2A0A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BF8E-0BE7-E445-9EA3-3F287BA93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49C66-BDF6-454F-990B-60D1AC23C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C3FFF-28DE-5B43-A95D-9A85E2304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E4984-368B-A944-9711-5D44C0394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78CC9-8C4F-3748-86BC-70952ED2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33CED-CF8A-D747-9346-41564C72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17F72-BF35-6544-B863-9AC38381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FCAE-1878-804F-B09E-00A8134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E90C1-A7EA-A249-9E77-27E55564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E640A-3FA7-2745-BC99-BA634324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C69FF-E19B-704E-B281-682F924D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15EE-D205-1340-89A5-E583B2FC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0DA5E-11A6-0847-9A70-EA99ED8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351AB-5F94-8345-95EC-FC75880C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F3BC-D83E-214A-BB0F-08203B14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E571-C715-B04C-B309-005ABF69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915C7-EB28-F44E-BA29-808B71A02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4CBC5-127B-EF41-AD4E-D575F023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6C1A-5C81-444B-B7DB-6FBB1D1C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44339-A9C8-E844-8DBB-4AEAE7D4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E05-B8BF-E546-9ED0-5CC0E6DF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BEB5D-6F38-C54D-9D2C-FE1B5A10D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900B9-819A-EC4E-9D02-1C2802A4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BE4FA-5ECB-6C43-8C0F-64FBDB36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4A522-9954-354E-BEFA-9AC7B2DC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E9548-54B4-C04D-AAF0-8CB182A9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DB7E2-22AD-A743-9741-5ABEBA9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07BDF-4CFE-1C48-BCD6-6AFECA2B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D407-AF66-7B4F-B5F5-D68792DBD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9A48-6B78-2944-98FC-8AADF4C71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4A7F-496A-064E-A274-B06F1EE4F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bi.ac.uk/Tools/hmmer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94292-9269-E54B-AB15-9C8D29FFC8F3}"/>
              </a:ext>
            </a:extLst>
          </p:cNvPr>
          <p:cNvSpPr txBox="1"/>
          <p:nvPr/>
        </p:nvSpPr>
        <p:spPr>
          <a:xfrm>
            <a:off x="1044820" y="1640473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~3k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assembled contigs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36707-24B6-164E-97E9-7EC4A14B860B}"/>
              </a:ext>
            </a:extLst>
          </p:cNvPr>
          <p:cNvSpPr txBox="1"/>
          <p:nvPr/>
        </p:nvSpPr>
        <p:spPr>
          <a:xfrm>
            <a:off x="1044819" y="3166900"/>
            <a:ext cx="4036648" cy="3039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(assembled)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20700" lvl="1" indent="-29210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✘</a:t>
            </a:r>
            <a:r>
              <a:rPr lang="en-US" sz="2000" dirty="0"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~300k CDD, no PFAM, POGs, etc. to avoid later work in filtering overlapping hits</a:t>
            </a:r>
          </a:p>
          <a:p>
            <a:pPr marL="520700" lvl="1" indent="-292100"/>
            <a:r>
              <a:rPr lang="en-US" sz="2000">
                <a:solidFill>
                  <a:srgbClr val="00B050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✓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2k “viral”-enriched set from Rodney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F78B9-1ED7-A249-A02B-94CE036F347F}"/>
              </a:ext>
            </a:extLst>
          </p:cNvPr>
          <p:cNvSpPr txBox="1"/>
          <p:nvPr/>
        </p:nvSpPr>
        <p:spPr>
          <a:xfrm>
            <a:off x="1764224" y="390843"/>
            <a:ext cx="866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Protein domains search pipeline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2EC36-131B-C742-A57B-122ABBE25E38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063143" y="2471470"/>
            <a:ext cx="1" cy="695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94292-9269-E54B-AB15-9C8D29FFC8F3}"/>
              </a:ext>
            </a:extLst>
          </p:cNvPr>
          <p:cNvSpPr txBox="1"/>
          <p:nvPr/>
        </p:nvSpPr>
        <p:spPr>
          <a:xfrm>
            <a:off x="1044820" y="1640473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~3k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assembled contigs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6A34B-654E-444B-94ED-82CB45B78E7A}"/>
              </a:ext>
            </a:extLst>
          </p:cNvPr>
          <p:cNvSpPr txBox="1"/>
          <p:nvPr/>
        </p:nvSpPr>
        <p:spPr>
          <a:xfrm>
            <a:off x="6391128" y="1640473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~100k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non-assembled reads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36707-24B6-164E-97E9-7EC4A14B860B}"/>
              </a:ext>
            </a:extLst>
          </p:cNvPr>
          <p:cNvSpPr txBox="1"/>
          <p:nvPr/>
        </p:nvSpPr>
        <p:spPr>
          <a:xfrm>
            <a:off x="1044819" y="3166900"/>
            <a:ext cx="4036648" cy="3039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(assembled)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20700" lvl="1" indent="-29210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✘</a:t>
            </a:r>
            <a:r>
              <a:rPr lang="en-US" sz="2000" dirty="0"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~300k CDD, no PFAM, POGs, etc. to avoid later work in filtering overlapping hits</a:t>
            </a:r>
          </a:p>
          <a:p>
            <a:pPr marL="520700" lvl="1" indent="-292100"/>
            <a:r>
              <a:rPr lang="en-US" sz="2000">
                <a:solidFill>
                  <a:srgbClr val="00B050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✓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2k “viral”-enriched set from Rodney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4D624-8205-4C43-9ADC-CE50606A4A76}"/>
              </a:ext>
            </a:extLst>
          </p:cNvPr>
          <p:cNvSpPr txBox="1"/>
          <p:nvPr/>
        </p:nvSpPr>
        <p:spPr>
          <a:xfrm>
            <a:off x="6391128" y="3166901"/>
            <a:ext cx="4036648" cy="3039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(non-assembled) reads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11175" lvl="1" indent="-282575">
              <a:buFont typeface="Arial"/>
              <a:buChar char="•"/>
            </a:pPr>
            <a:r>
              <a:rPr lang="is-IS" sz="2000" dirty="0">
                <a:latin typeface="Arial" panose="020B0604020202020204" pitchFamily="34" charset="0"/>
                <a:cs typeface="Arial" panose="020B0604020202020204" pitchFamily="34" charset="0"/>
              </a:rPr>
              <a:t>but...how to connect?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build our own method?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min-hash, if it would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F78B9-1ED7-A249-A02B-94CE036F347F}"/>
              </a:ext>
            </a:extLst>
          </p:cNvPr>
          <p:cNvSpPr txBox="1"/>
          <p:nvPr/>
        </p:nvSpPr>
        <p:spPr>
          <a:xfrm>
            <a:off x="1764224" y="390843"/>
            <a:ext cx="866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Protein domains search pipeline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2EC36-131B-C742-A57B-122ABBE25E38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063143" y="2471470"/>
            <a:ext cx="1" cy="695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71D6FE-4CA5-0D4A-9238-DB7DC40AAEE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409452" y="2471470"/>
            <a:ext cx="0" cy="695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46D36C2-D900-7E48-9F7F-81558747E734}"/>
              </a:ext>
            </a:extLst>
          </p:cNvPr>
          <p:cNvSpPr/>
          <p:nvPr/>
        </p:nvSpPr>
        <p:spPr>
          <a:xfrm>
            <a:off x="5987143" y="1534886"/>
            <a:ext cx="4789714" cy="490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601A3-ED10-CC47-9E0B-84745338F520}"/>
              </a:ext>
            </a:extLst>
          </p:cNvPr>
          <p:cNvSpPr/>
          <p:nvPr/>
        </p:nvSpPr>
        <p:spPr>
          <a:xfrm>
            <a:off x="6868886" y="4996543"/>
            <a:ext cx="2852057" cy="1001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3487A-2391-8042-8C71-50B9A95A73F9}"/>
              </a:ext>
            </a:extLst>
          </p:cNvPr>
          <p:cNvSpPr txBox="1"/>
          <p:nvPr/>
        </p:nvSpPr>
        <p:spPr>
          <a:xfrm>
            <a:off x="1764224" y="625967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?Dataset clustering?</a:t>
            </a:r>
          </a:p>
        </p:txBody>
      </p:sp>
    </p:spTree>
    <p:extLst>
      <p:ext uri="{BB962C8B-B14F-4D97-AF65-F5344CB8AC3E}">
        <p14:creationId xmlns:p14="http://schemas.microsoft.com/office/powerpoint/2010/main" val="224254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6A34B-654E-444B-94ED-82CB45B78E7A}"/>
              </a:ext>
            </a:extLst>
          </p:cNvPr>
          <p:cNvSpPr txBox="1"/>
          <p:nvPr/>
        </p:nvSpPr>
        <p:spPr>
          <a:xfrm>
            <a:off x="665242" y="1520730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~100k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non-assembled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4D624-8205-4C43-9ADC-CE50606A4A76}"/>
              </a:ext>
            </a:extLst>
          </p:cNvPr>
          <p:cNvSpPr txBox="1"/>
          <p:nvPr/>
        </p:nvSpPr>
        <p:spPr>
          <a:xfrm>
            <a:off x="665242" y="3047158"/>
            <a:ext cx="4036648" cy="3039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(non-assembled) reads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11175" lvl="1" indent="-282575">
              <a:buFont typeface="Arial"/>
              <a:buChar char="•"/>
            </a:pPr>
            <a:r>
              <a:rPr lang="is-IS" sz="2000" dirty="0">
                <a:latin typeface="Arial" panose="020B0604020202020204" pitchFamily="34" charset="0"/>
                <a:cs typeface="Arial" panose="020B0604020202020204" pitchFamily="34" charset="0"/>
              </a:rPr>
              <a:t>but...how to connect?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build our own method?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min-hash, if it would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F78B9-1ED7-A249-A02B-94CE036F347F}"/>
              </a:ext>
            </a:extLst>
          </p:cNvPr>
          <p:cNvSpPr txBox="1"/>
          <p:nvPr/>
        </p:nvSpPr>
        <p:spPr>
          <a:xfrm>
            <a:off x="1764224" y="390843"/>
            <a:ext cx="866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Protein domains search pipeline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71D6FE-4CA5-0D4A-9238-DB7DC40AAEE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83566" y="2351727"/>
            <a:ext cx="0" cy="695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46D36C2-D900-7E48-9F7F-81558747E734}"/>
              </a:ext>
            </a:extLst>
          </p:cNvPr>
          <p:cNvSpPr/>
          <p:nvPr/>
        </p:nvSpPr>
        <p:spPr>
          <a:xfrm>
            <a:off x="261257" y="1415143"/>
            <a:ext cx="4789714" cy="490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601A3-ED10-CC47-9E0B-84745338F520}"/>
              </a:ext>
            </a:extLst>
          </p:cNvPr>
          <p:cNvSpPr/>
          <p:nvPr/>
        </p:nvSpPr>
        <p:spPr>
          <a:xfrm>
            <a:off x="1143000" y="4876800"/>
            <a:ext cx="2852057" cy="1001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C2DDB-D8F9-2C48-8A61-493F632757FF}"/>
              </a:ext>
            </a:extLst>
          </p:cNvPr>
          <p:cNvSpPr txBox="1"/>
          <p:nvPr/>
        </p:nvSpPr>
        <p:spPr>
          <a:xfrm>
            <a:off x="6013381" y="1839429"/>
            <a:ext cx="34006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reads</a:t>
            </a:r>
          </a:p>
          <a:p>
            <a:endParaRPr lang="en-US" dirty="0"/>
          </a:p>
          <a:p>
            <a:r>
              <a:rPr lang="en-US" dirty="0"/>
              <a:t>6frame TLN</a:t>
            </a:r>
          </a:p>
          <a:p>
            <a:endParaRPr lang="en-US" dirty="0"/>
          </a:p>
          <a:p>
            <a:r>
              <a:rPr lang="en-US" dirty="0"/>
              <a:t>Sketch query</a:t>
            </a:r>
          </a:p>
          <a:p>
            <a:endParaRPr lang="en-US" dirty="0"/>
          </a:p>
          <a:p>
            <a:r>
              <a:rPr lang="en-US" dirty="0"/>
              <a:t>Sketch against Rodney’s Virus CDD</a:t>
            </a:r>
          </a:p>
          <a:p>
            <a:endParaRPr lang="en-US" dirty="0"/>
          </a:p>
          <a:p>
            <a:r>
              <a:rPr lang="en-US" dirty="0"/>
              <a:t>Compare w/ </a:t>
            </a:r>
            <a:r>
              <a:rPr lang="en-US" dirty="0" err="1"/>
              <a:t>rpstbln</a:t>
            </a:r>
            <a:r>
              <a:rPr lang="en-US" dirty="0"/>
              <a:t> output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7FB0DE-B1F2-4C40-A79A-21F8DF97C653}"/>
              </a:ext>
            </a:extLst>
          </p:cNvPr>
          <p:cNvCxnSpPr>
            <a:cxnSpLocks/>
          </p:cNvCxnSpPr>
          <p:nvPr/>
        </p:nvCxnSpPr>
        <p:spPr>
          <a:xfrm>
            <a:off x="9802823" y="1936228"/>
            <a:ext cx="0" cy="3343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E74F7-FF76-AE47-A13E-F84E97D9D854}"/>
              </a:ext>
            </a:extLst>
          </p:cNvPr>
          <p:cNvSpPr txBox="1"/>
          <p:nvPr/>
        </p:nvSpPr>
        <p:spPr>
          <a:xfrm>
            <a:off x="468630" y="390843"/>
            <a:ext cx="1127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Searching domains in translated raw reads</a:t>
            </a:r>
          </a:p>
        </p:txBody>
      </p:sp>
      <p:cxnSp>
        <p:nvCxnSpPr>
          <p:cNvPr id="3" name="Straight Arrow Connector 24">
            <a:extLst>
              <a:ext uri="{FF2B5EF4-FFF2-40B4-BE49-F238E27FC236}">
                <a16:creationId xmlns:a16="http://schemas.microsoft.com/office/drawing/2014/main" id="{89D051E0-3635-5C49-A65E-DE5CBAB0F68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3406860" y="2162941"/>
            <a:ext cx="2051607" cy="1266059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24">
            <a:extLst>
              <a:ext uri="{FF2B5EF4-FFF2-40B4-BE49-F238E27FC236}">
                <a16:creationId xmlns:a16="http://schemas.microsoft.com/office/drawing/2014/main" id="{D9321FF4-B9CC-5840-8C01-92FD213DC7F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405941" y="3429000"/>
            <a:ext cx="2052526" cy="1145769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24">
            <a:extLst>
              <a:ext uri="{FF2B5EF4-FFF2-40B4-BE49-F238E27FC236}">
                <a16:creationId xmlns:a16="http://schemas.microsoft.com/office/drawing/2014/main" id="{E1678AFC-D3FE-2C40-981B-16F29EAC8F23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7383827" y="3427972"/>
            <a:ext cx="1486062" cy="1028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AA9BC53-4C90-9B4D-AA31-0D7670B89118}"/>
              </a:ext>
            </a:extLst>
          </p:cNvPr>
          <p:cNvGrpSpPr/>
          <p:nvPr/>
        </p:nvGrpSpPr>
        <p:grpSpPr>
          <a:xfrm>
            <a:off x="1480581" y="4213513"/>
            <a:ext cx="1926279" cy="1802510"/>
            <a:chOff x="2875965" y="2742840"/>
            <a:chExt cx="1926279" cy="1802510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DE9723D-63EA-7B4B-9D3A-77B9E19B7F9D}"/>
                </a:ext>
              </a:extLst>
            </p:cNvPr>
            <p:cNvSpPr/>
            <p:nvPr/>
          </p:nvSpPr>
          <p:spPr>
            <a:xfrm>
              <a:off x="2876884" y="3465350"/>
              <a:ext cx="1925360" cy="1080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Existing domain</a:t>
              </a:r>
            </a:p>
            <a:p>
              <a:pPr marL="0" lvl="1"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models from PFAM</a:t>
              </a:r>
            </a:p>
            <a:p>
              <a:pPr marL="0" lvl="1"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400" dirty="0" err="1">
                  <a:latin typeface="Courier" pitchFamily="2" charset="0"/>
                  <a:cs typeface="Arial" panose="020B0604020202020204" pitchFamily="34" charset="0"/>
                </a:rPr>
                <a:t>Pfam-A.hmm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540E1A52-1A3D-C54A-9749-42A87E71F0D4}"/>
                </a:ext>
              </a:extLst>
            </p:cNvPr>
            <p:cNvSpPr/>
            <p:nvPr/>
          </p:nvSpPr>
          <p:spPr>
            <a:xfrm>
              <a:off x="2875965" y="2742840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Domain models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C33596-4169-134A-B49D-814497AC7510}"/>
              </a:ext>
            </a:extLst>
          </p:cNvPr>
          <p:cNvGrpSpPr/>
          <p:nvPr/>
        </p:nvGrpSpPr>
        <p:grpSpPr>
          <a:xfrm>
            <a:off x="1481500" y="1801685"/>
            <a:ext cx="1925360" cy="1781525"/>
            <a:chOff x="542302" y="1782248"/>
            <a:chExt cx="1925360" cy="1781525"/>
          </a:xfrm>
        </p:grpSpPr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459B683D-AD37-2E4F-844A-5D93824A933C}"/>
                </a:ext>
              </a:extLst>
            </p:cNvPr>
            <p:cNvSpPr/>
            <p:nvPr/>
          </p:nvSpPr>
          <p:spPr>
            <a:xfrm>
              <a:off x="542302" y="2483773"/>
              <a:ext cx="1925360" cy="10800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Test DNA reads (~150nt) translated into amino acids (~50aa)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4115E5EC-361D-4A40-8F52-CCD421D5A23E}"/>
                </a:ext>
              </a:extLst>
            </p:cNvPr>
            <p:cNvSpPr/>
            <p:nvPr/>
          </p:nvSpPr>
          <p:spPr>
            <a:xfrm>
              <a:off x="542302" y="1782248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/>
                  <a:cs typeface="Arial"/>
                </a:rPr>
                <a:t>Query</a:t>
              </a:r>
            </a:p>
            <a:p>
              <a:pPr algn="ctr"/>
              <a:r>
                <a:rPr lang="en-US" b="1" dirty="0">
                  <a:latin typeface="Arial"/>
                  <a:cs typeface="Arial"/>
                </a:rPr>
                <a:t>sequences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923F2C-071D-7444-94E7-AF70D7C92CF1}"/>
              </a:ext>
            </a:extLst>
          </p:cNvPr>
          <p:cNvGrpSpPr/>
          <p:nvPr/>
        </p:nvGrpSpPr>
        <p:grpSpPr>
          <a:xfrm>
            <a:off x="8869889" y="3066716"/>
            <a:ext cx="1925360" cy="1802512"/>
            <a:chOff x="8787941" y="4917030"/>
            <a:chExt cx="1925360" cy="1802512"/>
          </a:xfrm>
        </p:grpSpPr>
        <p:sp>
          <p:nvSpPr>
            <p:cNvPr id="13" name="Process 12">
              <a:extLst>
                <a:ext uri="{FF2B5EF4-FFF2-40B4-BE49-F238E27FC236}">
                  <a16:creationId xmlns:a16="http://schemas.microsoft.com/office/drawing/2014/main" id="{0B2916EA-AA2F-F540-B582-18510C849DAC}"/>
                </a:ext>
              </a:extLst>
            </p:cNvPr>
            <p:cNvSpPr/>
            <p:nvPr/>
          </p:nvSpPr>
          <p:spPr>
            <a:xfrm>
              <a:off x="8787941" y="5639542"/>
              <a:ext cx="1925360" cy="1080000"/>
            </a:xfrm>
            <a:prstGeom prst="flowChartProcess">
              <a:avLst/>
            </a:prstGeom>
            <a:solidFill>
              <a:srgbClr val="FED7DA"/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US" sz="1400" dirty="0">
                  <a:latin typeface="Arial"/>
                  <a:cs typeface="Arial"/>
                </a:rPr>
                <a:t>  Annotations: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Known domain IDs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Contig locations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Scores</a:t>
              </a:r>
            </a:p>
          </p:txBody>
        </p:sp>
        <p:sp>
          <p:nvSpPr>
            <p:cNvPr id="14" name="Process 13">
              <a:extLst>
                <a:ext uri="{FF2B5EF4-FFF2-40B4-BE49-F238E27FC236}">
                  <a16:creationId xmlns:a16="http://schemas.microsoft.com/office/drawing/2014/main" id="{6F66F3C4-495C-4F44-B88A-86FDDF430289}"/>
                </a:ext>
              </a:extLst>
            </p:cNvPr>
            <p:cNvSpPr/>
            <p:nvPr/>
          </p:nvSpPr>
          <p:spPr>
            <a:xfrm>
              <a:off x="8787941" y="4917030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/>
                  <a:cs typeface="Arial"/>
                </a:rPr>
                <a:t>Output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12873D-3F31-AD43-9C9A-0EDCEF9475F2}"/>
              </a:ext>
            </a:extLst>
          </p:cNvPr>
          <p:cNvGrpSpPr/>
          <p:nvPr/>
        </p:nvGrpSpPr>
        <p:grpSpPr>
          <a:xfrm>
            <a:off x="5458467" y="3067744"/>
            <a:ext cx="1925724" cy="1802512"/>
            <a:chOff x="5885139" y="3993158"/>
            <a:chExt cx="1925724" cy="1802512"/>
          </a:xfrm>
        </p:grpSpPr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F81BD3DD-0396-5D40-B725-826F252E67CB}"/>
                </a:ext>
              </a:extLst>
            </p:cNvPr>
            <p:cNvSpPr/>
            <p:nvPr/>
          </p:nvSpPr>
          <p:spPr>
            <a:xfrm>
              <a:off x="5885503" y="4715670"/>
              <a:ext cx="1925360" cy="1080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Scan short peptides using </a:t>
              </a:r>
              <a:r>
                <a:rPr lang="en-US" sz="1400" dirty="0" err="1">
                  <a:latin typeface="Courier" pitchFamily="2" charset="0"/>
                  <a:cs typeface="Arial" panose="020B0604020202020204" pitchFamily="34" charset="0"/>
                </a:rPr>
                <a:t>hmmscan</a:t>
              </a:r>
              <a:endParaRPr lang="en-US" sz="1400" dirty="0">
                <a:latin typeface="Courier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F283A123-0BA3-FA4B-A472-610E63F6C396}"/>
                </a:ext>
              </a:extLst>
            </p:cNvPr>
            <p:cNvSpPr/>
            <p:nvPr/>
          </p:nvSpPr>
          <p:spPr>
            <a:xfrm>
              <a:off x="5885139" y="3993158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Domain search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6AC7E3-9896-A74F-A48E-B94225ABB29E}"/>
              </a:ext>
            </a:extLst>
          </p:cNvPr>
          <p:cNvGrpSpPr/>
          <p:nvPr/>
        </p:nvGrpSpPr>
        <p:grpSpPr>
          <a:xfrm>
            <a:off x="5797308" y="5231512"/>
            <a:ext cx="1402145" cy="827809"/>
            <a:chOff x="5797308" y="5231512"/>
            <a:chExt cx="1402145" cy="827809"/>
          </a:xfrm>
        </p:grpSpPr>
        <p:pic>
          <p:nvPicPr>
            <p:cNvPr id="18" name="Picture 2" descr="HMMER logo">
              <a:hlinkClick r:id="rId2" tooltip="Back to HMMER homepage"/>
              <a:extLst>
                <a:ext uri="{FF2B5EF4-FFF2-40B4-BE49-F238E27FC236}">
                  <a16:creationId xmlns:a16="http://schemas.microsoft.com/office/drawing/2014/main" id="{DDB19B2E-28FE-FB42-A28E-4903834EA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7308" y="5231512"/>
              <a:ext cx="343666" cy="827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3942AD4A-C238-7C49-A85A-143718640574}"/>
                </a:ext>
              </a:extLst>
            </p:cNvPr>
            <p:cNvSpPr/>
            <p:nvPr/>
          </p:nvSpPr>
          <p:spPr>
            <a:xfrm>
              <a:off x="6247796" y="5314006"/>
              <a:ext cx="951657" cy="722512"/>
            </a:xfrm>
            <a:prstGeom prst="flowChartProcess">
              <a:avLst/>
            </a:prstGeom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20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E74F7-FF76-AE47-A13E-F84E97D9D854}"/>
              </a:ext>
            </a:extLst>
          </p:cNvPr>
          <p:cNvSpPr txBox="1"/>
          <p:nvPr/>
        </p:nvSpPr>
        <p:spPr>
          <a:xfrm>
            <a:off x="468630" y="390843"/>
            <a:ext cx="1127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Domains found in small peptides (HHV-1)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F1404903-8EC1-F446-B709-30E39488B296}"/>
              </a:ext>
            </a:extLst>
          </p:cNvPr>
          <p:cNvSpPr/>
          <p:nvPr/>
        </p:nvSpPr>
        <p:spPr>
          <a:xfrm>
            <a:off x="1206507" y="1223010"/>
            <a:ext cx="2896864" cy="55321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Alpha_TIF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(PF02232)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Collagen(PF01391)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DNA_pack_C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(PF02499)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DNA_pack_N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(PF02500)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DNA_pol_B_exo1(PF03104)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DNA_pol_B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(PF00136)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dUTPase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(PF00692)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Fusion_gly_K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(PF01621)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Glycoprot_B_PH1(PF17416)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Glycoprot_B_PH2(PF17417)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Glycoprotein_B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(PF00606)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GlyL_C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(PF12524)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Herpes_env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(PF01673)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Herpes_gE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(PF02480)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Herpes_gI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(PF01688)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Herpes_glycop_D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(PF01537)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Herpes_glycop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(PF01528)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Herpes_Helicase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(PF02689)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Herpes_HEPA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(PF03324)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Herpes_ICP4_C(PF03585)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Herpes_ICP4_N(PF03584)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Herpes_IE68(PF02479)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Herpes_MCP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(PF03122)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Herpes_ori_bp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(PF02399)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Herpes_teg_N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(PF04843)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CC7F25BD-8DAF-BD4E-8931-4060826F699B}"/>
              </a:ext>
            </a:extLst>
          </p:cNvPr>
          <p:cNvSpPr/>
          <p:nvPr/>
        </p:nvSpPr>
        <p:spPr>
          <a:xfrm>
            <a:off x="4464057" y="1223010"/>
            <a:ext cx="2896864" cy="55321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Herpes_TK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(PF00693)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Herpes_U34(PF04541)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Herpes_UL1(PF05259)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Herpes_UL14(PF03580)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Herpes_UL16(PF03044)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Herpes_UL17(PF04559)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Herpes_UL20(PF04544)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Herpes_UL21(PF03252)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Herpes_UL24(PF01646)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Herpes_UL25(PF01499)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Herpes_UL3(PF03369)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Herpes_UL31(PF02718)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Herpes_UL33(PF03581)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Herpes_UL35(PF04496)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Herpes_UL36(PF03586)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Herpes_UL37_1(PF03970)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Herpes_UL4(PF03277)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Herpes_UL42(PF02282)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Herpes_UL43(PF05072)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Herpes_UL46(PF03387)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Herpes_UL49_2(PF04823)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Herpes_UL51(PF04540)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Herpes_UL52(PF03121)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Herpes_UL55(PF04537)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Herpes_UL56(PF04534)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BBF5455F-4931-8E4D-8BD0-7E45BA600AB2}"/>
              </a:ext>
            </a:extLst>
          </p:cNvPr>
          <p:cNvSpPr/>
          <p:nvPr/>
        </p:nvSpPr>
        <p:spPr>
          <a:xfrm>
            <a:off x="7790187" y="1223010"/>
            <a:ext cx="2896864" cy="55321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Herpes_UL6(PF01763)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Herpes_UL7(PF01677)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Herpes_US12(PF05363)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Herpes_US9(PF06072)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Herpes_V23(PF01802)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Herpes_VP19C(PF03327)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HHV-1_VABD(PF16852)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Marek_A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(PF02124)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NAD_binding_2(PF03446)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Peptidase_S21(PF00716)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Pkinase_Tyr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(PF07714)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Pkinase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(PF00069)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PP1c_bdg(PF10488)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PRTP(PF01366)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Ribonuc_red_lgC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(PF02867)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UDG(PF03167)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UL11(PF11094)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UL45(PF05473)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US2(PF02476)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Viral_alk_exo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(PF01771)</a:t>
            </a:r>
          </a:p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Viral_DNA_bp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(PF00747)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XPG_I(PF00867)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zf-C3HC4_2(PF13923)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zf-C3HC4(PF00097)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zf-RING_2(PF13639)</a:t>
            </a:r>
          </a:p>
          <a:p>
            <a:pPr algn="ctr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9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728</Words>
  <Application>Microsoft Macintosh PowerPoint</Application>
  <PresentationFormat>Widescreen</PresentationFormat>
  <Paragraphs>137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Brito, Anderson</dc:creator>
  <cp:lastModifiedBy>Brito, Anderson</cp:lastModifiedBy>
  <cp:revision>40</cp:revision>
  <dcterms:created xsi:type="dcterms:W3CDTF">2019-11-04T15:05:09Z</dcterms:created>
  <dcterms:modified xsi:type="dcterms:W3CDTF">2019-11-05T17:32:36Z</dcterms:modified>
</cp:coreProperties>
</file>