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5"/>
    <a:srgbClr val="34A853"/>
    <a:srgbClr val="E74234"/>
    <a:srgbClr val="408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86"/>
    <p:restoredTop sz="94663"/>
  </p:normalViewPr>
  <p:slideViewPr>
    <p:cSldViewPr snapToGrid="0" snapToObjects="1">
      <p:cViewPr>
        <p:scale>
          <a:sx n="107" d="100"/>
          <a:sy n="107" d="100"/>
        </p:scale>
        <p:origin x="8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ic Disk 4">
            <a:extLst>
              <a:ext uri="{FF2B5EF4-FFF2-40B4-BE49-F238E27FC236}">
                <a16:creationId xmlns:a16="http://schemas.microsoft.com/office/drawing/2014/main" id="{6DD5647A-1B1B-9B4D-87A5-F2EB81AC2A1A}"/>
              </a:ext>
            </a:extLst>
          </p:cNvPr>
          <p:cNvSpPr/>
          <p:nvPr/>
        </p:nvSpPr>
        <p:spPr>
          <a:xfrm>
            <a:off x="127585" y="872605"/>
            <a:ext cx="934457" cy="1006438"/>
          </a:xfrm>
          <a:prstGeom prst="flowChartMagneticDisk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000" b="1" dirty="0">
              <a:latin typeface="Arial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en-US" sz="1000" b="1" dirty="0">
                <a:latin typeface="Arial"/>
                <a:cs typeface="Arial"/>
              </a:rPr>
              <a:t>Database</a:t>
            </a:r>
          </a:p>
          <a:p>
            <a:pPr algn="ctr">
              <a:lnSpc>
                <a:spcPct val="80000"/>
              </a:lnSpc>
            </a:pPr>
            <a:endParaRPr lang="en-US" sz="1000" b="1" dirty="0">
              <a:latin typeface="Arial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Arial"/>
                <a:cs typeface="Arial"/>
              </a:rPr>
              <a:t>CDD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FE76D6-D4CA-C94E-8AA2-6715B5DB4819}"/>
              </a:ext>
            </a:extLst>
          </p:cNvPr>
          <p:cNvSpPr/>
          <p:nvPr/>
        </p:nvSpPr>
        <p:spPr>
          <a:xfrm>
            <a:off x="1212998" y="565444"/>
            <a:ext cx="1592784" cy="707587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Query sequences: </a:t>
            </a:r>
            <a:r>
              <a:rPr lang="en-US" sz="1000" dirty="0">
                <a:latin typeface="Arial"/>
                <a:cs typeface="Arial"/>
              </a:rPr>
              <a:t>Assembled metagenomics contigs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AAF0A7E-CB98-4846-9574-3A0B60D4A916}"/>
              </a:ext>
            </a:extLst>
          </p:cNvPr>
          <p:cNvSpPr/>
          <p:nvPr/>
        </p:nvSpPr>
        <p:spPr>
          <a:xfrm>
            <a:off x="1202536" y="1728423"/>
            <a:ext cx="1592784" cy="777459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Domain models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in PSSM format</a:t>
            </a: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00B0EA9F-32AA-B24A-AA75-7689E6D05518}"/>
              </a:ext>
            </a:extLst>
          </p:cNvPr>
          <p:cNvCxnSpPr>
            <a:cxnSpLocks/>
            <a:stCxn id="5" idx="3"/>
            <a:endCxn id="11" idx="5"/>
          </p:cNvCxnSpPr>
          <p:nvPr/>
        </p:nvCxnSpPr>
        <p:spPr>
          <a:xfrm rot="16200000" flipH="1">
            <a:off x="828211" y="1645646"/>
            <a:ext cx="238110" cy="704904"/>
          </a:xfrm>
          <a:prstGeom prst="bentConnector2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D89DAB-149B-6348-84A1-E1179E6728FC}"/>
              </a:ext>
            </a:extLst>
          </p:cNvPr>
          <p:cNvSpPr/>
          <p:nvPr/>
        </p:nvSpPr>
        <p:spPr>
          <a:xfrm>
            <a:off x="2946688" y="565444"/>
            <a:ext cx="1243474" cy="777456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Slow, thorough</a:t>
            </a:r>
          </a:p>
          <a:p>
            <a:pPr algn="ctr"/>
            <a:r>
              <a:rPr lang="en-US" sz="1000" b="1" dirty="0">
                <a:latin typeface="Arial"/>
                <a:cs typeface="Arial"/>
              </a:rPr>
              <a:t>domain search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using RPS-BLAST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21492C51-BBF5-4744-BC21-178273768934}"/>
              </a:ext>
            </a:extLst>
          </p:cNvPr>
          <p:cNvSpPr/>
          <p:nvPr/>
        </p:nvSpPr>
        <p:spPr>
          <a:xfrm>
            <a:off x="4565864" y="1573908"/>
            <a:ext cx="1714355" cy="1082644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Mash Output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Tab-delimited file with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(1) domain ID; (2) contig name; (3) P-value;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(4) # of sketches.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94CCCF86-44D9-F042-8B31-406F351DE08F}"/>
              </a:ext>
            </a:extLst>
          </p:cNvPr>
          <p:cNvSpPr/>
          <p:nvPr/>
        </p:nvSpPr>
        <p:spPr>
          <a:xfrm>
            <a:off x="4565864" y="412850"/>
            <a:ext cx="1714355" cy="1082643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RPS-BLAST Output</a:t>
            </a:r>
            <a:endParaRPr lang="en-US" sz="1000" dirty="0">
              <a:latin typeface="Arial"/>
              <a:cs typeface="Arial"/>
            </a:endParaRPr>
          </a:p>
          <a:p>
            <a:pPr algn="ctr"/>
            <a:r>
              <a:rPr lang="en-US" sz="1000" dirty="0">
                <a:latin typeface="Arial"/>
                <a:cs typeface="Arial"/>
              </a:rPr>
              <a:t>Tab-delimited file with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(1) domain ID; (2) contig locations; and (3) Quality metrics.</a:t>
            </a: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D028FB2E-42EE-A148-9DFD-44B32E4B6EC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190162" y="954172"/>
            <a:ext cx="375702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F6530B9C-0A4B-D942-9365-093147631986}"/>
              </a:ext>
            </a:extLst>
          </p:cNvPr>
          <p:cNvCxnSpPr>
            <a:cxnSpLocks/>
            <a:stCxn id="68" idx="3"/>
            <a:endCxn id="17" idx="1"/>
          </p:cNvCxnSpPr>
          <p:nvPr/>
        </p:nvCxnSpPr>
        <p:spPr>
          <a:xfrm flipV="1">
            <a:off x="4180114" y="2115230"/>
            <a:ext cx="385750" cy="1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BA12E6A-2039-CC45-A560-C92D64C45B62}"/>
              </a:ext>
            </a:extLst>
          </p:cNvPr>
          <p:cNvSpPr/>
          <p:nvPr/>
        </p:nvSpPr>
        <p:spPr>
          <a:xfrm>
            <a:off x="2936640" y="1728423"/>
            <a:ext cx="1243474" cy="773615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Fast, rough</a:t>
            </a:r>
          </a:p>
          <a:p>
            <a:pPr algn="ctr"/>
            <a:r>
              <a:rPr lang="en-US" sz="1000" b="1" dirty="0">
                <a:latin typeface="Arial"/>
                <a:cs typeface="Arial"/>
              </a:rPr>
              <a:t>domain search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using Mash</a:t>
            </a:r>
          </a:p>
        </p:txBody>
      </p:sp>
      <p:cxnSp>
        <p:nvCxnSpPr>
          <p:cNvPr id="172" name="Straight Arrow Connector 24">
            <a:extLst>
              <a:ext uri="{FF2B5EF4-FFF2-40B4-BE49-F238E27FC236}">
                <a16:creationId xmlns:a16="http://schemas.microsoft.com/office/drawing/2014/main" id="{BB0F7CF6-16A8-C44A-996B-4A8C780DD52A}"/>
              </a:ext>
            </a:extLst>
          </p:cNvPr>
          <p:cNvCxnSpPr>
            <a:cxnSpLocks/>
            <a:stCxn id="11" idx="0"/>
            <a:endCxn id="68" idx="0"/>
          </p:cNvCxnSpPr>
          <p:nvPr/>
        </p:nvCxnSpPr>
        <p:spPr>
          <a:xfrm rot="5400000" flipH="1" flipV="1">
            <a:off x="2778652" y="948699"/>
            <a:ext cx="12700" cy="1559449"/>
          </a:xfrm>
          <a:prstGeom prst="bentConnector3">
            <a:avLst>
              <a:gd name="adj1" fmla="val 1483496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24">
            <a:extLst>
              <a:ext uri="{FF2B5EF4-FFF2-40B4-BE49-F238E27FC236}">
                <a16:creationId xmlns:a16="http://schemas.microsoft.com/office/drawing/2014/main" id="{E8962266-BB83-504F-8F60-A610F928C727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16200000" flipH="1">
            <a:off x="2753973" y="528447"/>
            <a:ext cx="69869" cy="1559035"/>
          </a:xfrm>
          <a:prstGeom prst="bentConnector3">
            <a:avLst>
              <a:gd name="adj1" fmla="val 384039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1EACF9C-2771-A442-AB5A-7F224733AEAA}"/>
              </a:ext>
            </a:extLst>
          </p:cNvPr>
          <p:cNvSpPr/>
          <p:nvPr/>
        </p:nvSpPr>
        <p:spPr>
          <a:xfrm>
            <a:off x="811976" y="2620765"/>
            <a:ext cx="4680000" cy="773615"/>
          </a:xfrm>
          <a:prstGeom prst="roundRect">
            <a:avLst>
              <a:gd name="adj" fmla="val 0"/>
            </a:avLst>
          </a:prstGeom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solidFill>
                  <a:srgbClr val="4082EE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C</a:t>
            </a:r>
            <a:r>
              <a:rPr lang="en-US" sz="6000" b="1" dirty="0">
                <a:solidFill>
                  <a:srgbClr val="E74234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D</a:t>
            </a:r>
            <a:r>
              <a:rPr lang="en-US" sz="6000" b="1" dirty="0">
                <a:solidFill>
                  <a:srgbClr val="FBBC05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D</a:t>
            </a:r>
            <a:r>
              <a:rPr lang="en-US" sz="6000" b="1" dirty="0">
                <a:solidFill>
                  <a:srgbClr val="4082EE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</a:t>
            </a:r>
            <a:r>
              <a:rPr lang="en-US" sz="6000" b="1" dirty="0">
                <a:solidFill>
                  <a:srgbClr val="34A853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</a:t>
            </a:r>
            <a:r>
              <a:rPr lang="en-US" sz="6000" b="1" dirty="0">
                <a:solidFill>
                  <a:srgbClr val="FBBC05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</a:t>
            </a:r>
            <a:r>
              <a:rPr lang="en-US" sz="6000" b="1" dirty="0">
                <a:solidFill>
                  <a:srgbClr val="E74234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c</a:t>
            </a:r>
            <a:r>
              <a:rPr lang="en-US" sz="6000" b="1" dirty="0">
                <a:solidFill>
                  <a:srgbClr val="4082EE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</a:t>
            </a:r>
            <a:r>
              <a:rPr lang="en-US" sz="6000" b="1" dirty="0">
                <a:solidFill>
                  <a:srgbClr val="34A853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o</a:t>
            </a:r>
            <a:r>
              <a:rPr lang="en-US" sz="6000" b="1" dirty="0">
                <a:solidFill>
                  <a:srgbClr val="FBBC05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9BE5DA-7F9B-A046-8E7A-211337C9AF69}"/>
              </a:ext>
            </a:extLst>
          </p:cNvPr>
          <p:cNvGrpSpPr/>
          <p:nvPr/>
        </p:nvGrpSpPr>
        <p:grpSpPr>
          <a:xfrm rot="10800000" flipV="1">
            <a:off x="811976" y="3553914"/>
            <a:ext cx="4680000" cy="307515"/>
            <a:chOff x="5944287" y="1085583"/>
            <a:chExt cx="1117600" cy="7343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A48D4F7-7EC8-F540-A25F-45B672C3BA7B}"/>
                </a:ext>
              </a:extLst>
            </p:cNvPr>
            <p:cNvSpPr/>
            <p:nvPr/>
          </p:nvSpPr>
          <p:spPr>
            <a:xfrm>
              <a:off x="5944287" y="1085583"/>
              <a:ext cx="192424" cy="73435"/>
            </a:xfrm>
            <a:prstGeom prst="roundRect">
              <a:avLst>
                <a:gd name="adj" fmla="val 50000"/>
              </a:avLst>
            </a:prstGeom>
            <a:solidFill>
              <a:srgbClr val="FBBC05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ED19BAF-8600-E348-A105-B6C22E625514}"/>
                </a:ext>
              </a:extLst>
            </p:cNvPr>
            <p:cNvSpPr/>
            <p:nvPr/>
          </p:nvSpPr>
          <p:spPr>
            <a:xfrm>
              <a:off x="6169192" y="1085583"/>
              <a:ext cx="192424" cy="73435"/>
            </a:xfrm>
            <a:prstGeom prst="roundRect">
              <a:avLst>
                <a:gd name="adj" fmla="val 50000"/>
              </a:avLst>
            </a:prstGeom>
            <a:solidFill>
              <a:srgbClr val="E74234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2A83148-A8F8-3F43-BF8A-F6D270CA7275}"/>
                </a:ext>
              </a:extLst>
            </p:cNvPr>
            <p:cNvSpPr/>
            <p:nvPr/>
          </p:nvSpPr>
          <p:spPr>
            <a:xfrm>
              <a:off x="6394096" y="1085583"/>
              <a:ext cx="667791" cy="73435"/>
            </a:xfrm>
            <a:prstGeom prst="roundRect">
              <a:avLst>
                <a:gd name="adj" fmla="val 50000"/>
              </a:avLst>
            </a:prstGeom>
            <a:solidFill>
              <a:srgbClr val="4082EE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418B1D-211D-3640-B2FF-3CF3CDF3B7AB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6136711" y="1122301"/>
              <a:ext cx="324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490A99-CC55-4840-BF88-2F7DE5739A4A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>
              <a:off x="6361616" y="1122301"/>
              <a:ext cx="324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01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81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12</cp:revision>
  <dcterms:created xsi:type="dcterms:W3CDTF">2019-11-06T17:02:59Z</dcterms:created>
  <dcterms:modified xsi:type="dcterms:W3CDTF">2019-11-06T21:30:19Z</dcterms:modified>
</cp:coreProperties>
</file>