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6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C97E-8526-EB48-972E-8AD2A4448D2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C0D50-EEAC-7B47-9D25-80577920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gnetic Disk 4">
            <a:extLst>
              <a:ext uri="{FF2B5EF4-FFF2-40B4-BE49-F238E27FC236}">
                <a16:creationId xmlns:a16="http://schemas.microsoft.com/office/drawing/2014/main" id="{6DD5647A-1B1B-9B4D-87A5-F2EB81AC2A1A}"/>
              </a:ext>
            </a:extLst>
          </p:cNvPr>
          <p:cNvSpPr/>
          <p:nvPr/>
        </p:nvSpPr>
        <p:spPr>
          <a:xfrm>
            <a:off x="127585" y="872605"/>
            <a:ext cx="934457" cy="1006438"/>
          </a:xfrm>
          <a:prstGeom prst="flowChartMagneticDisk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000" b="1" dirty="0">
              <a:latin typeface="Arial"/>
              <a:cs typeface="Arial"/>
            </a:endParaRPr>
          </a:p>
          <a:p>
            <a:pPr algn="ctr">
              <a:lnSpc>
                <a:spcPct val="80000"/>
              </a:lnSpc>
            </a:pPr>
            <a:r>
              <a:rPr lang="en-US" sz="1000" b="1" dirty="0">
                <a:latin typeface="Arial"/>
                <a:cs typeface="Arial"/>
              </a:rPr>
              <a:t>Database</a:t>
            </a:r>
          </a:p>
          <a:p>
            <a:pPr algn="ctr">
              <a:lnSpc>
                <a:spcPct val="80000"/>
              </a:lnSpc>
            </a:pPr>
            <a:endParaRPr lang="en-US" sz="1000" b="1" dirty="0">
              <a:latin typeface="Arial"/>
              <a:cs typeface="Arial"/>
            </a:endParaRPr>
          </a:p>
          <a:p>
            <a:pPr algn="ctr">
              <a:lnSpc>
                <a:spcPct val="80000"/>
              </a:lnSpc>
            </a:pPr>
            <a:r>
              <a:rPr lang="en-US" sz="1000" dirty="0">
                <a:latin typeface="Arial"/>
                <a:cs typeface="Arial"/>
              </a:rPr>
              <a:t>CDD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FE76D6-D4CA-C94E-8AA2-6715B5DB4819}"/>
              </a:ext>
            </a:extLst>
          </p:cNvPr>
          <p:cNvSpPr/>
          <p:nvPr/>
        </p:nvSpPr>
        <p:spPr>
          <a:xfrm>
            <a:off x="1212998" y="565444"/>
            <a:ext cx="1592784" cy="707587"/>
          </a:xfrm>
          <a:prstGeom prst="parallelogram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Query sequences: </a:t>
            </a:r>
            <a:r>
              <a:rPr lang="en-US" sz="1000" dirty="0">
                <a:latin typeface="Arial"/>
                <a:cs typeface="Arial"/>
              </a:rPr>
              <a:t>Assembled metagenomics contigs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AAF0A7E-CB98-4846-9574-3A0B60D4A916}"/>
              </a:ext>
            </a:extLst>
          </p:cNvPr>
          <p:cNvSpPr/>
          <p:nvPr/>
        </p:nvSpPr>
        <p:spPr>
          <a:xfrm>
            <a:off x="1202536" y="1728423"/>
            <a:ext cx="1592784" cy="777459"/>
          </a:xfrm>
          <a:prstGeom prst="parallelogram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Domain models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in PSSM format</a:t>
            </a:r>
          </a:p>
        </p:txBody>
      </p: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00B0EA9F-32AA-B24A-AA75-7689E6D05518}"/>
              </a:ext>
            </a:extLst>
          </p:cNvPr>
          <p:cNvCxnSpPr>
            <a:cxnSpLocks/>
            <a:stCxn id="5" idx="3"/>
            <a:endCxn id="11" idx="5"/>
          </p:cNvCxnSpPr>
          <p:nvPr/>
        </p:nvCxnSpPr>
        <p:spPr>
          <a:xfrm rot="16200000" flipH="1">
            <a:off x="828211" y="1645646"/>
            <a:ext cx="238110" cy="704904"/>
          </a:xfrm>
          <a:prstGeom prst="bentConnector2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AD89DAB-149B-6348-84A1-E1179E6728FC}"/>
              </a:ext>
            </a:extLst>
          </p:cNvPr>
          <p:cNvSpPr/>
          <p:nvPr/>
        </p:nvSpPr>
        <p:spPr>
          <a:xfrm>
            <a:off x="2946688" y="565444"/>
            <a:ext cx="1243474" cy="777456"/>
          </a:xfrm>
          <a:prstGeom prst="roundRect">
            <a:avLst>
              <a:gd name="adj" fmla="val 0"/>
            </a:avLst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Slow, thorough</a:t>
            </a:r>
          </a:p>
          <a:p>
            <a:pPr algn="ctr"/>
            <a:r>
              <a:rPr lang="en-US" sz="1000" b="1" dirty="0">
                <a:latin typeface="Arial"/>
                <a:cs typeface="Arial"/>
              </a:rPr>
              <a:t>domain search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using RPS-BLAST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21492C51-BBF5-4744-BC21-178273768934}"/>
              </a:ext>
            </a:extLst>
          </p:cNvPr>
          <p:cNvSpPr/>
          <p:nvPr/>
        </p:nvSpPr>
        <p:spPr>
          <a:xfrm>
            <a:off x="4565864" y="1573908"/>
            <a:ext cx="1714355" cy="1082644"/>
          </a:xfrm>
          <a:prstGeom prst="flowChartDocumen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Mash Output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Tab-delimited file with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(1) domain ID; (2) contig name; (3) P-value;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(4) # of sketches.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94CCCF86-44D9-F042-8B31-406F351DE08F}"/>
              </a:ext>
            </a:extLst>
          </p:cNvPr>
          <p:cNvSpPr/>
          <p:nvPr/>
        </p:nvSpPr>
        <p:spPr>
          <a:xfrm>
            <a:off x="4565864" y="412850"/>
            <a:ext cx="1714355" cy="1082643"/>
          </a:xfrm>
          <a:prstGeom prst="flowChartDocumen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RPS-BLAST Output</a:t>
            </a:r>
            <a:endParaRPr lang="en-US" sz="1000" dirty="0">
              <a:latin typeface="Arial"/>
              <a:cs typeface="Arial"/>
            </a:endParaRPr>
          </a:p>
          <a:p>
            <a:pPr algn="ctr"/>
            <a:r>
              <a:rPr lang="en-US" sz="1000" dirty="0">
                <a:latin typeface="Arial"/>
                <a:cs typeface="Arial"/>
              </a:rPr>
              <a:t>Tab-delimited file with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(1) domain ID; (2) contig locations; and (3) Quality metrics.</a:t>
            </a:r>
          </a:p>
        </p:txBody>
      </p: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D028FB2E-42EE-A148-9DFD-44B32E4B6EC7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190162" y="954172"/>
            <a:ext cx="375702" cy="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F6530B9C-0A4B-D942-9365-093147631986}"/>
              </a:ext>
            </a:extLst>
          </p:cNvPr>
          <p:cNvCxnSpPr>
            <a:cxnSpLocks/>
            <a:stCxn id="68" idx="3"/>
            <a:endCxn id="17" idx="1"/>
          </p:cNvCxnSpPr>
          <p:nvPr/>
        </p:nvCxnSpPr>
        <p:spPr>
          <a:xfrm flipV="1">
            <a:off x="4180114" y="2115230"/>
            <a:ext cx="385750" cy="1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BA12E6A-2039-CC45-A560-C92D64C45B62}"/>
              </a:ext>
            </a:extLst>
          </p:cNvPr>
          <p:cNvSpPr/>
          <p:nvPr/>
        </p:nvSpPr>
        <p:spPr>
          <a:xfrm>
            <a:off x="2936640" y="1728423"/>
            <a:ext cx="1243474" cy="773615"/>
          </a:xfrm>
          <a:prstGeom prst="roundRect">
            <a:avLst>
              <a:gd name="adj" fmla="val 0"/>
            </a:avLst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Fast, rough</a:t>
            </a:r>
          </a:p>
          <a:p>
            <a:pPr algn="ctr"/>
            <a:r>
              <a:rPr lang="en-US" sz="1000" b="1" dirty="0">
                <a:latin typeface="Arial"/>
                <a:cs typeface="Arial"/>
              </a:rPr>
              <a:t>domain search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using Mash</a:t>
            </a:r>
          </a:p>
        </p:txBody>
      </p:sp>
      <p:cxnSp>
        <p:nvCxnSpPr>
          <p:cNvPr id="172" name="Straight Arrow Connector 24">
            <a:extLst>
              <a:ext uri="{FF2B5EF4-FFF2-40B4-BE49-F238E27FC236}">
                <a16:creationId xmlns:a16="http://schemas.microsoft.com/office/drawing/2014/main" id="{BB0F7CF6-16A8-C44A-996B-4A8C780DD52A}"/>
              </a:ext>
            </a:extLst>
          </p:cNvPr>
          <p:cNvCxnSpPr>
            <a:cxnSpLocks/>
            <a:stCxn id="11" idx="0"/>
            <a:endCxn id="68" idx="0"/>
          </p:cNvCxnSpPr>
          <p:nvPr/>
        </p:nvCxnSpPr>
        <p:spPr>
          <a:xfrm rot="5400000" flipH="1" flipV="1">
            <a:off x="2778652" y="948699"/>
            <a:ext cx="12700" cy="1559449"/>
          </a:xfrm>
          <a:prstGeom prst="bentConnector3">
            <a:avLst>
              <a:gd name="adj1" fmla="val 1483496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24">
            <a:extLst>
              <a:ext uri="{FF2B5EF4-FFF2-40B4-BE49-F238E27FC236}">
                <a16:creationId xmlns:a16="http://schemas.microsoft.com/office/drawing/2014/main" id="{E8962266-BB83-504F-8F60-A610F928C727}"/>
              </a:ext>
            </a:extLst>
          </p:cNvPr>
          <p:cNvCxnSpPr>
            <a:cxnSpLocks/>
            <a:stCxn id="10" idx="4"/>
            <a:endCxn id="16" idx="2"/>
          </p:cNvCxnSpPr>
          <p:nvPr/>
        </p:nvCxnSpPr>
        <p:spPr>
          <a:xfrm rot="16200000" flipH="1">
            <a:off x="2753973" y="528447"/>
            <a:ext cx="69869" cy="1559035"/>
          </a:xfrm>
          <a:prstGeom prst="bentConnector3">
            <a:avLst>
              <a:gd name="adj1" fmla="val 384039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6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7EAB335-5648-4245-BF2A-203F894E16CC}"/>
              </a:ext>
            </a:extLst>
          </p:cNvPr>
          <p:cNvSpPr/>
          <p:nvPr/>
        </p:nvSpPr>
        <p:spPr>
          <a:xfrm>
            <a:off x="2309865" y="5173388"/>
            <a:ext cx="1714442" cy="814572"/>
          </a:xfrm>
          <a:prstGeom prst="roundRect">
            <a:avLst>
              <a:gd name="adj" fmla="val 0"/>
            </a:avLst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Text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6DD5647A-1B1B-9B4D-87A5-F2EB81AC2A1A}"/>
              </a:ext>
            </a:extLst>
          </p:cNvPr>
          <p:cNvSpPr/>
          <p:nvPr/>
        </p:nvSpPr>
        <p:spPr>
          <a:xfrm>
            <a:off x="199776" y="217354"/>
            <a:ext cx="1021374" cy="1279850"/>
          </a:xfrm>
          <a:prstGeom prst="flowChartMagneticDisk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Arial"/>
                <a:cs typeface="Arial"/>
              </a:rPr>
              <a:t>CDD</a:t>
            </a:r>
          </a:p>
          <a:p>
            <a:pPr algn="ctr">
              <a:lnSpc>
                <a:spcPct val="80000"/>
              </a:lnSpc>
            </a:pPr>
            <a:r>
              <a:rPr lang="en-US" sz="1000" dirty="0">
                <a:latin typeface="Arial"/>
                <a:cs typeface="Arial"/>
              </a:rPr>
              <a:t>PFAM</a:t>
            </a:r>
          </a:p>
          <a:p>
            <a:pPr algn="ctr">
              <a:lnSpc>
                <a:spcPct val="80000"/>
              </a:lnSpc>
            </a:pPr>
            <a:r>
              <a:rPr lang="en-US" sz="1000" dirty="0">
                <a:latin typeface="Arial"/>
                <a:cs typeface="Arial"/>
              </a:rPr>
              <a:t>POGs/PVOGs</a:t>
            </a:r>
          </a:p>
        </p:txBody>
      </p: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4B2E720B-A160-A14E-9D7B-D5B0207D96E5}"/>
              </a:ext>
            </a:extLst>
          </p:cNvPr>
          <p:cNvCxnSpPr>
            <a:cxnSpLocks/>
          </p:cNvCxnSpPr>
          <p:nvPr/>
        </p:nvCxnSpPr>
        <p:spPr>
          <a:xfrm>
            <a:off x="2309865" y="3810173"/>
            <a:ext cx="2378386" cy="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4FE2B428-CCBC-AA49-92AD-384EAD4C67F3}"/>
              </a:ext>
            </a:extLst>
          </p:cNvPr>
          <p:cNvCxnSpPr>
            <a:cxnSpLocks/>
          </p:cNvCxnSpPr>
          <p:nvPr/>
        </p:nvCxnSpPr>
        <p:spPr>
          <a:xfrm>
            <a:off x="2309865" y="4112599"/>
            <a:ext cx="2378386" cy="260225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Document 7">
            <a:extLst>
              <a:ext uri="{FF2B5EF4-FFF2-40B4-BE49-F238E27FC236}">
                <a16:creationId xmlns:a16="http://schemas.microsoft.com/office/drawing/2014/main" id="{F77C3F05-8B62-7145-A992-753A7305A0A0}"/>
              </a:ext>
            </a:extLst>
          </p:cNvPr>
          <p:cNvSpPr/>
          <p:nvPr/>
        </p:nvSpPr>
        <p:spPr>
          <a:xfrm>
            <a:off x="710463" y="4535884"/>
            <a:ext cx="1430829" cy="637762"/>
          </a:xfrm>
          <a:prstGeom prst="flowChartDocumen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/>
                <a:cs typeface="Arial"/>
              </a:rPr>
              <a:t>Text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9650743-0172-554F-A76C-816CCBAE7224}"/>
              </a:ext>
            </a:extLst>
          </p:cNvPr>
          <p:cNvSpPr/>
          <p:nvPr/>
        </p:nvSpPr>
        <p:spPr>
          <a:xfrm>
            <a:off x="571500" y="3399417"/>
            <a:ext cx="1485819" cy="562652"/>
          </a:xfrm>
          <a:prstGeom prst="parallelogram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/>
                <a:cs typeface="Arial"/>
              </a:rPr>
              <a:t>Text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FE76D6-D4CA-C94E-8AA2-6715B5DB4819}"/>
              </a:ext>
            </a:extLst>
          </p:cNvPr>
          <p:cNvSpPr/>
          <p:nvPr/>
        </p:nvSpPr>
        <p:spPr>
          <a:xfrm>
            <a:off x="1668869" y="1262357"/>
            <a:ext cx="1714442" cy="637717"/>
          </a:xfrm>
          <a:prstGeom prst="parallelogram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Query sequences: </a:t>
            </a:r>
            <a:r>
              <a:rPr lang="en-US" sz="1000" dirty="0">
                <a:latin typeface="Arial"/>
                <a:cs typeface="Arial"/>
              </a:rPr>
              <a:t>Assembled metagenomics contigs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AAF0A7E-CB98-4846-9574-3A0B60D4A916}"/>
              </a:ext>
            </a:extLst>
          </p:cNvPr>
          <p:cNvSpPr/>
          <p:nvPr/>
        </p:nvSpPr>
        <p:spPr>
          <a:xfrm>
            <a:off x="1668869" y="305781"/>
            <a:ext cx="1714442" cy="637717"/>
          </a:xfrm>
          <a:prstGeom prst="parallelogram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Domain models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in PSSM format</a:t>
            </a:r>
          </a:p>
        </p:txBody>
      </p: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00B0EA9F-32AA-B24A-AA75-7689E6D05518}"/>
              </a:ext>
            </a:extLst>
          </p:cNvPr>
          <p:cNvCxnSpPr>
            <a:cxnSpLocks/>
            <a:stCxn id="5" idx="4"/>
            <a:endCxn id="11" idx="5"/>
          </p:cNvCxnSpPr>
          <p:nvPr/>
        </p:nvCxnSpPr>
        <p:spPr>
          <a:xfrm flipV="1">
            <a:off x="1221150" y="624640"/>
            <a:ext cx="527434" cy="232639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AD89DAB-149B-6348-84A1-E1179E6728FC}"/>
              </a:ext>
            </a:extLst>
          </p:cNvPr>
          <p:cNvSpPr/>
          <p:nvPr/>
        </p:nvSpPr>
        <p:spPr>
          <a:xfrm>
            <a:off x="3644928" y="624639"/>
            <a:ext cx="1170602" cy="1115367"/>
          </a:xfrm>
          <a:prstGeom prst="roundRect">
            <a:avLst>
              <a:gd name="adj" fmla="val 0"/>
            </a:avLst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"/>
                <a:cs typeface="Arial"/>
              </a:rPr>
              <a:t>Domain search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using Reverse Position-Specific BLAST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(RPS-BLAST) </a:t>
            </a:r>
            <a:r>
              <a:rPr lang="en-US" sz="1000" i="1" dirty="0">
                <a:latin typeface="Arial"/>
                <a:cs typeface="Arial"/>
              </a:rPr>
              <a:t>or</a:t>
            </a:r>
            <a:r>
              <a:rPr lang="en-US" sz="1000" dirty="0">
                <a:latin typeface="Arial"/>
                <a:cs typeface="Arial"/>
              </a:rPr>
              <a:t> Mash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21492C51-BBF5-4744-BC21-178273768934}"/>
              </a:ext>
            </a:extLst>
          </p:cNvPr>
          <p:cNvSpPr/>
          <p:nvPr/>
        </p:nvSpPr>
        <p:spPr>
          <a:xfrm>
            <a:off x="4891617" y="1487922"/>
            <a:ext cx="1430829" cy="637762"/>
          </a:xfrm>
          <a:prstGeom prst="flowChartDocumen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/>
                <a:cs typeface="Arial"/>
              </a:rPr>
              <a:t>Text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94CCCF86-44D9-F042-8B31-406F351DE08F}"/>
              </a:ext>
            </a:extLst>
          </p:cNvPr>
          <p:cNvSpPr/>
          <p:nvPr/>
        </p:nvSpPr>
        <p:spPr>
          <a:xfrm>
            <a:off x="4891617" y="219517"/>
            <a:ext cx="1430829" cy="1042840"/>
          </a:xfrm>
          <a:prstGeom prst="flowChartDocumen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/>
                <a:cs typeface="Arial"/>
              </a:rPr>
              <a:t>Output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Tab-delimited file containing: (1) domain ID; (2) contig locations; and Scores</a:t>
            </a:r>
          </a:p>
        </p:txBody>
      </p:sp>
    </p:spTree>
    <p:extLst>
      <p:ext uri="{BB962C8B-B14F-4D97-AF65-F5344CB8AC3E}">
        <p14:creationId xmlns:p14="http://schemas.microsoft.com/office/powerpoint/2010/main" val="190655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24">
            <a:extLst>
              <a:ext uri="{FF2B5EF4-FFF2-40B4-BE49-F238E27FC236}">
                <a16:creationId xmlns:a16="http://schemas.microsoft.com/office/drawing/2014/main" id="{C670D7B0-80B7-F449-B060-63BF1824AD2D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2371880" y="1148057"/>
            <a:ext cx="2051607" cy="1266059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24">
            <a:extLst>
              <a:ext uri="{FF2B5EF4-FFF2-40B4-BE49-F238E27FC236}">
                <a16:creationId xmlns:a16="http://schemas.microsoft.com/office/drawing/2014/main" id="{D61B6C47-CA82-A54D-9F9F-D949F5B61AAC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2370961" y="2414116"/>
            <a:ext cx="2052526" cy="1145769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850B6E0-EF5F-AB45-BBD4-C33AB2349168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6348847" y="2413088"/>
            <a:ext cx="1486062" cy="1028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2C377-4682-8B47-98A3-B0A7D20C11AF}"/>
              </a:ext>
            </a:extLst>
          </p:cNvPr>
          <p:cNvGrpSpPr/>
          <p:nvPr/>
        </p:nvGrpSpPr>
        <p:grpSpPr>
          <a:xfrm>
            <a:off x="445601" y="3198629"/>
            <a:ext cx="1926279" cy="1802510"/>
            <a:chOff x="2875965" y="2742840"/>
            <a:chExt cx="1926279" cy="1802510"/>
          </a:xfrm>
        </p:grpSpPr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60D8A713-B38A-4F4B-8F89-525FBF54D052}"/>
                </a:ext>
              </a:extLst>
            </p:cNvPr>
            <p:cNvSpPr/>
            <p:nvPr/>
          </p:nvSpPr>
          <p:spPr>
            <a:xfrm>
              <a:off x="2876884" y="3465350"/>
              <a:ext cx="1925360" cy="1080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Existing domain models (from CDD, PFAM, POGs/PVOGs,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93F647F8-EEE6-7248-AF69-543CC8D89917}"/>
                </a:ext>
              </a:extLst>
            </p:cNvPr>
            <p:cNvSpPr/>
            <p:nvPr/>
          </p:nvSpPr>
          <p:spPr>
            <a:xfrm>
              <a:off x="2875965" y="2742840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Domain models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BF59C8-BD4F-EB48-956D-20537F121FF4}"/>
              </a:ext>
            </a:extLst>
          </p:cNvPr>
          <p:cNvGrpSpPr/>
          <p:nvPr/>
        </p:nvGrpSpPr>
        <p:grpSpPr>
          <a:xfrm>
            <a:off x="446520" y="786801"/>
            <a:ext cx="1925360" cy="1781525"/>
            <a:chOff x="542302" y="1782248"/>
            <a:chExt cx="1925360" cy="1781525"/>
          </a:xfrm>
        </p:grpSpPr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1DCB2B12-4125-6243-BF86-96565C541C10}"/>
                </a:ext>
              </a:extLst>
            </p:cNvPr>
            <p:cNvSpPr/>
            <p:nvPr/>
          </p:nvSpPr>
          <p:spPr>
            <a:xfrm>
              <a:off x="542302" y="2483773"/>
              <a:ext cx="1925360" cy="10800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Codeathon1 (CA#1) translated ORFs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(3,000+ datasets) 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F8BC87E2-C52D-2E4F-A0CE-DAD4C4F9DF63}"/>
                </a:ext>
              </a:extLst>
            </p:cNvPr>
            <p:cNvSpPr/>
            <p:nvPr/>
          </p:nvSpPr>
          <p:spPr>
            <a:xfrm>
              <a:off x="542302" y="1782248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/>
                  <a:cs typeface="Arial"/>
                </a:rPr>
                <a:t>Query</a:t>
              </a:r>
            </a:p>
            <a:p>
              <a:pPr algn="ctr"/>
              <a:r>
                <a:rPr lang="en-US" b="1" dirty="0">
                  <a:latin typeface="Arial"/>
                  <a:cs typeface="Arial"/>
                </a:rPr>
                <a:t>sequences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A77158-CDA4-2549-9457-A43FAB5793A0}"/>
              </a:ext>
            </a:extLst>
          </p:cNvPr>
          <p:cNvGrpSpPr/>
          <p:nvPr/>
        </p:nvGrpSpPr>
        <p:grpSpPr>
          <a:xfrm>
            <a:off x="7834909" y="2051832"/>
            <a:ext cx="1925360" cy="1802512"/>
            <a:chOff x="8787941" y="4917030"/>
            <a:chExt cx="1925360" cy="1802512"/>
          </a:xfrm>
        </p:grpSpPr>
        <p:sp>
          <p:nvSpPr>
            <p:cNvPr id="14" name="Process 13">
              <a:extLst>
                <a:ext uri="{FF2B5EF4-FFF2-40B4-BE49-F238E27FC236}">
                  <a16:creationId xmlns:a16="http://schemas.microsoft.com/office/drawing/2014/main" id="{0E826334-403C-734C-A591-7BBAAFF97F4B}"/>
                </a:ext>
              </a:extLst>
            </p:cNvPr>
            <p:cNvSpPr/>
            <p:nvPr/>
          </p:nvSpPr>
          <p:spPr>
            <a:xfrm>
              <a:off x="8787941" y="5639542"/>
              <a:ext cx="1925360" cy="1080000"/>
            </a:xfrm>
            <a:prstGeom prst="flowChartProcess">
              <a:avLst/>
            </a:prstGeom>
            <a:solidFill>
              <a:srgbClr val="FED7DA"/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US" sz="1400" dirty="0">
                  <a:latin typeface="Arial"/>
                  <a:cs typeface="Arial"/>
                </a:rPr>
                <a:t>  Annotations: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Known domain IDs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Contig locations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Scores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4C3B26FB-9163-A34C-BFD0-E127159FC887}"/>
                </a:ext>
              </a:extLst>
            </p:cNvPr>
            <p:cNvSpPr/>
            <p:nvPr/>
          </p:nvSpPr>
          <p:spPr>
            <a:xfrm>
              <a:off x="8787941" y="4917030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/>
                  <a:cs typeface="Arial"/>
                </a:rPr>
                <a:t>Output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A90E68-8790-2E49-922A-1E4FD8C44CDC}"/>
              </a:ext>
            </a:extLst>
          </p:cNvPr>
          <p:cNvGrpSpPr/>
          <p:nvPr/>
        </p:nvGrpSpPr>
        <p:grpSpPr>
          <a:xfrm>
            <a:off x="4423487" y="2052860"/>
            <a:ext cx="1925724" cy="1802512"/>
            <a:chOff x="5885139" y="3993158"/>
            <a:chExt cx="1925724" cy="1802512"/>
          </a:xfrm>
        </p:grpSpPr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24F9E091-C818-0D47-B76C-076F58097E06}"/>
                </a:ext>
              </a:extLst>
            </p:cNvPr>
            <p:cNvSpPr/>
            <p:nvPr/>
          </p:nvSpPr>
          <p:spPr>
            <a:xfrm>
              <a:off x="5885503" y="4715670"/>
              <a:ext cx="1925360" cy="1080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Reverse Position-Specific BLAST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(RPS-BLAST) or HMMER</a:t>
              </a:r>
            </a:p>
          </p:txBody>
        </p:sp>
        <p:sp>
          <p:nvSpPr>
            <p:cNvPr id="18" name="Process 17">
              <a:extLst>
                <a:ext uri="{FF2B5EF4-FFF2-40B4-BE49-F238E27FC236}">
                  <a16:creationId xmlns:a16="http://schemas.microsoft.com/office/drawing/2014/main" id="{E4CA2351-8C1E-B44D-B11B-FD777CEDD797}"/>
                </a:ext>
              </a:extLst>
            </p:cNvPr>
            <p:cNvSpPr/>
            <p:nvPr/>
          </p:nvSpPr>
          <p:spPr>
            <a:xfrm>
              <a:off x="5885139" y="3993158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Domain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188</Words>
  <Application>Microsoft Macintosh PowerPoint</Application>
  <PresentationFormat>Custom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Brito, Anderson</dc:creator>
  <cp:lastModifiedBy>Brito, Anderson</cp:lastModifiedBy>
  <cp:revision>7</cp:revision>
  <dcterms:created xsi:type="dcterms:W3CDTF">2019-11-06T17:02:59Z</dcterms:created>
  <dcterms:modified xsi:type="dcterms:W3CDTF">2019-11-06T20:11:49Z</dcterms:modified>
</cp:coreProperties>
</file>