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67" r:id="rId2"/>
    <p:sldId id="273" r:id="rId3"/>
    <p:sldId id="257" r:id="rId4"/>
    <p:sldId id="258" r:id="rId5"/>
    <p:sldId id="259" r:id="rId6"/>
    <p:sldId id="274" r:id="rId7"/>
    <p:sldId id="261" r:id="rId8"/>
    <p:sldId id="262" r:id="rId9"/>
    <p:sldId id="263" r:id="rId10"/>
    <p:sldId id="271" r:id="rId11"/>
    <p:sldId id="264" r:id="rId12"/>
    <p:sldId id="265" r:id="rId13"/>
    <p:sldId id="275" r:id="rId14"/>
    <p:sldId id="276" r:id="rId15"/>
    <p:sldId id="272" r:id="rId16"/>
    <p:sldId id="270" r:id="rId17"/>
    <p:sldId id="269" r:id="rId18"/>
    <p:sldId id="268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7" autoAdjust="0"/>
  </p:normalViewPr>
  <p:slideViewPr>
    <p:cSldViewPr snapToGrid="0" snapToObjects="1">
      <p:cViewPr varScale="1">
        <p:scale>
          <a:sx n="104" d="100"/>
          <a:sy n="104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2426E-871E-6048-897D-C00DFFEC19B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0F7CC-E99A-9B4E-A466-3BF0E5F47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2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138917"/>
            <a:ext cx="12192000" cy="2580167"/>
          </a:xfrm>
          <a:prstGeom prst="rect">
            <a:avLst/>
          </a:prstGeom>
          <a:solidFill>
            <a:schemeClr val="accent5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" y="5839065"/>
            <a:ext cx="52324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Left Side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09" y="450802"/>
            <a:ext cx="2808212" cy="160659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4320" y="450803"/>
            <a:ext cx="7498080" cy="54181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309" y="2042160"/>
            <a:ext cx="2808212" cy="382682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59" y="6239208"/>
            <a:ext cx="7694570" cy="2715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027" y="6236208"/>
            <a:ext cx="179070" cy="2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ledgements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09707" cy="12174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662195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59582" y="1657427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48891" y="1657426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915400" y="1662193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987291" y="365125"/>
            <a:ext cx="5366509" cy="1217613"/>
          </a:xfrm>
        </p:spPr>
        <p:txBody>
          <a:bodyPr anchor="ctr">
            <a:normAutofit/>
          </a:bodyPr>
          <a:lstStyle>
            <a:lvl1pPr marL="0" indent="0">
              <a:lnSpc>
                <a:spcPct val="125000"/>
              </a:lnSpc>
              <a:buNone/>
              <a:defRPr sz="1600"/>
            </a:lvl1pPr>
          </a:lstStyle>
          <a:p>
            <a:pPr lvl="0"/>
            <a:r>
              <a:rPr lang="en-US" dirty="0"/>
              <a:t>This research was supported by the Intramural Research Program of the NIH, National Library of Medicine.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7D0E-E037-49AF-BCE2-D18439D15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79DD3-5C75-4EA5-8612-5D620874E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F1772-64A4-4A7A-AC1C-AFE1F624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5B60-62D5-4EFE-A3F5-FBA3AAADC5B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ABA81-D29D-4798-8591-9ED2585F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BE344-6D08-4271-821D-9A52A774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0BB1-C979-48FB-A586-6EA876DE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27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D91E-FBE4-4049-BE49-AE4676A9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05E32-74F8-4AC0-90D8-3B77872E6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E0935-7EAA-410B-A508-A6F4C28C6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5C118-2E94-43B8-8276-24DA2D59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5B60-62D5-4EFE-A3F5-FBA3AAADC5B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3F50-4EC5-48D1-95BE-06441E9F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9DDEE-C595-41CB-A233-637B8E71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50BB1-C979-48FB-A586-6EA876DEC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3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aphic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2222339"/>
            <a:ext cx="12192000" cy="2430684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" y="5839065"/>
            <a:ext cx="52324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aphic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072640"/>
            <a:ext cx="12192000" cy="289560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879804"/>
            <a:ext cx="4964035" cy="67202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838200" y="1920875"/>
            <a:ext cx="10515600" cy="3930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- Blue 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8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248" y="6236208"/>
            <a:ext cx="10512551" cy="30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Gri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8" y="3802335"/>
            <a:ext cx="10515601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199" y="1959429"/>
            <a:ext cx="10515600" cy="18427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Curv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21697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Pentagra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87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87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Right Side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6627812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66278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6627812" cy="3423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68640" y="1681163"/>
            <a:ext cx="318674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68640" y="2505075"/>
            <a:ext cx="3186748" cy="34232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36208"/>
            <a:ext cx="10515600" cy="3099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6425" y="6236208"/>
            <a:ext cx="189739" cy="29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7" r:id="rId3"/>
    <p:sldLayoutId id="2147483654" r:id="rId4"/>
    <p:sldLayoutId id="2147483650" r:id="rId5"/>
    <p:sldLayoutId id="2147483649" r:id="rId6"/>
    <p:sldLayoutId id="2147483651" r:id="rId7"/>
    <p:sldLayoutId id="2147483652" r:id="rId8"/>
    <p:sldLayoutId id="2147483653" r:id="rId9"/>
    <p:sldLayoutId id="2147483656" r:id="rId10"/>
    <p:sldLayoutId id="2147483661" r:id="rId11"/>
    <p:sldLayoutId id="2147483662" r:id="rId12"/>
    <p:sldLayoutId id="214748366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compute/docs/disks" TargetMode="External"/><Relationship Id="rId2" Type="http://schemas.openxmlformats.org/officeDocument/2006/relationships/hyperlink" Target="https://www.youtube.com/watch?v=mOHy6m8KzJk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loud.google.com/storage/docs/gsuti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loud.google.com/storage/docs/storage-classes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loud.google.com/storage/docs/naming-buckets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cloud.google.com/storage/docs/access-contro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F71F5-CA0F-4074-8563-E7FCA558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Buckets in GCP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09AA9-A156-408C-9AEC-568FC0C72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Adam Stine</a:t>
            </a:r>
          </a:p>
        </p:txBody>
      </p:sp>
    </p:spTree>
    <p:extLst>
      <p:ext uri="{BB962C8B-B14F-4D97-AF65-F5344CB8AC3E}">
        <p14:creationId xmlns:p14="http://schemas.microsoft.com/office/powerpoint/2010/main" val="2278782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212B7-155B-40CE-B713-F51E2278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Yes/No Question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7B3764A-4E57-4BCF-9898-31F0F1D591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File management interface preference. I prefer to use command line?</a:t>
            </a:r>
          </a:p>
        </p:txBody>
      </p:sp>
    </p:spTree>
    <p:extLst>
      <p:ext uri="{BB962C8B-B14F-4D97-AF65-F5344CB8AC3E}">
        <p14:creationId xmlns:p14="http://schemas.microsoft.com/office/powerpoint/2010/main" val="2330058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0ACE-9A84-4A04-A051-DA816C60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Files to Buckets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4A379-4789-42A0-A496-4DBF2A9C4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0480" cy="38588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Transfers using the console can be a simple way to get files from your current computer into your GCP bucket.</a:t>
            </a:r>
          </a:p>
          <a:p>
            <a:pPr marL="0" indent="0">
              <a:buNone/>
            </a:pPr>
            <a:r>
              <a:rPr lang="en-US" dirty="0"/>
              <a:t>From the bucket console page click UPLOAD FILES.</a:t>
            </a:r>
          </a:p>
          <a:p>
            <a:pPr marL="0" indent="0">
              <a:buNone/>
            </a:pPr>
            <a:r>
              <a:rPr lang="en-US" dirty="0"/>
              <a:t>Use the browser window to find a file on your computer and click Open to transfer the file to the bucket.</a:t>
            </a:r>
          </a:p>
        </p:txBody>
      </p:sp>
      <p:pic>
        <p:nvPicPr>
          <p:cNvPr id="5" name="Picture 4" descr="The bucket details page for the ncgas-workshop-stineaj bucket.">
            <a:extLst>
              <a:ext uri="{FF2B5EF4-FFF2-40B4-BE49-F238E27FC236}">
                <a16:creationId xmlns:a16="http://schemas.microsoft.com/office/drawing/2014/main" id="{513816E9-5ABC-48D3-9812-449CB9DBA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776" y="365125"/>
            <a:ext cx="5554630" cy="3433613"/>
          </a:xfrm>
          <a:prstGeom prst="rect">
            <a:avLst/>
          </a:prstGeom>
        </p:spPr>
      </p:pic>
      <p:sp>
        <p:nvSpPr>
          <p:cNvPr id="6" name="Arrow: Down 5" descr="An arrow pointing to the Upload Files button in the bucket details page.">
            <a:extLst>
              <a:ext uri="{FF2B5EF4-FFF2-40B4-BE49-F238E27FC236}">
                <a16:creationId xmlns:a16="http://schemas.microsoft.com/office/drawing/2014/main" id="{34A845FF-EF93-43F3-8320-2D14A63AA83C}"/>
              </a:ext>
            </a:extLst>
          </p:cNvPr>
          <p:cNvSpPr/>
          <p:nvPr/>
        </p:nvSpPr>
        <p:spPr>
          <a:xfrm>
            <a:off x="6774024" y="1596740"/>
            <a:ext cx="429208" cy="485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windows file browser window with a file named test.txt selected.">
            <a:extLst>
              <a:ext uri="{FF2B5EF4-FFF2-40B4-BE49-F238E27FC236}">
                <a16:creationId xmlns:a16="http://schemas.microsoft.com/office/drawing/2014/main" id="{CDBBE317-FC47-4E7C-BAC5-64275E738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024" y="3472193"/>
            <a:ext cx="4088956" cy="2674128"/>
          </a:xfrm>
          <a:prstGeom prst="rect">
            <a:avLst/>
          </a:prstGeom>
        </p:spPr>
      </p:pic>
      <p:sp>
        <p:nvSpPr>
          <p:cNvPr id="8" name="Arrow: Down 7" descr="Arrow pointing  to the open button of the windows file browser window.">
            <a:extLst>
              <a:ext uri="{FF2B5EF4-FFF2-40B4-BE49-F238E27FC236}">
                <a16:creationId xmlns:a16="http://schemas.microsoft.com/office/drawing/2014/main" id="{EA071325-02B6-483F-9F95-965863F8F9D8}"/>
              </a:ext>
            </a:extLst>
          </p:cNvPr>
          <p:cNvSpPr/>
          <p:nvPr/>
        </p:nvSpPr>
        <p:spPr>
          <a:xfrm>
            <a:off x="9734203" y="5485447"/>
            <a:ext cx="374073" cy="398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65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A3E5-7494-45C9-AC50-3582E6E1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Files to Buckets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21104-4348-4F9D-B8A1-A5096DCEB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74785" cy="38588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 the console for the bucket you will be able to see the files as well as the details about them.</a:t>
            </a:r>
          </a:p>
          <a:p>
            <a:pPr marL="0" indent="0">
              <a:buNone/>
            </a:pPr>
            <a:r>
              <a:rPr lang="en-US" dirty="0"/>
              <a:t>You can also change bucket options like: </a:t>
            </a:r>
          </a:p>
          <a:p>
            <a:r>
              <a:rPr lang="en-US" dirty="0"/>
              <a:t>Lifecycle: move to different storage classes or delete once conditions are met</a:t>
            </a:r>
          </a:p>
          <a:p>
            <a:r>
              <a:rPr lang="en-US" dirty="0"/>
              <a:t>Retention policy: files can’t be altered or deleted for a minimum time period</a:t>
            </a:r>
          </a:p>
          <a:p>
            <a:pPr marL="0" indent="0">
              <a:buNone/>
            </a:pPr>
            <a:r>
              <a:rPr lang="en-US" dirty="0"/>
              <a:t>You can add or change metadata on a file using the three dots on the right side of the table.</a:t>
            </a:r>
          </a:p>
        </p:txBody>
      </p:sp>
      <p:pic>
        <p:nvPicPr>
          <p:cNvPr id="6" name="Picture 5" descr="The bucket details page of the ncgas-workshop-stineaj bucket showing the file test.txt has completed uploading.">
            <a:extLst>
              <a:ext uri="{FF2B5EF4-FFF2-40B4-BE49-F238E27FC236}">
                <a16:creationId xmlns:a16="http://schemas.microsoft.com/office/drawing/2014/main" id="{55342404-3929-4CF0-A5E0-7CDC78FEC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985" y="1825625"/>
            <a:ext cx="5803966" cy="370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2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09A5-F78B-4933-BC81-27A799B4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Files to Buckets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CEEC7-2487-4480-A6C4-3D2070FD2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8967" cy="38588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program </a:t>
            </a:r>
            <a:r>
              <a:rPr lang="en-US" dirty="0" err="1"/>
              <a:t>gsutil</a:t>
            </a:r>
            <a:r>
              <a:rPr lang="en-US" dirty="0"/>
              <a:t> is included with the standard GCP images and is likely a good idea to include on any personal containers.</a:t>
            </a:r>
          </a:p>
          <a:p>
            <a:pPr marL="0" indent="0">
              <a:buNone/>
            </a:pPr>
            <a:r>
              <a:rPr lang="en-US" dirty="0"/>
              <a:t>Allows command-line operation for common functions like:</a:t>
            </a:r>
          </a:p>
          <a:p>
            <a:r>
              <a:rPr lang="en-US" dirty="0"/>
              <a:t>Create or remove buckets</a:t>
            </a:r>
          </a:p>
          <a:p>
            <a:r>
              <a:rPr lang="en-US" dirty="0"/>
              <a:t>Remove or modify objects</a:t>
            </a:r>
          </a:p>
          <a:p>
            <a:r>
              <a:rPr lang="en-US" dirty="0"/>
              <a:t>Copy files to and from buckets</a:t>
            </a:r>
          </a:p>
          <a:p>
            <a:r>
              <a:rPr lang="en-US" dirty="0"/>
              <a:t>Modify policies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The help menu text from the gsutil program.">
            <a:extLst>
              <a:ext uri="{FF2B5EF4-FFF2-40B4-BE49-F238E27FC236}">
                <a16:creationId xmlns:a16="http://schemas.microsoft.com/office/drawing/2014/main" id="{37666C07-EDBD-4165-9CDA-1787A70A4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167" y="904487"/>
            <a:ext cx="4992082" cy="50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19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4ED5-6982-44AB-B26F-5E50FF08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Files to Buckets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1B72F-F11B-415D-B5A9-436E77DC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85889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Gsutil</a:t>
            </a:r>
            <a:r>
              <a:rPr lang="en-US" dirty="0"/>
              <a:t> can copy files using the cp function with a similar syntax to the </a:t>
            </a:r>
            <a:r>
              <a:rPr lang="en-US" dirty="0" err="1"/>
              <a:t>unix</a:t>
            </a:r>
            <a:r>
              <a:rPr lang="en-US" dirty="0"/>
              <a:t> cp program. </a:t>
            </a:r>
          </a:p>
          <a:p>
            <a:pPr marL="0" indent="0">
              <a:buNone/>
            </a:pPr>
            <a:r>
              <a:rPr lang="en-US" dirty="0"/>
              <a:t>Accepts a cloud bucket location in either the source or destination portion of the command.</a:t>
            </a:r>
          </a:p>
          <a:p>
            <a:pPr marL="0" indent="0">
              <a:buNone/>
            </a:pPr>
            <a:r>
              <a:rPr lang="en-US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gsutil</a:t>
            </a: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cp *</a:t>
            </a:r>
            <a:r>
              <a:rPr lang="en-US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fastq</a:t>
            </a: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gs://ncgas-workshop-stineaj</a:t>
            </a:r>
          </a:p>
          <a:p>
            <a:pPr marL="0" indent="0">
              <a:buNone/>
            </a:pPr>
            <a:r>
              <a:rPr lang="en-US" dirty="0" err="1"/>
              <a:t>Gsutil</a:t>
            </a:r>
            <a:r>
              <a:rPr lang="en-US" dirty="0"/>
              <a:t> can stream small files to or from a bucket using – as the source or destination as needed.  </a:t>
            </a:r>
          </a:p>
          <a:p>
            <a:pPr marL="0" indent="0">
              <a:buNone/>
            </a:pPr>
            <a:r>
              <a:rPr lang="en-US" sz="2300" b="1" dirty="0" err="1"/>
              <a:t>gsutil</a:t>
            </a:r>
            <a:r>
              <a:rPr lang="en-US" sz="2300" b="1" dirty="0"/>
              <a:t> cp gs://ncgas-workshop-dpr/hello.txt - | less</a:t>
            </a:r>
          </a:p>
          <a:p>
            <a:pPr marL="0" indent="0">
              <a:buNone/>
            </a:pPr>
            <a:r>
              <a:rPr lang="en-US" dirty="0"/>
              <a:t>But Google doesn’t recommend streaming files larger than 100MB.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A terminal display showing a directory listing of three fastq files.  A command using gsutil to upload the three fastq files to the ncgas-workshop-stineaj bucket.">
            <a:extLst>
              <a:ext uri="{FF2B5EF4-FFF2-40B4-BE49-F238E27FC236}">
                <a16:creationId xmlns:a16="http://schemas.microsoft.com/office/drawing/2014/main" id="{CC4E6106-59BD-469E-A02E-74610F4E4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4962"/>
            <a:ext cx="58388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02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2559-ABD2-41E3-B0CA-7253B9BC4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Bucket Contents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D2C0E-12EF-4E4E-B6BC-964441E66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6713" cy="38588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web console can be used to view the contents of your buckets, download them, edit metadata, and more.</a:t>
            </a:r>
          </a:p>
          <a:p>
            <a:pPr marL="0" indent="0">
              <a:buNone/>
            </a:pPr>
            <a:r>
              <a:rPr lang="en-US" dirty="0"/>
              <a:t>Note the REFRESH button if you are monitoring transfers with the web interface.</a:t>
            </a:r>
          </a:p>
        </p:txBody>
      </p:sp>
      <p:pic>
        <p:nvPicPr>
          <p:cNvPr id="5" name="Picture 4" descr="The bucket details of the ncgas-workshop-stineaj bucket showing three fastq files and the test.txt file.">
            <a:extLst>
              <a:ext uri="{FF2B5EF4-FFF2-40B4-BE49-F238E27FC236}">
                <a16:creationId xmlns:a16="http://schemas.microsoft.com/office/drawing/2014/main" id="{0196EF3D-1EF3-413E-B376-BFBA30CF1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913" y="1977467"/>
            <a:ext cx="7137753" cy="290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12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4E9B-FC9C-426A-98BD-FF4C6CCA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Bucket Contents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FDE6F-4822-4E99-BF59-7A985C28E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02355" cy="38588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You can also list the contents of a bucket with </a:t>
            </a:r>
            <a:r>
              <a:rPr lang="en-US" dirty="0" err="1"/>
              <a:t>gsutil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gsutil</a:t>
            </a:r>
            <a:r>
              <a:rPr lang="en-US" b="1" dirty="0"/>
              <a:t> ls gs://bucket</a:t>
            </a:r>
          </a:p>
          <a:p>
            <a:pPr marL="0" indent="0">
              <a:buNone/>
            </a:pPr>
            <a:r>
              <a:rPr lang="en-US" dirty="0"/>
              <a:t>Like </a:t>
            </a:r>
            <a:r>
              <a:rPr lang="en-US" dirty="0" err="1"/>
              <a:t>unix</a:t>
            </a:r>
            <a:r>
              <a:rPr lang="en-US" dirty="0"/>
              <a:t> there are options for longer listings with more information as well as size in bytes or human readable formats.</a:t>
            </a:r>
          </a:p>
          <a:p>
            <a:pPr marL="0" indent="0">
              <a:buNone/>
            </a:pPr>
            <a:r>
              <a:rPr lang="en-US" dirty="0"/>
              <a:t>Learn all the options by running the following help command:</a:t>
            </a:r>
          </a:p>
          <a:p>
            <a:pPr marL="0" indent="0">
              <a:buNone/>
            </a:pPr>
            <a:r>
              <a:rPr lang="en-US" b="1" dirty="0" err="1"/>
              <a:t>gsutil</a:t>
            </a:r>
            <a:r>
              <a:rPr lang="en-US" b="1" dirty="0"/>
              <a:t> help ls</a:t>
            </a:r>
          </a:p>
          <a:p>
            <a:endParaRPr lang="en-US" dirty="0"/>
          </a:p>
        </p:txBody>
      </p:sp>
      <p:pic>
        <p:nvPicPr>
          <p:cNvPr id="5" name="Picture 4" descr="A command line terminal showing gsutil being used to list the contents of the ncgas-workshop-stineaj bucket.">
            <a:extLst>
              <a:ext uri="{FF2B5EF4-FFF2-40B4-BE49-F238E27FC236}">
                <a16:creationId xmlns:a16="http://schemas.microsoft.com/office/drawing/2014/main" id="{69FFEA8A-294A-4E45-9435-7923AF855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056" y="2347427"/>
            <a:ext cx="48577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93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7156-2194-4F20-A147-038E4E96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Files from Buckets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EBE52-B51A-414A-B4AB-887BC90A6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7001" cy="38588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browser console can also be used to remove files and folders from a bucket.</a:t>
            </a:r>
          </a:p>
        </p:txBody>
      </p:sp>
      <p:pic>
        <p:nvPicPr>
          <p:cNvPr id="6" name="Picture 5" descr="The bucket details for the ncgas-workshop-stineaj bucket showing the bucket file contents.">
            <a:extLst>
              <a:ext uri="{FF2B5EF4-FFF2-40B4-BE49-F238E27FC236}">
                <a16:creationId xmlns:a16="http://schemas.microsoft.com/office/drawing/2014/main" id="{461029BF-18C6-40AB-8080-A06557ECE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1" y="1644465"/>
            <a:ext cx="7065853" cy="3569069"/>
          </a:xfrm>
          <a:prstGeom prst="rect">
            <a:avLst/>
          </a:prstGeom>
        </p:spPr>
      </p:pic>
      <p:sp>
        <p:nvSpPr>
          <p:cNvPr id="7" name="Arrow: Left 6" descr="An arrow pointing to the delete button in the bucket browser.">
            <a:extLst>
              <a:ext uri="{FF2B5EF4-FFF2-40B4-BE49-F238E27FC236}">
                <a16:creationId xmlns:a16="http://schemas.microsoft.com/office/drawing/2014/main" id="{53D10BB0-3F1E-4EB7-8298-22BA68E683D7}"/>
              </a:ext>
            </a:extLst>
          </p:cNvPr>
          <p:cNvSpPr/>
          <p:nvPr/>
        </p:nvSpPr>
        <p:spPr>
          <a:xfrm>
            <a:off x="10073698" y="2997034"/>
            <a:ext cx="748145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7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DC8F-1E1E-4BE8-B5FD-7676D1BE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Files from Buckets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97CE7-E46E-4EEF-90F3-7D7719D43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Gsutil</a:t>
            </a:r>
            <a:r>
              <a:rPr lang="en-US" dirty="0"/>
              <a:t> can also be used to delete files from a bucket.</a:t>
            </a:r>
          </a:p>
          <a:p>
            <a:r>
              <a:rPr lang="en-US" dirty="0"/>
              <a:t>Retention policy will be enforced and may prevent deleting files due to the policy.</a:t>
            </a:r>
          </a:p>
          <a:p>
            <a:r>
              <a:rPr lang="en-US" dirty="0"/>
              <a:t>There is no restore/recover feature for accidentally deleted files so be careful!</a:t>
            </a:r>
          </a:p>
          <a:p>
            <a:r>
              <a:rPr lang="en-US" dirty="0"/>
              <a:t>You can even delete every file an entire directory or bucket using the recursive (-r) option.</a:t>
            </a:r>
          </a:p>
        </p:txBody>
      </p:sp>
    </p:spTree>
    <p:extLst>
      <p:ext uri="{BB962C8B-B14F-4D97-AF65-F5344CB8AC3E}">
        <p14:creationId xmlns:p14="http://schemas.microsoft.com/office/powerpoint/2010/main" val="4087210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12A0-2EE1-4C2F-9BEC-515940A2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D786-5B93-4D9C-95F6-602DDF32B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Buckets (Storage) are an integral part of working with large data sets or providing access to multiple VMs from a single storage location.</a:t>
            </a:r>
          </a:p>
          <a:p>
            <a:r>
              <a:rPr lang="en-US" dirty="0"/>
              <a:t>Costs of storage can represent a significant portion of cloud expenses if files are being stored for a long period of time.</a:t>
            </a:r>
          </a:p>
          <a:p>
            <a:r>
              <a:rPr lang="en-US" dirty="0"/>
              <a:t>Storage buckets can be managed through the GCP console or through the command line with </a:t>
            </a:r>
            <a:r>
              <a:rPr lang="en-US" dirty="0" err="1"/>
              <a:t>gsutil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728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E9B1-FBF4-4F7F-AB19-15B18F72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1E3C-7352-4D78-89FA-8E5F53B61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buckets?</a:t>
            </a:r>
          </a:p>
          <a:p>
            <a:r>
              <a:rPr lang="en-US" dirty="0"/>
              <a:t>Create a bucket.</a:t>
            </a:r>
          </a:p>
          <a:p>
            <a:r>
              <a:rPr lang="en-US" dirty="0"/>
              <a:t>Add and remove files.</a:t>
            </a:r>
          </a:p>
        </p:txBody>
      </p:sp>
    </p:spTree>
    <p:extLst>
      <p:ext uri="{BB962C8B-B14F-4D97-AF65-F5344CB8AC3E}">
        <p14:creationId xmlns:p14="http://schemas.microsoft.com/office/powerpoint/2010/main" val="2528107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82BD-7327-4F15-A18A-AE724650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FD5E6-AD37-4B34-97A3-19E08B0D0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Cloud Next Best Practices video </a:t>
            </a:r>
            <a:r>
              <a:rPr lang="en-US" dirty="0">
                <a:hlinkClick r:id="rId2"/>
              </a:rPr>
              <a:t>https://www.youtube.com/watch?v=mOHy6m8KzJk</a:t>
            </a:r>
            <a:endParaRPr lang="en-US" dirty="0"/>
          </a:p>
          <a:p>
            <a:r>
              <a:rPr lang="en-US" dirty="0"/>
              <a:t>Google docs for their Storage product </a:t>
            </a:r>
            <a:r>
              <a:rPr lang="en-US" dirty="0">
                <a:hlinkClick r:id="rId3"/>
              </a:rPr>
              <a:t>https://cloud.google.com/compute/docs/disks</a:t>
            </a:r>
            <a:endParaRPr lang="en-US" dirty="0"/>
          </a:p>
          <a:p>
            <a:r>
              <a:rPr lang="en-US" dirty="0"/>
              <a:t>Documentation for </a:t>
            </a:r>
            <a:r>
              <a:rPr lang="en-US" dirty="0" err="1"/>
              <a:t>gsutil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https://cloud.google.com/storage/docs/gsutil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0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57262E-179B-4B05-B454-B5B83899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Bucket?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0C717F-AF4C-48F0-8ED1-26DBD23B7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3344" cy="38588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Buckets are key part of working in the cloud.</a:t>
            </a:r>
          </a:p>
          <a:p>
            <a:pPr marL="0" indent="0">
              <a:buNone/>
            </a:pPr>
            <a:r>
              <a:rPr lang="en-US" dirty="0"/>
              <a:t>They provide centralized stable storage that can be accessed by multiple VMs to do work.</a:t>
            </a:r>
          </a:p>
          <a:p>
            <a:pPr marL="0" indent="0">
              <a:buNone/>
            </a:pPr>
            <a:r>
              <a:rPr lang="en-US" dirty="0"/>
              <a:t>There are several levels of storage for a bucket with frequency of use being the primary consideration.</a:t>
            </a:r>
          </a:p>
          <a:p>
            <a:pPr marL="0" indent="0">
              <a:buNone/>
            </a:pPr>
            <a:r>
              <a:rPr lang="en-US" dirty="0"/>
              <a:t>Infrequently accessed data can be stored on nearline, cold storage, or archive buckets that will save money but be much slower to access.</a:t>
            </a:r>
          </a:p>
          <a:p>
            <a:pPr marL="0" indent="0">
              <a:buNone/>
            </a:pPr>
            <a:r>
              <a:rPr lang="en-US" dirty="0"/>
              <a:t>Frequently used data buckets typically use the “Standard” storage class.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https://cloud.google.com/storage/docs/storage-classes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GCP Console menu with the Storage selection highlighted.">
            <a:extLst>
              <a:ext uri="{FF2B5EF4-FFF2-40B4-BE49-F238E27FC236}">
                <a16:creationId xmlns:a16="http://schemas.microsoft.com/office/drawing/2014/main" id="{AD638695-A184-4B62-85AB-5793284A9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544" y="757237"/>
            <a:ext cx="2809875" cy="5343525"/>
          </a:xfrm>
          <a:prstGeom prst="rect">
            <a:avLst/>
          </a:prstGeom>
        </p:spPr>
      </p:pic>
      <p:sp>
        <p:nvSpPr>
          <p:cNvPr id="9" name="Arrow: Left 8" descr="Arrow pointing to the Storage option.">
            <a:extLst>
              <a:ext uri="{FF2B5EF4-FFF2-40B4-BE49-F238E27FC236}">
                <a16:creationId xmlns:a16="http://schemas.microsoft.com/office/drawing/2014/main" id="{42FD24C1-BC3A-4FFD-8AFC-A7E8286EA3DB}"/>
              </a:ext>
            </a:extLst>
          </p:cNvPr>
          <p:cNvSpPr/>
          <p:nvPr/>
        </p:nvSpPr>
        <p:spPr>
          <a:xfrm>
            <a:off x="9069355" y="5155249"/>
            <a:ext cx="933061" cy="4385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5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07A8-CD85-41D4-B40C-FD41D0C2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Bucket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E0C69-7C55-4360-B39E-276B27560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6722" cy="38588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Storage Browser will be helpful to see and manage our buckets.</a:t>
            </a:r>
          </a:p>
          <a:p>
            <a:pPr marL="0" indent="0">
              <a:buNone/>
            </a:pPr>
            <a:r>
              <a:rPr lang="en-US" dirty="0"/>
              <a:t>It is also where we will create our new bucket from.</a:t>
            </a:r>
          </a:p>
        </p:txBody>
      </p:sp>
      <p:pic>
        <p:nvPicPr>
          <p:cNvPr id="6" name="Picture 5" descr="Image of the storage browser showing no buckets.">
            <a:extLst>
              <a:ext uri="{FF2B5EF4-FFF2-40B4-BE49-F238E27FC236}">
                <a16:creationId xmlns:a16="http://schemas.microsoft.com/office/drawing/2014/main" id="{3BC89EF7-512A-4BAE-BBBF-EDE2993CA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922" y="2057400"/>
            <a:ext cx="6322948" cy="2304191"/>
          </a:xfrm>
          <a:prstGeom prst="rect">
            <a:avLst/>
          </a:prstGeom>
        </p:spPr>
      </p:pic>
      <p:sp>
        <p:nvSpPr>
          <p:cNvPr id="7" name="Arrow: Up 6" descr="Arrow pointing to Create Bucket">
            <a:extLst>
              <a:ext uri="{FF2B5EF4-FFF2-40B4-BE49-F238E27FC236}">
                <a16:creationId xmlns:a16="http://schemas.microsoft.com/office/drawing/2014/main" id="{DA7E6E8D-92C6-466D-81D3-C1EC67511F32}"/>
              </a:ext>
            </a:extLst>
          </p:cNvPr>
          <p:cNvSpPr/>
          <p:nvPr/>
        </p:nvSpPr>
        <p:spPr>
          <a:xfrm>
            <a:off x="9420271" y="2356234"/>
            <a:ext cx="457200" cy="6997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7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65C9-9DDB-4C37-A609-EBB5E08C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Bucket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B4684-EECF-4CFF-987E-680C7361C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8399" cy="38588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It is important to remember that bucket names must be globally unique as they all exist in a single namespace.  </a:t>
            </a:r>
          </a:p>
          <a:p>
            <a:pPr marL="0" indent="0">
              <a:buNone/>
            </a:pPr>
            <a:r>
              <a:rPr lang="en-US" dirty="0"/>
              <a:t>This allows any service or VM to point to specific buckets and objects within those buckets.</a:t>
            </a:r>
          </a:p>
          <a:p>
            <a:pPr marL="0" indent="0">
              <a:buNone/>
            </a:pPr>
            <a:r>
              <a:rPr lang="en-US" dirty="0"/>
              <a:t>Bucket names can contain only lowercase letters, numbers, dashes, underscores, and dots.  There are additional guidelines for bucket names available here.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https://cloud.google.com/storage/docs/naming-buckets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this workshop please make sure all bucket you create begin with ‘</a:t>
            </a:r>
            <a:r>
              <a:rPr lang="en-US" dirty="0" err="1"/>
              <a:t>ncgas</a:t>
            </a:r>
            <a:r>
              <a:rPr lang="en-US" dirty="0"/>
              <a:t>-workshop-’ and a unique name afterward that you can identify as your own bucket.</a:t>
            </a:r>
          </a:p>
          <a:p>
            <a:endParaRPr lang="en-US" dirty="0"/>
          </a:p>
        </p:txBody>
      </p:sp>
      <p:pic>
        <p:nvPicPr>
          <p:cNvPr id="6" name="Picture 5" descr="The Create a bucket panel showing the name ncgas-workshop-stineaj as the bucket name.">
            <a:extLst>
              <a:ext uri="{FF2B5EF4-FFF2-40B4-BE49-F238E27FC236}">
                <a16:creationId xmlns:a16="http://schemas.microsoft.com/office/drawing/2014/main" id="{0DA5300A-5EC0-4B66-81CD-26A39B05F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187" y="581025"/>
            <a:ext cx="55340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5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DC16-F20C-4FD5-9168-60C00414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Bucket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02E79-BDB5-4D9B-A500-B41946BE0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38588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Storage regions determine how much the data in a bucket is replicated to data centers across the US.</a:t>
            </a:r>
          </a:p>
          <a:p>
            <a:pPr marL="0" indent="0">
              <a:buNone/>
            </a:pPr>
            <a:r>
              <a:rPr lang="en-US" dirty="0"/>
              <a:t>The monthly cost estimator on the right side of the bucket creation page is a nice way to see how different parameters will impact storage costs..</a:t>
            </a:r>
          </a:p>
          <a:p>
            <a:pPr marL="0" indent="0">
              <a:buNone/>
            </a:pPr>
            <a:r>
              <a:rPr lang="en-US" dirty="0"/>
              <a:t>The monthly cost difference between Region and Multi-region data for 1000 GB in us-east4 (Northern Virginia) $23 for Region and $26 for Multi-region when this slide was written.</a:t>
            </a:r>
          </a:p>
          <a:p>
            <a:pPr marL="0" indent="0">
              <a:buNone/>
            </a:pPr>
            <a:r>
              <a:rPr lang="en-US" b="1" dirty="0"/>
              <a:t>For this workshop please make a Multi-region bucket.</a:t>
            </a:r>
          </a:p>
        </p:txBody>
      </p:sp>
      <p:pic>
        <p:nvPicPr>
          <p:cNvPr id="6" name="Picture 5" descr="The create a bucket panel showing the region selection panel.  On the right the monthly cost estimate panel is open with the options and values described in the text entered.">
            <a:extLst>
              <a:ext uri="{FF2B5EF4-FFF2-40B4-BE49-F238E27FC236}">
                <a16:creationId xmlns:a16="http://schemas.microsoft.com/office/drawing/2014/main" id="{750F62F7-B0A4-4C73-9615-D0544A164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1073750"/>
            <a:ext cx="6049577" cy="49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9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1803-5127-4A06-8A2B-B32CF7D9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Bucket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00E67-3A4B-4318-A92B-9BEA4BB92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6314" cy="38588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Storage Class has a large impact on bucket cost.</a:t>
            </a:r>
          </a:p>
          <a:p>
            <a:pPr marL="0" indent="0">
              <a:buNone/>
            </a:pPr>
            <a:r>
              <a:rPr lang="en-US" dirty="0"/>
              <a:t>Standard is what we will use for this workshop and is the best choice for “working” storage.</a:t>
            </a:r>
          </a:p>
          <a:p>
            <a:pPr marL="0" indent="0">
              <a:buNone/>
            </a:pPr>
            <a:r>
              <a:rPr lang="en-US" dirty="0"/>
              <a:t>The other classes are much cheaper for storage but add costs for access/retrieval.  </a:t>
            </a:r>
          </a:p>
          <a:p>
            <a:pPr marL="0" indent="0">
              <a:buNone/>
            </a:pPr>
            <a:r>
              <a:rPr lang="en-US" dirty="0"/>
              <a:t>You can use the cost estimation tool provided by GCP to understand how much expense is generated by your choices and usage.</a:t>
            </a:r>
          </a:p>
        </p:txBody>
      </p:sp>
      <p:pic>
        <p:nvPicPr>
          <p:cNvPr id="5" name="Picture 4" descr="The Create a bucket page with standard storage class selected.">
            <a:extLst>
              <a:ext uri="{FF2B5EF4-FFF2-40B4-BE49-F238E27FC236}">
                <a16:creationId xmlns:a16="http://schemas.microsoft.com/office/drawing/2014/main" id="{8AB4E3A9-2625-4A34-B181-1569BF0E7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556" y="1362269"/>
            <a:ext cx="6364110" cy="471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EED2-3006-4775-B485-60C2193C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Bucket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566F7-9E21-46A4-B2A7-533D80277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7811" cy="38588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Access control is a deep topic for bucket management.  There are several sections devoted to access control of bucket objects on the GCP documentation.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https://cloud.google.com/storage/docs/access-control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recommended default from Google is Uniform so we will use that in this workshop.</a:t>
            </a:r>
          </a:p>
          <a:p>
            <a:pPr marL="0" indent="0">
              <a:buNone/>
            </a:pPr>
            <a:r>
              <a:rPr lang="en-US" dirty="0"/>
              <a:t>If you need to set object level access control using an Access Control List (ACL) then you will need to select Fine-grained when creating your bucket.</a:t>
            </a:r>
          </a:p>
          <a:p>
            <a:pPr marL="0" indent="0">
              <a:buNone/>
            </a:pPr>
            <a:r>
              <a:rPr lang="en-US" dirty="0"/>
              <a:t>Click CREATE to make your new bucket.</a:t>
            </a:r>
          </a:p>
        </p:txBody>
      </p:sp>
      <p:pic>
        <p:nvPicPr>
          <p:cNvPr id="6" name="Picture 5" descr="The create a bucket page with uniform access control selected.">
            <a:extLst>
              <a:ext uri="{FF2B5EF4-FFF2-40B4-BE49-F238E27FC236}">
                <a16:creationId xmlns:a16="http://schemas.microsoft.com/office/drawing/2014/main" id="{35447DDE-99A5-43C4-B01F-DBFEA3FE4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011" y="490538"/>
            <a:ext cx="4907848" cy="5005194"/>
          </a:xfrm>
          <a:prstGeom prst="rect">
            <a:avLst/>
          </a:prstGeom>
        </p:spPr>
      </p:pic>
      <p:sp>
        <p:nvSpPr>
          <p:cNvPr id="7" name="Arrow: Up 6" descr="Arrow pointing to the create button.">
            <a:extLst>
              <a:ext uri="{FF2B5EF4-FFF2-40B4-BE49-F238E27FC236}">
                <a16:creationId xmlns:a16="http://schemas.microsoft.com/office/drawing/2014/main" id="{B254AD12-C5CF-41A5-B8F4-78DE1A357527}"/>
              </a:ext>
            </a:extLst>
          </p:cNvPr>
          <p:cNvSpPr/>
          <p:nvPr/>
        </p:nvSpPr>
        <p:spPr>
          <a:xfrm>
            <a:off x="7077691" y="5397617"/>
            <a:ext cx="317241" cy="4012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5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61D9-5F97-4C38-BA57-28BF95BE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Bucket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26566-EEB9-47E6-B03D-6ACC1B9B1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8295" cy="385889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Now we have a new bucket at GCP</a:t>
            </a:r>
          </a:p>
          <a:p>
            <a:pPr marL="0" indent="0">
              <a:buNone/>
            </a:pPr>
            <a:r>
              <a:rPr lang="en-US" dirty="0"/>
              <a:t>But we have nothing in the bucket yet.</a:t>
            </a:r>
          </a:p>
          <a:p>
            <a:pPr marL="0" indent="0">
              <a:buNone/>
            </a:pPr>
            <a:r>
              <a:rPr lang="en-US" dirty="0"/>
              <a:t>There are several methods for getting data into our bucket and we will look at the following methods:</a:t>
            </a:r>
          </a:p>
          <a:p>
            <a:r>
              <a:rPr lang="en-US" dirty="0"/>
              <a:t>Upload via console from current computer</a:t>
            </a:r>
          </a:p>
          <a:p>
            <a:r>
              <a:rPr lang="en-US" dirty="0"/>
              <a:t>Transfer via </a:t>
            </a:r>
            <a:r>
              <a:rPr lang="en-US" dirty="0" err="1"/>
              <a:t>gsutil</a:t>
            </a:r>
            <a:endParaRPr lang="en-US" dirty="0"/>
          </a:p>
          <a:p>
            <a:r>
              <a:rPr lang="en-US" dirty="0"/>
              <a:t>Streaming from VM to bucket with </a:t>
            </a:r>
            <a:r>
              <a:rPr lang="en-US" dirty="0" err="1"/>
              <a:t>gsutil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The bucket details page for the ncgas-workshop-stineaj bucket.">
            <a:extLst>
              <a:ext uri="{FF2B5EF4-FFF2-40B4-BE49-F238E27FC236}">
                <a16:creationId xmlns:a16="http://schemas.microsoft.com/office/drawing/2014/main" id="{F0374044-A8BD-44E2-B259-50F79ACC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95" y="1912776"/>
            <a:ext cx="5496065" cy="339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3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BI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1BC"/>
      </a:accent1>
      <a:accent2>
        <a:srgbClr val="AEB0B5"/>
      </a:accent2>
      <a:accent3>
        <a:srgbClr val="00A6D2"/>
      </a:accent3>
      <a:accent4>
        <a:srgbClr val="981B1E"/>
      </a:accent4>
      <a:accent5>
        <a:srgbClr val="002455"/>
      </a:accent5>
      <a:accent6>
        <a:srgbClr val="2E854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cbi_presentation_light_2018-final3" id="{98D4A0B7-E0BF-164B-A57A-F4BCD23BECE7}" vid="{3CA3D7C7-A90F-314B-994C-EF26FE2F6E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ncbi_presentation_light</Template>
  <TotalTime>6848</TotalTime>
  <Words>1170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Helvetica</vt:lpstr>
      <vt:lpstr>Office Theme</vt:lpstr>
      <vt:lpstr>Working with Buckets in GCP</vt:lpstr>
      <vt:lpstr>Overview</vt:lpstr>
      <vt:lpstr>What is a Bucket?</vt:lpstr>
      <vt:lpstr>Create a Bucket</vt:lpstr>
      <vt:lpstr>Create a Bucket</vt:lpstr>
      <vt:lpstr>Create a Bucket</vt:lpstr>
      <vt:lpstr>Create a Bucket</vt:lpstr>
      <vt:lpstr>Create a Bucket</vt:lpstr>
      <vt:lpstr>Create a Bucket</vt:lpstr>
      <vt:lpstr>Yes/No Question</vt:lpstr>
      <vt:lpstr>Save Files to Buckets</vt:lpstr>
      <vt:lpstr>Save Files to Buckets</vt:lpstr>
      <vt:lpstr>Save Files to Buckets</vt:lpstr>
      <vt:lpstr>Save Files to Buckets</vt:lpstr>
      <vt:lpstr>View Bucket Contents</vt:lpstr>
      <vt:lpstr>View Bucket Contents</vt:lpstr>
      <vt:lpstr>Delete Files from Buckets</vt:lpstr>
      <vt:lpstr>Delete Files from Buckets</vt:lpstr>
      <vt:lpstr>Review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Buckets in GCP</dc:title>
  <dc:creator>Stine, Adam (NIH/NLM/NCBI) [C]</dc:creator>
  <cp:lastModifiedBy>Stine, Adam (NIH/NLM/NCBI) [C]</cp:lastModifiedBy>
  <cp:revision>11</cp:revision>
  <dcterms:created xsi:type="dcterms:W3CDTF">2020-10-25T17:49:27Z</dcterms:created>
  <dcterms:modified xsi:type="dcterms:W3CDTF">2020-11-17T19:26:38Z</dcterms:modified>
</cp:coreProperties>
</file>