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2" r:id="rId9"/>
    <p:sldId id="258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E9FB-5678-4B79-8063-6D1EF489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9B29F-5D6D-4C0C-8B99-3DC6B22C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457-7981-45DC-82D1-CEA20E4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B7AC-9B31-4975-AA48-5100F981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532-7FF8-4003-BFFF-C3101241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A0CB-FFEB-4735-B893-3E45F06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0217B-474A-45F6-9097-AAEC7804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6943-B585-48AB-A9CB-8C9397B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57F8-A16A-4AAA-BFE3-67D89930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48B7-1644-44C3-83F0-7D32768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72FB9-D460-478D-B97D-B4DDCA7A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8881-F8C5-467E-AEEA-43442FE1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A591-D429-47BD-8B2E-7ECACC9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C4CC-A683-4112-BADA-EF5E725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2CC-8409-4FFF-835E-DEBBEE22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1FD0-051C-4BC2-8292-B937E18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049F-21CA-4C11-B6CD-4767FC3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5089-AC54-4C16-95C3-35B412E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F5B-D217-470F-8862-4718C530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6574-6386-49CF-B37C-AAD7BDB6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EEB-02F8-4715-8031-92C50646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E5C9-6ADD-4160-81AF-7DCE4E84B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393F-B365-4729-B0B1-3C395F4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F0A-C035-430B-B44C-183FCF09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8E9C-DC80-4E75-B817-D18DD421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FDE-5EB1-4CD5-880E-313E5F2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797-BC47-45F2-A005-F39AF2D7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4108-5391-4A41-B94F-B7987CD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53BD-C3CB-4E90-A974-CEC31E9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A724-2D8A-4879-B308-3E82FDD0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8BE4-CDE0-4155-9315-8D48C679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B3-7C27-43C8-9C25-1B213B3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EB0B-67CC-43B5-BF51-2692950D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736EF-08C0-4ED7-A3C9-CB3B534A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02022-9DC1-4739-9A5D-BBA7C76C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65368-DF1D-4AAF-9FDF-02028B40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328E-6304-4742-96BE-6613C34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05C1-ABFB-4DC5-B4CE-7FF99973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41D6E-E485-45F9-BD52-8CFC8A9F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110-BA2B-403C-80D2-1867E1A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BA391-2E7F-4B1F-819D-61C04D3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E88E6-B8E2-4F9B-92EA-A85AD38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5E2B-93A7-45B4-9A6B-51DB8AD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FBA3-1616-4309-BC5E-052D322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B2FDB-3C37-4F96-9943-6CB69CB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CC1-F147-4B81-BCF8-AC263AAE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AE6D-4F2B-4F4D-8217-DC61EA96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227A-2E77-4BDD-AF4E-8B820491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3EC6-54B3-4ED2-A02B-BDED88F0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44F07-F0F9-4AE0-8C11-84553F1D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799F-65B9-46E2-995A-BECC444A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885E-F588-48CE-A97D-9255DF4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582-8D5D-4CAB-8F20-BA26611F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BA072-173A-48A7-AFB9-9AF4316CE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BF7E-5914-4385-8D5F-22A154F8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5FCB-2731-4871-9DFB-A29EB00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7092-EC52-4012-9348-524A0046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AA57-0671-4507-8563-B84FC38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70368-A9BD-4267-BCAF-C2F782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DA97-22E8-4CF6-9EC8-51493AD0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8F4E-34B9-418D-BB72-C762ECA06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193-24DD-4255-9B3B-11E8D194A3B5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EB82-76F5-416A-ACC1-EF8E7804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9FCC-BA75-4104-B3EC-02FD68CA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0AE5-4991-48DF-B8DE-E9DC80A2F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documentation/ete-ncbiqu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225B-7E56-46D4-A7BE-C64DC0B9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43" y="904646"/>
            <a:ext cx="10428514" cy="132329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road to</a:t>
            </a:r>
            <a:br>
              <a:rPr lang="en-US" dirty="0"/>
            </a:br>
            <a:r>
              <a:rPr lang="en-US" dirty="0"/>
              <a:t>taxonomy-specific RPS-BLAST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A2D38-5FD8-42E2-A0ED-BE7B785E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9653"/>
            <a:ext cx="9144000" cy="2783115"/>
          </a:xfrm>
        </p:spPr>
        <p:txBody>
          <a:bodyPr>
            <a:normAutofit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Gwadz</a:t>
            </a:r>
            <a:endParaRPr lang="en-US" sz="2800" dirty="0"/>
          </a:p>
          <a:p>
            <a:r>
              <a:rPr lang="en-US" sz="2800" dirty="0" err="1"/>
              <a:t>Christiam</a:t>
            </a:r>
            <a:r>
              <a:rPr lang="en-US" sz="2800" dirty="0"/>
              <a:t> Camacho</a:t>
            </a:r>
          </a:p>
          <a:p>
            <a:r>
              <a:rPr lang="en-US" sz="2800" dirty="0"/>
              <a:t>Jianli Dai</a:t>
            </a:r>
          </a:p>
          <a:p>
            <a:r>
              <a:rPr lang="en-US" sz="2800" dirty="0" err="1"/>
              <a:t>Hanguan</a:t>
            </a:r>
            <a:r>
              <a:rPr lang="en-US" sz="2800" dirty="0"/>
              <a:t> Liu</a:t>
            </a:r>
          </a:p>
          <a:p>
            <a:r>
              <a:rPr lang="en-US" sz="2800" dirty="0" err="1"/>
              <a:t>Mingzhang</a:t>
            </a:r>
            <a:r>
              <a:rPr lang="en-US" sz="2800" dirty="0"/>
              <a:t> Yang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854A-FCA5-4EFD-84F8-573D5F7A9D9F}"/>
              </a:ext>
            </a:extLst>
          </p:cNvPr>
          <p:cNvSpPr txBox="1"/>
          <p:nvPr/>
        </p:nvSpPr>
        <p:spPr>
          <a:xfrm>
            <a:off x="2652712" y="5710076"/>
            <a:ext cx="700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Codeathon</a:t>
            </a:r>
            <a:r>
              <a:rPr lang="en-US" sz="3200" dirty="0"/>
              <a:t> (10/16/2019—10/18/2019)</a:t>
            </a:r>
          </a:p>
        </p:txBody>
      </p:sp>
    </p:spTree>
    <p:extLst>
      <p:ext uri="{BB962C8B-B14F-4D97-AF65-F5344CB8AC3E}">
        <p14:creationId xmlns:p14="http://schemas.microsoft.com/office/powerpoint/2010/main" val="10638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86BA-EE60-43B9-9C58-E828599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lowest common tax. node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5EFA70-677E-4BE4-923F-246E5F2F9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603366"/>
              </p:ext>
            </p:extLst>
          </p:nvPr>
        </p:nvGraphicFramePr>
        <p:xfrm>
          <a:off x="838200" y="30448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674223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3331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973246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8475746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25006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426100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673001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04803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9911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/>
                        <a:t>axid1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taxid5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65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AE078-077B-461C-9900-AA68817D152B}"/>
              </a:ext>
            </a:extLst>
          </p:cNvPr>
          <p:cNvSpPr txBox="1"/>
          <p:nvPr/>
        </p:nvSpPr>
        <p:spPr>
          <a:xfrm>
            <a:off x="2032000" y="2394857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 lineage-----------------------------------------------------------------------------------------------------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B77EB-B8D6-4640-9079-7A12EDFC3035}"/>
              </a:ext>
            </a:extLst>
          </p:cNvPr>
          <p:cNvSpPr txBox="1"/>
          <p:nvPr/>
        </p:nvSpPr>
        <p:spPr>
          <a:xfrm>
            <a:off x="968179" y="25616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8291-AB9A-4F16-B846-94CF08409FE9}"/>
              </a:ext>
            </a:extLst>
          </p:cNvPr>
          <p:cNvSpPr txBox="1"/>
          <p:nvPr/>
        </p:nvSpPr>
        <p:spPr>
          <a:xfrm>
            <a:off x="968178" y="401079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2521-6255-42DB-BF49-84EB087069EC}"/>
              </a:ext>
            </a:extLst>
          </p:cNvPr>
          <p:cNvSpPr txBox="1"/>
          <p:nvPr/>
        </p:nvSpPr>
        <p:spPr>
          <a:xfrm>
            <a:off x="1032298" y="556100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Domain-l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69D1-9087-4A29-AEAD-04C4ED2F65D9}"/>
              </a:ext>
            </a:extLst>
          </p:cNvPr>
          <p:cNvSpPr txBox="1"/>
          <p:nvPr/>
        </p:nvSpPr>
        <p:spPr>
          <a:xfrm>
            <a:off x="3008993" y="203358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2967-B85C-4ADF-A46C-780A33FD022F}"/>
              </a:ext>
            </a:extLst>
          </p:cNvPr>
          <p:cNvSpPr txBox="1"/>
          <p:nvPr/>
        </p:nvSpPr>
        <p:spPr>
          <a:xfrm>
            <a:off x="3009900" y="238863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28818-118D-47C1-AE7A-20E14C32054D}"/>
              </a:ext>
            </a:extLst>
          </p:cNvPr>
          <p:cNvSpPr txBox="1"/>
          <p:nvPr/>
        </p:nvSpPr>
        <p:spPr>
          <a:xfrm>
            <a:off x="3004182" y="556100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ACA4B-210E-4CAA-9479-57C4E5A69BB9}"/>
              </a:ext>
            </a:extLst>
          </p:cNvPr>
          <p:cNvSpPr txBox="1"/>
          <p:nvPr/>
        </p:nvSpPr>
        <p:spPr>
          <a:xfrm>
            <a:off x="3008991" y="401079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AD90E-2751-4812-8AE7-A2C6FAD32C8D}"/>
              </a:ext>
            </a:extLst>
          </p:cNvPr>
          <p:cNvSpPr txBox="1"/>
          <p:nvPr/>
        </p:nvSpPr>
        <p:spPr>
          <a:xfrm>
            <a:off x="3008992" y="27436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69AE8-B5FF-46EA-9B87-F68770854798}"/>
              </a:ext>
            </a:extLst>
          </p:cNvPr>
          <p:cNvSpPr txBox="1"/>
          <p:nvPr/>
        </p:nvSpPr>
        <p:spPr>
          <a:xfrm>
            <a:off x="3008994" y="309872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IPG-4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444D1-3AAF-482E-ACA2-12C6637A9F53}"/>
              </a:ext>
            </a:extLst>
          </p:cNvPr>
          <p:cNvSpPr txBox="1"/>
          <p:nvPr/>
        </p:nvSpPr>
        <p:spPr>
          <a:xfrm>
            <a:off x="4467225" y="2148382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8E110-7AF0-4CF8-9E24-95330DBE4D90}"/>
              </a:ext>
            </a:extLst>
          </p:cNvPr>
          <p:cNvSpPr txBox="1"/>
          <p:nvPr/>
        </p:nvSpPr>
        <p:spPr>
          <a:xfrm>
            <a:off x="4467225" y="2581434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D4E1-BC97-4CE1-8F85-F20435704DEE}"/>
              </a:ext>
            </a:extLst>
          </p:cNvPr>
          <p:cNvSpPr txBox="1"/>
          <p:nvPr/>
        </p:nvSpPr>
        <p:spPr>
          <a:xfrm>
            <a:off x="4467224" y="3014485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0AE2A-F50A-4AC5-A97A-6A1CF7A59916}"/>
              </a:ext>
            </a:extLst>
          </p:cNvPr>
          <p:cNvSpPr txBox="1"/>
          <p:nvPr/>
        </p:nvSpPr>
        <p:spPr>
          <a:xfrm>
            <a:off x="4467222" y="4010797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TaxID-4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79E7D-7016-452F-B35C-61E4CD59FDF2}"/>
              </a:ext>
            </a:extLst>
          </p:cNvPr>
          <p:cNvSpPr txBox="1"/>
          <p:nvPr/>
        </p:nvSpPr>
        <p:spPr>
          <a:xfrm>
            <a:off x="4467222" y="5554655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-m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8CAA9-1C55-446B-B949-247ADE2C4AC3}"/>
              </a:ext>
            </a:extLst>
          </p:cNvPr>
          <p:cNvSpPr txBox="1"/>
          <p:nvPr/>
        </p:nvSpPr>
        <p:spPr>
          <a:xfrm>
            <a:off x="1468227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67E898-D3B8-4077-9B55-3856B330E383}"/>
              </a:ext>
            </a:extLst>
          </p:cNvPr>
          <p:cNvSpPr txBox="1"/>
          <p:nvPr/>
        </p:nvSpPr>
        <p:spPr>
          <a:xfrm>
            <a:off x="323261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8D8C06-1BE8-4B34-8D27-3F6CF2D108C5}"/>
              </a:ext>
            </a:extLst>
          </p:cNvPr>
          <p:cNvSpPr txBox="1"/>
          <p:nvPr/>
        </p:nvSpPr>
        <p:spPr>
          <a:xfrm>
            <a:off x="4724990" y="448743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EA5962B-F28B-4DCD-99F4-F7D7502B219B}"/>
              </a:ext>
            </a:extLst>
          </p:cNvPr>
          <p:cNvSpPr/>
          <p:nvPr/>
        </p:nvSpPr>
        <p:spPr>
          <a:xfrm>
            <a:off x="9303032" y="2179569"/>
            <a:ext cx="733425" cy="733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D3C431-DA3C-4F9A-9F18-4F199BD4BB1C}"/>
              </a:ext>
            </a:extLst>
          </p:cNvPr>
          <p:cNvSpPr txBox="1"/>
          <p:nvPr/>
        </p:nvSpPr>
        <p:spPr>
          <a:xfrm>
            <a:off x="9356966" y="23616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626E2F-F38C-4E72-9FE2-7A91180878CA}"/>
              </a:ext>
            </a:extLst>
          </p:cNvPr>
          <p:cNvSpPr/>
          <p:nvPr/>
        </p:nvSpPr>
        <p:spPr>
          <a:xfrm>
            <a:off x="8325373" y="3625424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15363A-451F-4C8D-94B8-8AE70A82146F}"/>
              </a:ext>
            </a:extLst>
          </p:cNvPr>
          <p:cNvSpPr txBox="1"/>
          <p:nvPr/>
        </p:nvSpPr>
        <p:spPr>
          <a:xfrm>
            <a:off x="8254754" y="3807470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1E8205-C7DF-4633-9F87-63D08D9580C4}"/>
              </a:ext>
            </a:extLst>
          </p:cNvPr>
          <p:cNvSpPr/>
          <p:nvPr/>
        </p:nvSpPr>
        <p:spPr>
          <a:xfrm>
            <a:off x="7347714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341A9-E0ED-45C9-8665-713E42B4C5B6}"/>
              </a:ext>
            </a:extLst>
          </p:cNvPr>
          <p:cNvSpPr txBox="1"/>
          <p:nvPr/>
        </p:nvSpPr>
        <p:spPr>
          <a:xfrm>
            <a:off x="7277095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BA70809-D954-4581-BB6C-D30BAB02A5EF}"/>
              </a:ext>
            </a:extLst>
          </p:cNvPr>
          <p:cNvSpPr/>
          <p:nvPr/>
        </p:nvSpPr>
        <p:spPr>
          <a:xfrm>
            <a:off x="9303032" y="5059355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2A9E8-E5D2-4280-A57A-D1C0F857BA47}"/>
              </a:ext>
            </a:extLst>
          </p:cNvPr>
          <p:cNvSpPr txBox="1"/>
          <p:nvPr/>
        </p:nvSpPr>
        <p:spPr>
          <a:xfrm>
            <a:off x="9232413" y="5241401"/>
            <a:ext cx="87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TaxID-3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33E900-4B5A-416B-A97F-CEFAFD8E5980}"/>
              </a:ext>
            </a:extLst>
          </p:cNvPr>
          <p:cNvCxnSpPr>
            <a:cxnSpLocks/>
            <a:stCxn id="97" idx="4"/>
            <a:endCxn id="101" idx="0"/>
          </p:cNvCxnSpPr>
          <p:nvPr/>
        </p:nvCxnSpPr>
        <p:spPr>
          <a:xfrm>
            <a:off x="8692086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72F991-2E66-41CD-8EDC-DD3CA50965ED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14427" y="4358849"/>
            <a:ext cx="977659" cy="70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2A52D2-BAB0-4ABD-BD3C-94EC0CF06143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8692085" y="2912994"/>
            <a:ext cx="977660" cy="7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DD3527A-E001-4666-A987-B43672A1BF35}"/>
              </a:ext>
            </a:extLst>
          </p:cNvPr>
          <p:cNvSpPr/>
          <p:nvPr/>
        </p:nvSpPr>
        <p:spPr>
          <a:xfrm>
            <a:off x="10719133" y="3734281"/>
            <a:ext cx="733425" cy="733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6C0C86-9C55-4B7A-A32B-367DFF25F5FE}"/>
              </a:ext>
            </a:extLst>
          </p:cNvPr>
          <p:cNvSpPr txBox="1"/>
          <p:nvPr/>
        </p:nvSpPr>
        <p:spPr>
          <a:xfrm>
            <a:off x="10648514" y="3916327"/>
            <a:ext cx="8746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TaxID-4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847F4B9-BFBC-44EE-BAF6-5116BFF73398}"/>
              </a:ext>
            </a:extLst>
          </p:cNvPr>
          <p:cNvCxnSpPr>
            <a:stCxn id="95" idx="4"/>
            <a:endCxn id="117" idx="0"/>
          </p:cNvCxnSpPr>
          <p:nvPr/>
        </p:nvCxnSpPr>
        <p:spPr>
          <a:xfrm>
            <a:off x="9669745" y="2912994"/>
            <a:ext cx="1416101" cy="8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7D4744-1DC5-4C3A-A41D-D5B834895A2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074572" y="2218254"/>
            <a:ext cx="934421" cy="52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ADB0685-67C1-40B5-871C-4D120142A9C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74572" y="2573299"/>
            <a:ext cx="935328" cy="17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3DB8713-4F93-41DB-A3D4-F251D44190F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074572" y="2746348"/>
            <a:ext cx="93442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B1235A-060F-42C7-8CF3-DFD1CE4BCB7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074572" y="2746348"/>
            <a:ext cx="934422" cy="53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612F4D-F556-4F37-9F90-61B4B2B3F0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074571" y="3283388"/>
            <a:ext cx="934423" cy="9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D302B6D-39A3-404C-868F-3527EEF6CCB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074571" y="4195463"/>
            <a:ext cx="934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F96032B-9C80-476E-8DBF-02816F3B2F7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74571" y="5745672"/>
            <a:ext cx="92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C552DDE-1576-4AF8-99E5-CD336FF10F6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703414" y="2218254"/>
            <a:ext cx="763811" cy="1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151E4EE-A0A8-4266-98D3-D719ADF2E65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704321" y="2333048"/>
            <a:ext cx="762904" cy="24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6F8161F-1B83-4F11-A977-A6A80DA8A6A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703413" y="2766100"/>
            <a:ext cx="763812" cy="16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CE7CA8-CB56-434A-B7CB-99F84151489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703415" y="3199151"/>
            <a:ext cx="763809" cy="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AD45E8-015A-451A-8F42-4DA91B631EC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703412" y="4195463"/>
            <a:ext cx="763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39E6ACA-4599-44F8-98F2-AB5D9ACBF8C6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703412" y="5739321"/>
            <a:ext cx="763810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016713DF-71F7-4E39-8BCA-2691CE3AA75A}"/>
              </a:ext>
            </a:extLst>
          </p:cNvPr>
          <p:cNvSpPr/>
          <p:nvPr/>
        </p:nvSpPr>
        <p:spPr>
          <a:xfrm>
            <a:off x="7554683" y="3789972"/>
            <a:ext cx="512810" cy="4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794406D-1712-4F25-8069-EEEFBC465A25}"/>
              </a:ext>
            </a:extLst>
          </p:cNvPr>
          <p:cNvSpPr txBox="1"/>
          <p:nvPr/>
        </p:nvSpPr>
        <p:spPr>
          <a:xfrm>
            <a:off x="5925842" y="384722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TaxID</a:t>
            </a:r>
            <a:r>
              <a:rPr lang="en-US" dirty="0"/>
              <a:t> Domain-1</a:t>
            </a:r>
          </a:p>
        </p:txBody>
      </p:sp>
    </p:spTree>
    <p:extLst>
      <p:ext uri="{BB962C8B-B14F-4D97-AF65-F5344CB8AC3E}">
        <p14:creationId xmlns:p14="http://schemas.microsoft.com/office/powerpoint/2010/main" val="196078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68B-A4FC-40B3-B436-6C38F297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969-ED59-4185-99FC-2F5CF125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nary tree">
            <a:extLst>
              <a:ext uri="{FF2B5EF4-FFF2-40B4-BE49-F238E27FC236}">
                <a16:creationId xmlns:a16="http://schemas.microsoft.com/office/drawing/2014/main" id="{CA9FC2AA-C16E-468D-9900-66E7A5DB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7" y="1938338"/>
            <a:ext cx="8839503" cy="43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7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FFB-306F-4778-A86A-5C0D5F9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0409-AE29-4DE1-9096-85EFE372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1"/>
            <a:ext cx="10515600" cy="50378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assign taxonomy information to conserved protein domains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taxonomy information to limit an RPS-BLAST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48126-ED2E-4FF4-AE19-5FD1855F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1" y="2080853"/>
            <a:ext cx="6286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42303" y="1877034"/>
            <a:ext cx="9095588" cy="48195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2C560-55C3-44CB-BF4E-5EC0E96D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414BEE-E64A-4E0F-9C37-2522B73F1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96292"/>
              </p:ext>
            </p:extLst>
          </p:nvPr>
        </p:nvGraphicFramePr>
        <p:xfrm>
          <a:off x="4890062" y="2924151"/>
          <a:ext cx="3693396" cy="207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723668782"/>
                    </a:ext>
                  </a:extLst>
                </a:gridCol>
                <a:gridCol w="726352">
                  <a:extLst>
                    <a:ext uri="{9D8B030D-6E8A-4147-A177-3AD203B41FA5}">
                      <a16:colId xmlns:a16="http://schemas.microsoft.com/office/drawing/2014/main" val="3583703758"/>
                    </a:ext>
                  </a:extLst>
                </a:gridCol>
                <a:gridCol w="2310708">
                  <a:extLst>
                    <a:ext uri="{9D8B030D-6E8A-4147-A177-3AD203B41FA5}">
                      <a16:colId xmlns:a16="http://schemas.microsoft.com/office/drawing/2014/main" val="3387421326"/>
                    </a:ext>
                  </a:extLst>
                </a:gridCol>
              </a:tblGrid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IPG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Taxonomy lineage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773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tl1-1,tl1-2,tl1-3,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70944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tl2-1,tl2-2,tl2-3,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2790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tm-1,tm-2,tm-3,…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9297"/>
                  </a:ext>
                </a:extLst>
              </a:tr>
              <a:tr h="4151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9242"/>
                  </a:ext>
                </a:extLst>
              </a:tr>
            </a:tbl>
          </a:graphicData>
        </a:graphic>
      </p:graphicFrame>
      <p:sp>
        <p:nvSpPr>
          <p:cNvPr id="4" name="Cylinder 3">
            <a:extLst>
              <a:ext uri="{FF2B5EF4-FFF2-40B4-BE49-F238E27FC236}">
                <a16:creationId xmlns:a16="http://schemas.microsoft.com/office/drawing/2014/main" id="{0075EBA2-FD01-4B9C-AA07-5F4A16742431}"/>
              </a:ext>
            </a:extLst>
          </p:cNvPr>
          <p:cNvSpPr/>
          <p:nvPr/>
        </p:nvSpPr>
        <p:spPr>
          <a:xfrm>
            <a:off x="706695" y="3283378"/>
            <a:ext cx="1088571" cy="13570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1CDDB-139E-4492-A74C-68BD63E6FE09}"/>
              </a:ext>
            </a:extLst>
          </p:cNvPr>
          <p:cNvSpPr/>
          <p:nvPr/>
        </p:nvSpPr>
        <p:spPr>
          <a:xfrm>
            <a:off x="2740967" y="3060222"/>
            <a:ext cx="1324847" cy="180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PSSM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CFA7F-994B-401E-91A3-309787508161}"/>
              </a:ext>
            </a:extLst>
          </p:cNvPr>
          <p:cNvSpPr txBox="1"/>
          <p:nvPr/>
        </p:nvSpPr>
        <p:spPr>
          <a:xfrm>
            <a:off x="10761475" y="3638756"/>
            <a:ext cx="7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 err="1"/>
              <a:t>taxid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28487C-9D2A-4E10-8FCF-7420F8603F18}"/>
              </a:ext>
            </a:extLst>
          </p:cNvPr>
          <p:cNvSpPr/>
          <p:nvPr/>
        </p:nvSpPr>
        <p:spPr>
          <a:xfrm>
            <a:off x="4171948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6695" y="4754321"/>
            <a:ext cx="120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Conserved Domain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2411" y="5294076"/>
            <a:ext cx="343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Decompose the model in its parts:</a:t>
            </a:r>
          </a:p>
          <a:p>
            <a:r>
              <a:rPr lang="en-US" dirty="0"/>
              <a:t>IPGs, their taxonomy IDs, and each of the taxonomy lineage for these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3835AFC-F7B2-433F-B484-96FB46681200}"/>
              </a:ext>
            </a:extLst>
          </p:cNvPr>
          <p:cNvSpPr/>
          <p:nvPr/>
        </p:nvSpPr>
        <p:spPr>
          <a:xfrm>
            <a:off x="1947740" y="3895016"/>
            <a:ext cx="561905" cy="1338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4FFEF-9A14-4462-9C66-F704D07CFD3D}"/>
              </a:ext>
            </a:extLst>
          </p:cNvPr>
          <p:cNvSpPr txBox="1"/>
          <p:nvPr/>
        </p:nvSpPr>
        <p:spPr>
          <a:xfrm>
            <a:off x="9099264" y="3638756"/>
            <a:ext cx="113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Taxonomy</a:t>
            </a:r>
          </a:p>
          <a:p>
            <a:pPr algn="ctr"/>
            <a:r>
              <a:rPr lang="en-US" dirty="0"/>
              <a:t>Tree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CCD93D-21D6-4763-880A-77F6645B1D9E}"/>
              </a:ext>
            </a:extLst>
          </p:cNvPr>
          <p:cNvSpPr/>
          <p:nvPr/>
        </p:nvSpPr>
        <p:spPr>
          <a:xfrm>
            <a:off x="8721709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16B958-ACDB-4CED-BEDC-BEDC3C4950AF}"/>
              </a:ext>
            </a:extLst>
          </p:cNvPr>
          <p:cNvSpPr/>
          <p:nvPr/>
        </p:nvSpPr>
        <p:spPr>
          <a:xfrm>
            <a:off x="10313645" y="3882536"/>
            <a:ext cx="394398" cy="158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7BEB-8F3C-4879-87F1-66737784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440AF-3DE3-404B-9E7D-A2E54590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" y="2177530"/>
            <a:ext cx="10695215" cy="2650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D3DE2-0993-4E71-A7E6-422164F3E0D9}"/>
              </a:ext>
            </a:extLst>
          </p:cNvPr>
          <p:cNvSpPr txBox="1"/>
          <p:nvPr/>
        </p:nvSpPr>
        <p:spPr>
          <a:xfrm>
            <a:off x="658585" y="1737440"/>
            <a:ext cx="443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PSSM-Id: 200311, </a:t>
            </a:r>
            <a:r>
              <a:rPr lang="en-US" sz="2400" dirty="0" err="1"/>
              <a:t>pupylate_cterm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94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9C1-0D01-4071-A376-2C432A3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err="1"/>
              <a:t>TaxIds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F5611-98A8-49A9-80B1-71B37B83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64218"/>
              </p:ext>
            </p:extLst>
          </p:nvPr>
        </p:nvGraphicFramePr>
        <p:xfrm>
          <a:off x="737507" y="1763488"/>
          <a:ext cx="10716986" cy="4005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7533">
                  <a:extLst>
                    <a:ext uri="{9D8B030D-6E8A-4147-A177-3AD203B41FA5}">
                      <a16:colId xmlns:a16="http://schemas.microsoft.com/office/drawing/2014/main" val="510766451"/>
                    </a:ext>
                  </a:extLst>
                </a:gridCol>
                <a:gridCol w="867353">
                  <a:extLst>
                    <a:ext uri="{9D8B030D-6E8A-4147-A177-3AD203B41FA5}">
                      <a16:colId xmlns:a16="http://schemas.microsoft.com/office/drawing/2014/main" val="177843108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231837603"/>
                    </a:ext>
                  </a:extLst>
                </a:gridCol>
                <a:gridCol w="2683328">
                  <a:extLst>
                    <a:ext uri="{9D8B030D-6E8A-4147-A177-3AD203B41FA5}">
                      <a16:colId xmlns:a16="http://schemas.microsoft.com/office/drawing/2014/main" val="2318553566"/>
                    </a:ext>
                  </a:extLst>
                </a:gridCol>
                <a:gridCol w="413658">
                  <a:extLst>
                    <a:ext uri="{9D8B030D-6E8A-4147-A177-3AD203B41FA5}">
                      <a16:colId xmlns:a16="http://schemas.microsoft.com/office/drawing/2014/main" val="3265023863"/>
                    </a:ext>
                  </a:extLst>
                </a:gridCol>
                <a:gridCol w="337457">
                  <a:extLst>
                    <a:ext uri="{9D8B030D-6E8A-4147-A177-3AD203B41FA5}">
                      <a16:colId xmlns:a16="http://schemas.microsoft.com/office/drawing/2014/main" val="3673921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37793890"/>
                    </a:ext>
                  </a:extLst>
                </a:gridCol>
              </a:tblGrid>
              <a:tr h="357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PSSM-Id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 accession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taxOrg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nIPG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taxLineage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04812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Streptomyces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131567-&gt;2-&gt;1783272-&gt;201174-&gt;1760-&gt;85011-&gt;2062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055372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1883427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Actinobacteria bacterium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131567-&gt;2-&gt;1783272-&gt;201174-&gt;1760-&gt;52018-&gt;78537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98706298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Mycobacteriaceae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5440083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2053607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Candidatus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Rokubacteria</a:t>
                      </a:r>
                      <a:r>
                        <a:rPr lang="en-US" sz="1400" u="none" strike="noStrike" dirty="0">
                          <a:effectLst/>
                        </a:rPr>
                        <a:t> 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131567-&gt;2-&gt;2323-&gt;1783234-&gt;1752708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6585593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159917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 tuberculosis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131567-&gt;2-&gt;1783272-&gt;201174-&gt;1760-&gt;85007-&gt;1762-&gt;1763-&gt;77643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352424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Corynebacterium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131567-&gt;2-&gt;1783272-&gt;201174-&gt;1760-&gt;85007-&gt;1653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903289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694020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835649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46813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C27117-93ED-461F-B410-8D98A62F9E89}"/>
              </a:ext>
            </a:extLst>
          </p:cNvPr>
          <p:cNvSpPr/>
          <p:nvPr/>
        </p:nvSpPr>
        <p:spPr>
          <a:xfrm>
            <a:off x="6433457" y="1485900"/>
            <a:ext cx="5170714" cy="452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9C1-0D01-4071-A376-2C432A3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Tax. Lineages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F5611-98A8-49A9-80B1-71B37B83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40772"/>
              </p:ext>
            </p:extLst>
          </p:nvPr>
        </p:nvGraphicFramePr>
        <p:xfrm>
          <a:off x="737507" y="1763488"/>
          <a:ext cx="10716986" cy="4005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7533">
                  <a:extLst>
                    <a:ext uri="{9D8B030D-6E8A-4147-A177-3AD203B41FA5}">
                      <a16:colId xmlns:a16="http://schemas.microsoft.com/office/drawing/2014/main" val="510766451"/>
                    </a:ext>
                  </a:extLst>
                </a:gridCol>
                <a:gridCol w="867353">
                  <a:extLst>
                    <a:ext uri="{9D8B030D-6E8A-4147-A177-3AD203B41FA5}">
                      <a16:colId xmlns:a16="http://schemas.microsoft.com/office/drawing/2014/main" val="177843108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231837603"/>
                    </a:ext>
                  </a:extLst>
                </a:gridCol>
                <a:gridCol w="2683328">
                  <a:extLst>
                    <a:ext uri="{9D8B030D-6E8A-4147-A177-3AD203B41FA5}">
                      <a16:colId xmlns:a16="http://schemas.microsoft.com/office/drawing/2014/main" val="2318553566"/>
                    </a:ext>
                  </a:extLst>
                </a:gridCol>
                <a:gridCol w="413658">
                  <a:extLst>
                    <a:ext uri="{9D8B030D-6E8A-4147-A177-3AD203B41FA5}">
                      <a16:colId xmlns:a16="http://schemas.microsoft.com/office/drawing/2014/main" val="3265023863"/>
                    </a:ext>
                  </a:extLst>
                </a:gridCol>
                <a:gridCol w="337457">
                  <a:extLst>
                    <a:ext uri="{9D8B030D-6E8A-4147-A177-3AD203B41FA5}">
                      <a16:colId xmlns:a16="http://schemas.microsoft.com/office/drawing/2014/main" val="3673921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37793890"/>
                    </a:ext>
                  </a:extLst>
                </a:gridCol>
              </a:tblGrid>
              <a:tr h="357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PSSM-Id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PSSM accession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taxOrg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nIPG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taxLineage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04812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Streptomyces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131567-&gt;2-&gt;1783272-&gt;201174-&gt;1760-&gt;85011-&gt;2062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5372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200311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1883427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Actinobacteria bacterium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131567-&gt;2-&gt;1783272-&gt;201174-&gt;1760-&gt;52018-&gt;78537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06298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TIGR03687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Mycobacteriaceae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40083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2053607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Candidatus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Rokubacteria</a:t>
                      </a:r>
                      <a:r>
                        <a:rPr lang="en-US" sz="1400" u="none" strike="noStrike" dirty="0">
                          <a:effectLst/>
                        </a:rPr>
                        <a:t> 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131567-&gt;2-&gt;2323-&gt;1783234-&gt;1752708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55936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917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Mycobacterium tuberculosis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131567-&gt;2-&gt;1783272-&gt;201174-&gt;1760-&gt;85007-&gt;1762-&gt;1763-&gt;77643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424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200311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TIGR03687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Corynebacterium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131567-&gt;2-&gt;1783272-&gt;201174-&gt;1760-&gt;85007-&gt;1653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032899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94020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56497"/>
                  </a:ext>
                </a:extLst>
              </a:tr>
              <a:tr h="357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31EF-5449-4944-B5B3-6BE5C648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3711-EE2C-40F6-802A-3EFE0793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taxonomy IDs for each model</a:t>
            </a:r>
          </a:p>
          <a:p>
            <a:r>
              <a:rPr lang="en-US" dirty="0"/>
              <a:t>Extract each </a:t>
            </a:r>
            <a:r>
              <a:rPr lang="en-US" dirty="0" err="1"/>
              <a:t>taxID’s</a:t>
            </a:r>
            <a:r>
              <a:rPr lang="en-US" dirty="0"/>
              <a:t> lineage</a:t>
            </a:r>
          </a:p>
          <a:p>
            <a:r>
              <a:rPr lang="en-US" dirty="0"/>
              <a:t>Build a model specific subset of the taxonomy tree with relevant </a:t>
            </a:r>
            <a:r>
              <a:rPr lang="en-US" dirty="0" err="1"/>
              <a:t>taxIDs</a:t>
            </a:r>
            <a:endParaRPr lang="en-US" dirty="0"/>
          </a:p>
          <a:p>
            <a:r>
              <a:rPr lang="en-US" dirty="0"/>
              <a:t>Assign a weight to each node</a:t>
            </a:r>
          </a:p>
          <a:p>
            <a:r>
              <a:rPr lang="en-US" dirty="0"/>
              <a:t>Find the lowest common ancestor that meets a threshold (e.g.: 95% of all </a:t>
            </a:r>
            <a:r>
              <a:rPr lang="en-US" dirty="0" err="1"/>
              <a:t>taxIDs</a:t>
            </a:r>
            <a:r>
              <a:rPr lang="en-US" dirty="0"/>
              <a:t> are under that node)</a:t>
            </a:r>
          </a:p>
        </p:txBody>
      </p:sp>
    </p:spTree>
    <p:extLst>
      <p:ext uri="{BB962C8B-B14F-4D97-AF65-F5344CB8AC3E}">
        <p14:creationId xmlns:p14="http://schemas.microsoft.com/office/powerpoint/2010/main" val="21121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B30-9D3D-45C6-8FA8-DB44914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1540-B3CB-4B01-B395-270F370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ete-ncbiquery</a:t>
            </a:r>
            <a:r>
              <a:rPr lang="en-US" dirty="0"/>
              <a:t>: Fast and handy queries to the NCBI taxonomy database (</a:t>
            </a:r>
            <a:r>
              <a:rPr lang="en-US" dirty="0">
                <a:hlinkClick r:id="rId2"/>
              </a:rPr>
              <a:t>http://etetoolkit.org/documentation/ete-ncbiquery/</a:t>
            </a:r>
            <a:r>
              <a:rPr lang="en-US" dirty="0"/>
              <a:t>)</a:t>
            </a:r>
          </a:p>
          <a:p>
            <a:r>
              <a:rPr lang="en-US" dirty="0" err="1"/>
              <a:t>taxidlineage.dmp</a:t>
            </a:r>
            <a:r>
              <a:rPr lang="en-US" dirty="0"/>
              <a:t> extracted from new_taxdump.zip available in NCBI Taxonomy ftp site ftp://ftp.ncbi.nlm.nih.gov/pub/taxonomy/new_taxdump/</a:t>
            </a:r>
          </a:p>
        </p:txBody>
      </p:sp>
    </p:spTree>
    <p:extLst>
      <p:ext uri="{BB962C8B-B14F-4D97-AF65-F5344CB8AC3E}">
        <p14:creationId xmlns:p14="http://schemas.microsoft.com/office/powerpoint/2010/main" val="297220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641</Words>
  <Application>Microsoft Office PowerPoint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road to taxonomy-specific RPS-BLAST</vt:lpstr>
      <vt:lpstr>Goal</vt:lpstr>
      <vt:lpstr>Workflow</vt:lpstr>
      <vt:lpstr>PSSM Model</vt:lpstr>
      <vt:lpstr>Table of TaxIds</vt:lpstr>
      <vt:lpstr>Table of Tax. Lineages</vt:lpstr>
      <vt:lpstr>Taxonomy Tree</vt:lpstr>
      <vt:lpstr>Outline</vt:lpstr>
      <vt:lpstr>Dependencies:</vt:lpstr>
      <vt:lpstr>Find the lowest common tax. node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Taxonomy-specific RPS-BLAST</dc:title>
  <dc:creator>Jianli Dai</dc:creator>
  <cp:lastModifiedBy>Jianli Dai</cp:lastModifiedBy>
  <cp:revision>32</cp:revision>
  <dcterms:created xsi:type="dcterms:W3CDTF">2019-10-16T14:58:51Z</dcterms:created>
  <dcterms:modified xsi:type="dcterms:W3CDTF">2019-10-18T02:54:52Z</dcterms:modified>
</cp:coreProperties>
</file>