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7" r:id="rId3"/>
    <p:sldId id="257" r:id="rId4"/>
    <p:sldId id="261" r:id="rId5"/>
    <p:sldId id="258" r:id="rId6"/>
    <p:sldId id="276" r:id="rId7"/>
    <p:sldId id="260" r:id="rId8"/>
    <p:sldId id="265" r:id="rId9"/>
    <p:sldId id="266" r:id="rId10"/>
    <p:sldId id="279" r:id="rId11"/>
    <p:sldId id="272" r:id="rId12"/>
    <p:sldId id="278" r:id="rId13"/>
    <p:sldId id="271" r:id="rId14"/>
    <p:sldId id="27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char, Preeti (NIH/NLM) [E]" initials="PGK" lastIdx="1" clrIdx="0">
    <p:extLst>
      <p:ext uri="{19B8F6BF-5375-455C-9EA6-DF929625EA0E}">
        <p15:presenceInfo xmlns:p15="http://schemas.microsoft.com/office/powerpoint/2012/main" userId="Kochar, Preeti (NIH/NLM) [E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906D-8A00-4A4A-B9BC-922E49C6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16E4-D1C5-4DD8-847F-412BB1E3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3827-F0C5-483F-ADF1-1044A6FB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F5BF-9339-41C2-BE7B-9A91C9B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C5D8-05F4-43C6-AB5B-CB0A3FA5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9FB-C9EB-45FE-B68C-4D3C883D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0ECE-019D-405B-8A3D-D13B386D6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0366-0790-412A-8540-0D1F55D4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D6B1-88AA-4682-A696-40D8FC12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93ED-835F-4545-906D-54753E81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699F-268F-4CD1-A533-AEBD40A8D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9763-58BD-4DD1-8A9C-43653B272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A7C8-0E11-4134-8899-3413879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2ED-0B44-4089-8C18-6FFA0245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B1AC-36A9-4CE2-972A-7B5B60D5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64A-C28C-4DC8-BC39-8B305568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846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 marL="777240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89B5-C191-4BB1-AB96-DF05584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81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C9FF-6C42-4386-B9E7-D705AE89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42983"/>
            <a:ext cx="12192000" cy="41501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 algn="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&lt;#&gt;	</a:t>
            </a:r>
          </a:p>
        </p:txBody>
      </p:sp>
    </p:spTree>
    <p:extLst>
      <p:ext uri="{BB962C8B-B14F-4D97-AF65-F5344CB8AC3E}">
        <p14:creationId xmlns:p14="http://schemas.microsoft.com/office/powerpoint/2010/main" val="320382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EC0E-940B-46B6-8DD1-FE3160EC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5EC0-A663-4C6B-B228-D8ACFF2D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1FDE4-BE7C-4213-A9D8-E8848D8D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EAF4-0420-4FFD-B9F9-8D221D6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A244-238F-4586-9380-9702098C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5E8-3F89-459F-8C79-245F2D02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0871-53CE-416D-A705-4D84022AF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75B8-0640-452C-A982-F666655C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E063-983E-4B3A-ADB2-1B90485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2C77-A26C-46C1-8DF4-D22FD0E3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6AA4-16D7-445C-B581-F543007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94EA-0524-40C2-981C-6402BC44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81D3A-6C88-48ED-845E-C819C06F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8807-5A6E-4144-B119-8BEC5D50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CB07F-86FE-4585-975C-D3C3640E5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16427-2E56-43E2-9316-5D7631B8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D33BB-3283-4542-91C7-87EBBE3D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DDA31-EDA6-46FA-AF60-3E8ADB69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538E4-69CE-4ED0-81A6-506E20D3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84BC-6EFF-4279-9307-D2C7616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D4998-EDE7-4C31-9DF2-5B42A3D1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EC8FB-F75F-4552-9795-2CAB9033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FEA54-2634-406A-A311-5024B11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FFDB3-7D88-43E6-84B8-10B865A8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8D51-4190-429C-B1E0-3F28F82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A2A4-DDA9-420B-AEDC-1FA52A85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8FD5-891B-4812-A037-B84E8FC9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F6B5-B70F-4503-AAFF-56CDD7F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A384B-562B-451F-B5DB-BA7707B08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9524-401E-45AC-B391-FB33FAFC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192B8-8262-4962-875B-C3BA291B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FA8B-F9A6-4875-BF00-3BD338E1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96A9-09E9-45A1-8EA2-7EBD0298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56E21-6A4D-4544-BDF1-EE201191B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3CF1F-0295-4B37-B305-DFC7E31E0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EBD6-4CC6-4DA9-91E1-838A8F37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FD59-0C72-444A-98E7-6C54EE63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69593-17EE-473F-B62E-B89FDFA8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A8C06-E953-49D8-B852-C04E5743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6C43-6D85-45C7-B945-C08AD8D2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B522-F3B5-4F0D-9B2E-B2DD36686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DEF-4CA0-4EB7-9B2A-7871F23A293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BC13-655C-4AFF-AAC2-2E3FEECFB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205A6-5C13-41F3-AA2F-286A852A4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A365-B679-4F67-BDC5-9B4BA23B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3055298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7EDB8-7C5B-49AF-8292-ED4E11A0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96" y="3993726"/>
            <a:ext cx="6983404" cy="253212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400" dirty="0"/>
              <a:t>Fundamentals of Data Science</a:t>
            </a:r>
            <a:br>
              <a:rPr lang="en-US" dirty="0"/>
            </a:br>
            <a:r>
              <a:rPr lang="en-US" dirty="0"/>
              <a:t>Final Project</a:t>
            </a:r>
            <a:br>
              <a:rPr lang="en-US" dirty="0"/>
            </a:br>
            <a:r>
              <a:rPr lang="en-US" sz="3600" b="1" dirty="0">
                <a:solidFill>
                  <a:schemeClr val="accent2"/>
                </a:solidFill>
              </a:rPr>
              <a:t>Modeling of Disease and Protein Correlation based on Indexed MeSH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2FAE-4175-403C-AD0F-4B444E16B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Preeti Gokal Kochar, PhD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6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A5817C-1378-4C04-8F60-1D2DEEA01ADB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B58DF-C54B-4259-9D92-A26C028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Heatmap: Syndromes vs Proteins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46B74-1143-4DB8-B909-2F1E9CAB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990"/>
            <a:ext cx="3476625" cy="4962524"/>
          </a:xfrm>
        </p:spPr>
        <p:txBody>
          <a:bodyPr anchor="ctr" anchorCtr="0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Heatmap uses a log intensity scale to better display the wide range of frequencies of proteins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Heatmap was used to inform model selection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MFS and Microfilament proteins, Fibrillins and Fibrillin-1 showed strong correlation, selected for modeling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F21FEE-B0C5-4610-B464-6AD62566F1B5}"/>
              </a:ext>
            </a:extLst>
          </p:cNvPr>
          <p:cNvGrpSpPr/>
          <p:nvPr/>
        </p:nvGrpSpPr>
        <p:grpSpPr>
          <a:xfrm>
            <a:off x="5002558" y="1041400"/>
            <a:ext cx="6567142" cy="5666338"/>
            <a:chOff x="5002558" y="1003300"/>
            <a:chExt cx="5918943" cy="56663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D14F93-8DCA-456F-B85E-1B06FCADD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3884" y="1003300"/>
              <a:ext cx="4367617" cy="56663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D9F6C9-DEAB-4AFC-AE97-20F6A7252485}"/>
                </a:ext>
              </a:extLst>
            </p:cNvPr>
            <p:cNvSpPr txBox="1"/>
            <p:nvPr/>
          </p:nvSpPr>
          <p:spPr>
            <a:xfrm>
              <a:off x="5699285" y="1187724"/>
              <a:ext cx="83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D316D3-8C1F-423E-A7C4-C0E168E3753F}"/>
                </a:ext>
              </a:extLst>
            </p:cNvPr>
            <p:cNvSpPr txBox="1"/>
            <p:nvPr/>
          </p:nvSpPr>
          <p:spPr>
            <a:xfrm>
              <a:off x="5955789" y="1575617"/>
              <a:ext cx="57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AF7DC-38F8-43F8-B76C-8C5C8223AD5B}"/>
                </a:ext>
              </a:extLst>
            </p:cNvPr>
            <p:cNvSpPr txBox="1"/>
            <p:nvPr/>
          </p:nvSpPr>
          <p:spPr>
            <a:xfrm>
              <a:off x="5955789" y="1963510"/>
              <a:ext cx="57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LDS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138164-5FFA-4570-A332-5A54BE197F3B}"/>
                </a:ext>
              </a:extLst>
            </p:cNvPr>
            <p:cNvSpPr txBox="1"/>
            <p:nvPr/>
          </p:nvSpPr>
          <p:spPr>
            <a:xfrm>
              <a:off x="5467292" y="2351403"/>
              <a:ext cx="106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 LDS, EDS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76E4F2-E2D3-4362-82D1-29EEF0ED66D4}"/>
                </a:ext>
              </a:extLst>
            </p:cNvPr>
            <p:cNvSpPr txBox="1"/>
            <p:nvPr/>
          </p:nvSpPr>
          <p:spPr>
            <a:xfrm>
              <a:off x="5887575" y="2739296"/>
              <a:ext cx="64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 MFS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92B257-8802-4167-B599-33C8715E92E9}"/>
                </a:ext>
              </a:extLst>
            </p:cNvPr>
            <p:cNvSpPr txBox="1"/>
            <p:nvPr/>
          </p:nvSpPr>
          <p:spPr>
            <a:xfrm>
              <a:off x="5265597" y="3127189"/>
              <a:ext cx="126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MFS, WMS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CF77CE-76AE-4AA7-B820-2BAF3D366B16}"/>
                </a:ext>
              </a:extLst>
            </p:cNvPr>
            <p:cNvSpPr txBox="1"/>
            <p:nvPr/>
          </p:nvSpPr>
          <p:spPr>
            <a:xfrm>
              <a:off x="5421839" y="3515082"/>
              <a:ext cx="110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MFS, EDS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E24FCE-2967-4AE5-9A5F-8D119337B54F}"/>
                </a:ext>
              </a:extLst>
            </p:cNvPr>
            <p:cNvSpPr txBox="1"/>
            <p:nvPr/>
          </p:nvSpPr>
          <p:spPr>
            <a:xfrm>
              <a:off x="5461285" y="3902975"/>
              <a:ext cx="106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MFS, LDS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339E6-3534-4E04-8C5A-7BD056BBAD67}"/>
                </a:ext>
              </a:extLst>
            </p:cNvPr>
            <p:cNvSpPr txBox="1"/>
            <p:nvPr/>
          </p:nvSpPr>
          <p:spPr>
            <a:xfrm>
              <a:off x="5002558" y="4290869"/>
              <a:ext cx="152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MFS, LDS, EDS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81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8D0BA-E40D-4CF9-B88C-D6D36CE01E5A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444C21-8ECA-4A6B-9458-9FD94A064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51"/>
          <a:stretch/>
        </p:blipFill>
        <p:spPr>
          <a:xfrm>
            <a:off x="4410075" y="962909"/>
            <a:ext cx="7318009" cy="57322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FC69D4-380D-42B5-BA42-35AB6A3C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 Chart of Proteins associated with Syndromes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314CD5A-5912-4316-B6EF-1942308C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990"/>
            <a:ext cx="3476625" cy="4962524"/>
          </a:xfrm>
        </p:spPr>
        <p:txBody>
          <a:bodyPr anchor="ctr" anchorCtr="0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Frequency data was also displayed as a bar chart using a linear scale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Selected Microfilament Proteins as feature associated with Marfan Syndrome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DF5BE-8059-4245-8ECB-C57B159A72F0}"/>
              </a:ext>
            </a:extLst>
          </p:cNvPr>
          <p:cNvGrpSpPr/>
          <p:nvPr/>
        </p:nvGrpSpPr>
        <p:grpSpPr>
          <a:xfrm>
            <a:off x="5071697" y="1249590"/>
            <a:ext cx="6078903" cy="1240642"/>
            <a:chOff x="5071697" y="1249590"/>
            <a:chExt cx="6078903" cy="12406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0D426-7AC0-43B3-90C4-A30EE589A2DE}"/>
                </a:ext>
              </a:extLst>
            </p:cNvPr>
            <p:cNvSpPr txBox="1"/>
            <p:nvPr/>
          </p:nvSpPr>
          <p:spPr>
            <a:xfrm>
              <a:off x="8632459" y="2120900"/>
              <a:ext cx="251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Microfilament_Proteins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591AF-67AA-4904-8944-38652EFE7637}"/>
                </a:ext>
              </a:extLst>
            </p:cNvPr>
            <p:cNvSpPr txBox="1"/>
            <p:nvPr/>
          </p:nvSpPr>
          <p:spPr>
            <a:xfrm>
              <a:off x="5071697" y="1249590"/>
              <a:ext cx="251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Fibrillins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87B4C3-9AF2-4CB6-9261-A2638A2C8F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7179" y="2120900"/>
              <a:ext cx="554224" cy="190502"/>
            </a:xfrm>
            <a:prstGeom prst="straightConnector1">
              <a:avLst/>
            </a:prstGeom>
            <a:ln w="19050">
              <a:headEnd type="none" w="med" len="lg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60BE87-422D-4F2D-B9E2-21BE9B188D94}"/>
                </a:ext>
              </a:extLst>
            </p:cNvPr>
            <p:cNvCxnSpPr>
              <a:cxnSpLocks/>
            </p:cNvCxnSpPr>
            <p:nvPr/>
          </p:nvCxnSpPr>
          <p:spPr>
            <a:xfrm>
              <a:off x="6740341" y="1459656"/>
              <a:ext cx="849497" cy="210582"/>
            </a:xfrm>
            <a:prstGeom prst="straightConnector1">
              <a:avLst/>
            </a:prstGeom>
            <a:ln w="19050">
              <a:headEnd type="none" w="med" len="lg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93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1B0A-DEFC-453D-B473-8D7CC985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3C5-F516-4B05-ACED-D19B6D95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heat map and bar plot, compared  performance of several models to determine association of </a:t>
            </a:r>
            <a:r>
              <a:rPr lang="en-US" dirty="0">
                <a:solidFill>
                  <a:schemeClr val="accent1"/>
                </a:solidFill>
              </a:rPr>
              <a:t>Marfan Syndrome </a:t>
            </a:r>
            <a:r>
              <a:rPr lang="en-US" dirty="0"/>
              <a:t>using:</a:t>
            </a:r>
          </a:p>
          <a:p>
            <a:pPr lvl="1"/>
            <a:r>
              <a:rPr lang="en-US" dirty="0"/>
              <a:t>A single feature: </a:t>
            </a:r>
            <a:r>
              <a:rPr lang="en-US" dirty="0">
                <a:solidFill>
                  <a:schemeClr val="accent1"/>
                </a:solidFill>
              </a:rPr>
              <a:t>Microfilament_Proteins</a:t>
            </a:r>
          </a:p>
          <a:p>
            <a:pPr lvl="1"/>
            <a:r>
              <a:rPr lang="en-US" dirty="0"/>
              <a:t>Five features: </a:t>
            </a:r>
            <a:r>
              <a:rPr lang="en-US" dirty="0">
                <a:solidFill>
                  <a:schemeClr val="accent1"/>
                </a:solidFill>
              </a:rPr>
              <a:t>Microfilament_Proteins, Fibrillins, Fibrillin-1, Collagen and TGF_beta</a:t>
            </a:r>
          </a:p>
          <a:p>
            <a:r>
              <a:rPr lang="en-US" dirty="0"/>
              <a:t>In addition, the possibility of improving performance of the models using filtered data was investigated. </a:t>
            </a:r>
            <a:r>
              <a:rPr lang="en-US" dirty="0">
                <a:solidFill>
                  <a:schemeClr val="accent2"/>
                </a:solidFill>
              </a:rPr>
              <a:t>Filtered data set contained at least one protein term</a:t>
            </a:r>
            <a:r>
              <a:rPr lang="en-US" dirty="0"/>
              <a:t> in addition to the syndrome term.</a:t>
            </a:r>
          </a:p>
          <a:p>
            <a:pPr lvl="1"/>
            <a:r>
              <a:rPr lang="en-US" dirty="0"/>
              <a:t>All data: 8848 rows</a:t>
            </a:r>
          </a:p>
          <a:p>
            <a:pPr lvl="1"/>
            <a:r>
              <a:rPr lang="en-US" dirty="0"/>
              <a:t>Filtered data: 2145 rows</a:t>
            </a:r>
          </a:p>
        </p:txBody>
      </p:sp>
    </p:spTree>
    <p:extLst>
      <p:ext uri="{BB962C8B-B14F-4D97-AF65-F5344CB8AC3E}">
        <p14:creationId xmlns:p14="http://schemas.microsoft.com/office/powerpoint/2010/main" val="61503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1144AA-7D68-4ECC-B9FF-2E435B8B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6769836-9E28-4FF0-A488-8133FF83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43273" y="-306607"/>
            <a:ext cx="2067854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Data: All 8848 rows used for model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Filtered Data: 2145 rows used, with at least one protein term indexed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0723B1-065A-4FAC-9864-84FD5A1E5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07413"/>
              </p:ext>
            </p:extLst>
          </p:nvPr>
        </p:nvGraphicFramePr>
        <p:xfrm>
          <a:off x="819150" y="1414344"/>
          <a:ext cx="10306050" cy="4020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6332">
                  <a:extLst>
                    <a:ext uri="{9D8B030D-6E8A-4147-A177-3AD203B41FA5}">
                      <a16:colId xmlns:a16="http://schemas.microsoft.com/office/drawing/2014/main" val="3485698712"/>
                    </a:ext>
                  </a:extLst>
                </a:gridCol>
                <a:gridCol w="1876142">
                  <a:extLst>
                    <a:ext uri="{9D8B030D-6E8A-4147-A177-3AD203B41FA5}">
                      <a16:colId xmlns:a16="http://schemas.microsoft.com/office/drawing/2014/main" val="2026365546"/>
                    </a:ext>
                  </a:extLst>
                </a:gridCol>
                <a:gridCol w="2576788">
                  <a:extLst>
                    <a:ext uri="{9D8B030D-6E8A-4147-A177-3AD203B41FA5}">
                      <a16:colId xmlns:a16="http://schemas.microsoft.com/office/drawing/2014/main" val="968246728"/>
                    </a:ext>
                  </a:extLst>
                </a:gridCol>
                <a:gridCol w="2576788">
                  <a:extLst>
                    <a:ext uri="{9D8B030D-6E8A-4147-A177-3AD203B41FA5}">
                      <a16:colId xmlns:a16="http://schemas.microsoft.com/office/drawing/2014/main" val="1938929894"/>
                    </a:ext>
                  </a:extLst>
                </a:gridCol>
              </a:tblGrid>
              <a:tr h="81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 Score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One Feature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 Score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Five Features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568378"/>
                  </a:ext>
                </a:extLst>
              </a:tr>
              <a:tr h="40014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Naïve Bayes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2192372"/>
                  </a:ext>
                </a:extLst>
              </a:tr>
              <a:tr h="400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Filtered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896397"/>
                  </a:ext>
                </a:extLst>
              </a:tr>
              <a:tr h="40014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 Nearest Neighbor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506047"/>
                  </a:ext>
                </a:extLst>
              </a:tr>
              <a:tr h="400148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Filtered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613201"/>
                  </a:ext>
                </a:extLst>
              </a:tr>
              <a:tr h="40014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Linear Regression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39705"/>
                  </a:ext>
                </a:extLst>
              </a:tr>
              <a:tr h="400148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Filtered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258334"/>
                  </a:ext>
                </a:extLst>
              </a:tr>
              <a:tr h="40014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Logistic Regression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9901579"/>
                  </a:ext>
                </a:extLst>
              </a:tr>
              <a:tr h="400148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Filtered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16338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66D3A95-CC4C-42D5-9374-C330A8D5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49" y="5465015"/>
            <a:ext cx="1030604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 marked with a ‘-’ were either not run or did not yield interpretable results.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Data: All 8848 rows used for model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Filtered Data: 2145 rows used, with at least one protein term indexed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AA07BA-2C98-4E3B-A83E-2FAA93D3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684F4-A1DA-46DD-B51A-D2336CE3C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8" t="2489" r="8585"/>
          <a:stretch/>
        </p:blipFill>
        <p:spPr>
          <a:xfrm>
            <a:off x="4430331" y="1128495"/>
            <a:ext cx="6980352" cy="473968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18ACA9B-61CF-43F6-929C-075452C0AC0D}"/>
              </a:ext>
            </a:extLst>
          </p:cNvPr>
          <p:cNvSpPr txBox="1">
            <a:spLocks/>
          </p:cNvSpPr>
          <p:nvPr/>
        </p:nvSpPr>
        <p:spPr>
          <a:xfrm>
            <a:off x="838200" y="1274990"/>
            <a:ext cx="3476625" cy="434054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The best performing model was </a:t>
            </a:r>
            <a:r>
              <a:rPr lang="en-US" sz="2400" dirty="0" err="1">
                <a:solidFill>
                  <a:schemeClr val="accent1"/>
                </a:solidFill>
              </a:rPr>
              <a:t>kNN</a:t>
            </a:r>
            <a:r>
              <a:rPr lang="en-US" sz="2400" dirty="0">
                <a:solidFill>
                  <a:schemeClr val="accent1"/>
                </a:solidFill>
              </a:rPr>
              <a:t>, k=7 accuracy score = 0.82;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Five proteins were used to predict classification of Marfan Syndrome as distinct from the other listed syndromes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Filtered data used with 2145 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89DA96-58C4-4F21-9C61-90EC6FBDACEA}"/>
              </a:ext>
            </a:extLst>
          </p:cNvPr>
          <p:cNvSpPr/>
          <p:nvPr/>
        </p:nvSpPr>
        <p:spPr>
          <a:xfrm>
            <a:off x="4615330" y="5613939"/>
            <a:ext cx="7576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Target: Marfan Syndrome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Features: [Microfilament_Proteins', 'Fibrillins', 'Fibrillin-1', 'Collagen','</a:t>
            </a:r>
            <a:r>
              <a:rPr lang="en-US" b="1" dirty="0" err="1">
                <a:solidFill>
                  <a:schemeClr val="accent2"/>
                </a:solidFill>
              </a:rPr>
              <a:t>TGF_b</a:t>
            </a:r>
            <a:r>
              <a:rPr lang="en-US" b="1" dirty="0">
                <a:solidFill>
                  <a:schemeClr val="accent2"/>
                </a:solidFill>
              </a:rPr>
              <a:t>’]</a:t>
            </a:r>
          </a:p>
          <a:p>
            <a:r>
              <a:rPr lang="en-US" b="1" dirty="0">
                <a:solidFill>
                  <a:schemeClr val="accent2"/>
                </a:solidFill>
              </a:rPr>
              <a:t>Filtered Data used (at least one protein term in the row)</a:t>
            </a:r>
          </a:p>
        </p:txBody>
      </p:sp>
    </p:spTree>
    <p:extLst>
      <p:ext uri="{BB962C8B-B14F-4D97-AF65-F5344CB8AC3E}">
        <p14:creationId xmlns:p14="http://schemas.microsoft.com/office/powerpoint/2010/main" val="3418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D95D-032C-4DCA-9D03-2D05B09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B3C6-2657-447C-ACFC-4EA100A0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Science @NLM Team</a:t>
            </a:r>
          </a:p>
          <a:p>
            <a:r>
              <a:rPr lang="en-US" dirty="0"/>
              <a:t>Instruction team: Dan Wilhelm, Julian Oquendo and Chris Marker</a:t>
            </a:r>
          </a:p>
          <a:p>
            <a:r>
              <a:rPr lang="en-US" dirty="0"/>
              <a:t>Melanie Huston for help with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…and many more!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1B0A-DEFC-453D-B473-8D7CC985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3C5-F516-4B05-ACED-D19B6D95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 of </a:t>
            </a:r>
            <a:r>
              <a:rPr lang="en-US" dirty="0">
                <a:solidFill>
                  <a:schemeClr val="accent1"/>
                </a:solidFill>
              </a:rPr>
              <a:t>PubMed/MEDLINE </a:t>
            </a:r>
            <a:r>
              <a:rPr lang="en-US" dirty="0"/>
              <a:t>citations for </a:t>
            </a:r>
            <a:r>
              <a:rPr lang="en-US" dirty="0">
                <a:solidFill>
                  <a:schemeClr val="accent1"/>
                </a:solidFill>
              </a:rPr>
              <a:t>Marfan, Loeys-Dietz, Ehlers-Danlos and Weill-Marchesani Syndromes </a:t>
            </a:r>
            <a:r>
              <a:rPr lang="en-US" dirty="0"/>
              <a:t>using indexed  Medical Subject Headings (MeSH)</a:t>
            </a:r>
          </a:p>
          <a:p>
            <a:endParaRPr lang="en-US" dirty="0"/>
          </a:p>
          <a:p>
            <a:r>
              <a:rPr lang="en-US" dirty="0"/>
              <a:t>Association between </a:t>
            </a:r>
            <a:r>
              <a:rPr lang="en-US" dirty="0">
                <a:solidFill>
                  <a:schemeClr val="accent1"/>
                </a:solidFill>
              </a:rPr>
              <a:t>Marfan Syndrome </a:t>
            </a:r>
            <a:r>
              <a:rPr lang="en-US" dirty="0"/>
              <a:t>and indexed </a:t>
            </a:r>
            <a:r>
              <a:rPr lang="en-US" dirty="0">
                <a:solidFill>
                  <a:schemeClr val="accent1"/>
                </a:solidFill>
              </a:rPr>
              <a:t>proteins</a:t>
            </a:r>
            <a:r>
              <a:rPr lang="en-US" dirty="0"/>
              <a:t> was investigated using several models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chemeClr val="accent1"/>
                </a:solidFill>
              </a:rPr>
              <a:t>method </a:t>
            </a:r>
            <a:r>
              <a:rPr lang="en-US" dirty="0"/>
              <a:t>may be used to study other </a:t>
            </a:r>
            <a:r>
              <a:rPr lang="en-US" dirty="0">
                <a:solidFill>
                  <a:schemeClr val="accent1"/>
                </a:solidFill>
              </a:rPr>
              <a:t>correlations</a:t>
            </a:r>
            <a:r>
              <a:rPr lang="en-US" dirty="0"/>
              <a:t> using PubMed/MEDLINE and other NLM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8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13F4D-9637-453C-92AE-2EBEFE76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457200"/>
            <a:r>
              <a:rPr lang="en-US" sz="3200" b="1" dirty="0">
                <a:solidFill>
                  <a:srgbClr val="FFFFFF"/>
                </a:solidFill>
              </a:rPr>
              <a:t>Marfan and Marfan-like Syndromes</a:t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400" b="1" dirty="0">
                <a:solidFill>
                  <a:srgbClr val="FFFFFF"/>
                </a:solidFill>
              </a:rPr>
              <a:t>https://www.marfan.org/about/marfan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1C1DB9-1456-4D15-B075-D8F7620B0593}"/>
              </a:ext>
            </a:extLst>
          </p:cNvPr>
          <p:cNvSpPr/>
          <p:nvPr/>
        </p:nvSpPr>
        <p:spPr>
          <a:xfrm>
            <a:off x="6413611" y="4205312"/>
            <a:ext cx="5059061" cy="1667371"/>
          </a:xfrm>
          <a:custGeom>
            <a:avLst/>
            <a:gdLst>
              <a:gd name="connsiteX0" fmla="*/ 0 w 5059061"/>
              <a:gd name="connsiteY0" fmla="*/ 0 h 1667371"/>
              <a:gd name="connsiteX1" fmla="*/ 5059061 w 5059061"/>
              <a:gd name="connsiteY1" fmla="*/ 0 h 1667371"/>
              <a:gd name="connsiteX2" fmla="*/ 5059061 w 5059061"/>
              <a:gd name="connsiteY2" fmla="*/ 1667371 h 1667371"/>
              <a:gd name="connsiteX3" fmla="*/ 0 w 5059061"/>
              <a:gd name="connsiteY3" fmla="*/ 1667371 h 1667371"/>
              <a:gd name="connsiteX4" fmla="*/ 0 w 5059061"/>
              <a:gd name="connsiteY4" fmla="*/ 0 h 166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061" h="1667371">
                <a:moveTo>
                  <a:pt x="0" y="0"/>
                </a:moveTo>
                <a:lnTo>
                  <a:pt x="5059061" y="0"/>
                </a:lnTo>
                <a:lnTo>
                  <a:pt x="5059061" y="1667371"/>
                </a:lnTo>
                <a:lnTo>
                  <a:pt x="0" y="16673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463" tIns="176463" rIns="176463" bIns="176463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F5A88B8-26C4-4654-9210-02AFC5CBE552}"/>
              </a:ext>
            </a:extLst>
          </p:cNvPr>
          <p:cNvSpPr/>
          <p:nvPr/>
        </p:nvSpPr>
        <p:spPr>
          <a:xfrm>
            <a:off x="6645281" y="8404764"/>
            <a:ext cx="4595721" cy="1667371"/>
          </a:xfrm>
          <a:custGeom>
            <a:avLst/>
            <a:gdLst>
              <a:gd name="connsiteX0" fmla="*/ 0 w 4595721"/>
              <a:gd name="connsiteY0" fmla="*/ 0 h 1667371"/>
              <a:gd name="connsiteX1" fmla="*/ 4595721 w 4595721"/>
              <a:gd name="connsiteY1" fmla="*/ 0 h 1667371"/>
              <a:gd name="connsiteX2" fmla="*/ 4595721 w 4595721"/>
              <a:gd name="connsiteY2" fmla="*/ 1667371 h 1667371"/>
              <a:gd name="connsiteX3" fmla="*/ 0 w 4595721"/>
              <a:gd name="connsiteY3" fmla="*/ 1667371 h 1667371"/>
              <a:gd name="connsiteX4" fmla="*/ 0 w 4595721"/>
              <a:gd name="connsiteY4" fmla="*/ 0 h 166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721" h="1667371">
                <a:moveTo>
                  <a:pt x="0" y="0"/>
                </a:moveTo>
                <a:lnTo>
                  <a:pt x="4595721" y="0"/>
                </a:lnTo>
                <a:lnTo>
                  <a:pt x="4595721" y="1667371"/>
                </a:lnTo>
                <a:lnTo>
                  <a:pt x="0" y="16673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463" tIns="176463" rIns="176463" bIns="176463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28372-99A4-47C5-B3E9-E3A367ED321F}"/>
              </a:ext>
            </a:extLst>
          </p:cNvPr>
          <p:cNvGrpSpPr/>
          <p:nvPr/>
        </p:nvGrpSpPr>
        <p:grpSpPr>
          <a:xfrm>
            <a:off x="5110843" y="432824"/>
            <a:ext cx="6597061" cy="1600200"/>
            <a:chOff x="5110843" y="432824"/>
            <a:chExt cx="6597061" cy="16002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49752DE-CB73-4A68-8C30-F7637E361310}"/>
                </a:ext>
              </a:extLst>
            </p:cNvPr>
            <p:cNvSpPr/>
            <p:nvPr/>
          </p:nvSpPr>
          <p:spPr>
            <a:xfrm>
              <a:off x="5110843" y="432824"/>
              <a:ext cx="6597061" cy="16002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0"/>
              <a:r>
                <a:rPr lang="en-US" sz="2000" b="1" dirty="0"/>
                <a:t>Genetic disorder that affects the body’s connective tissue, connective tissue holds all the body’s cells, tissues and organs together</a:t>
              </a:r>
            </a:p>
          </p:txBody>
        </p:sp>
        <p:sp>
          <p:nvSpPr>
            <p:cNvPr id="7" name="Rectangle 6" descr="DNA">
              <a:extLst>
                <a:ext uri="{FF2B5EF4-FFF2-40B4-BE49-F238E27FC236}">
                  <a16:creationId xmlns:a16="http://schemas.microsoft.com/office/drawing/2014/main" id="{4171C0CA-4F73-4A39-9DDF-7B45824AD884}"/>
                </a:ext>
              </a:extLst>
            </p:cNvPr>
            <p:cNvSpPr/>
            <p:nvPr/>
          </p:nvSpPr>
          <p:spPr>
            <a:xfrm>
              <a:off x="5501028" y="899450"/>
              <a:ext cx="667600" cy="666948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D13E99-E1F2-4E61-8BD3-B7F55C376288}"/>
              </a:ext>
            </a:extLst>
          </p:cNvPr>
          <p:cNvGrpSpPr/>
          <p:nvPr/>
        </p:nvGrpSpPr>
        <p:grpSpPr>
          <a:xfrm>
            <a:off x="5110842" y="4783915"/>
            <a:ext cx="6597061" cy="1600200"/>
            <a:chOff x="5110842" y="4783915"/>
            <a:chExt cx="6597061" cy="16002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3D1DF9-AAA3-4CFB-B335-7C5096494F36}"/>
                </a:ext>
              </a:extLst>
            </p:cNvPr>
            <p:cNvSpPr/>
            <p:nvPr/>
          </p:nvSpPr>
          <p:spPr>
            <a:xfrm>
              <a:off x="5110842" y="4783915"/>
              <a:ext cx="6597061" cy="1600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anchor="ctr" anchorCtr="0"/>
            <a:lstStyle/>
            <a:p>
              <a:pPr marL="1143000"/>
              <a:r>
                <a:rPr lang="en-US" sz="2000" b="1" dirty="0">
                  <a:solidFill>
                    <a:schemeClr val="bg1"/>
                  </a:solidFill>
                </a:rPr>
                <a:t>Affects heart, blood vessels, bones, joints, eyes</a:t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lungs, skin and nervous system, aortic enlargement – can be life-threatening</a:t>
              </a:r>
            </a:p>
          </p:txBody>
        </p:sp>
        <p:pic>
          <p:nvPicPr>
            <p:cNvPr id="30" name="Graphic 29" descr="Heart organ">
              <a:extLst>
                <a:ext uri="{FF2B5EF4-FFF2-40B4-BE49-F238E27FC236}">
                  <a16:creationId xmlns:a16="http://schemas.microsoft.com/office/drawing/2014/main" id="{EA657008-2DF5-4228-BF81-318AA8E5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628" y="512681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99D7B-F3D1-477E-943B-1A503F61EA5C}"/>
              </a:ext>
            </a:extLst>
          </p:cNvPr>
          <p:cNvGrpSpPr/>
          <p:nvPr/>
        </p:nvGrpSpPr>
        <p:grpSpPr>
          <a:xfrm>
            <a:off x="5110842" y="2608369"/>
            <a:ext cx="6597061" cy="1600200"/>
            <a:chOff x="5110842" y="2608369"/>
            <a:chExt cx="6597061" cy="1600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B43149-8959-4FA4-A1F1-218A3B1580CD}"/>
                </a:ext>
              </a:extLst>
            </p:cNvPr>
            <p:cNvGrpSpPr/>
            <p:nvPr/>
          </p:nvGrpSpPr>
          <p:grpSpPr>
            <a:xfrm>
              <a:off x="5110842" y="2608369"/>
              <a:ext cx="6597061" cy="1600200"/>
              <a:chOff x="5110842" y="2394916"/>
              <a:chExt cx="6597061" cy="1488504"/>
            </a:xfrm>
            <a:solidFill>
              <a:schemeClr val="accent2"/>
            </a:solidFill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FAA051-DEC6-42CF-ABD0-146D76673BCE}"/>
                  </a:ext>
                </a:extLst>
              </p:cNvPr>
              <p:cNvSpPr/>
              <p:nvPr/>
            </p:nvSpPr>
            <p:spPr>
              <a:xfrm>
                <a:off x="5110842" y="2394916"/>
                <a:ext cx="6597061" cy="1488504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txBody>
              <a:bodyPr rtlCol="0" anchor="ctr"/>
              <a:lstStyle/>
              <a:p>
                <a:pPr marL="1143000"/>
                <a:r>
                  <a:rPr lang="en-US" sz="2000" b="1" dirty="0">
                    <a:solidFill>
                      <a:schemeClr val="bg1"/>
                    </a:solidFill>
                  </a:rPr>
                  <a:t>About 1 in 5,000 people have Marfan syndrome</a:t>
                </a:r>
              </a:p>
            </p:txBody>
          </p:sp>
          <p:pic>
            <p:nvPicPr>
              <p:cNvPr id="6" name="Graphic 5" descr="Earth globe: Americas">
                <a:extLst>
                  <a:ext uri="{FF2B5EF4-FFF2-40B4-BE49-F238E27FC236}">
                    <a16:creationId xmlns:a16="http://schemas.microsoft.com/office/drawing/2014/main" id="{22CC1F83-371A-4A12-BE2F-2FB1F91C7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77628" y="266811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" name="Graphic 10" descr="Earth globe: Americas">
              <a:extLst>
                <a:ext uri="{FF2B5EF4-FFF2-40B4-BE49-F238E27FC236}">
                  <a16:creationId xmlns:a16="http://schemas.microsoft.com/office/drawing/2014/main" id="{8E60CB25-5890-411C-83ED-4FCBA8013203}"/>
                </a:ext>
              </a:extLst>
            </p:cNvPr>
            <p:cNvGrpSpPr/>
            <p:nvPr/>
          </p:nvGrpSpPr>
          <p:grpSpPr>
            <a:xfrm>
              <a:off x="5454598" y="3028239"/>
              <a:ext cx="760460" cy="760460"/>
              <a:chOff x="5454598" y="3028239"/>
              <a:chExt cx="760460" cy="760460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E0B00BB-0982-4B23-800A-1841648C0C1A}"/>
                  </a:ext>
                </a:extLst>
              </p:cNvPr>
              <p:cNvSpPr/>
              <p:nvPr/>
            </p:nvSpPr>
            <p:spPr>
              <a:xfrm>
                <a:off x="5533813" y="3107454"/>
                <a:ext cx="602031" cy="602031"/>
              </a:xfrm>
              <a:custGeom>
                <a:avLst/>
                <a:gdLst>
                  <a:gd name="connsiteX0" fmla="*/ 301015 w 602030"/>
                  <a:gd name="connsiteY0" fmla="*/ 0 h 602030"/>
                  <a:gd name="connsiteX1" fmla="*/ 0 w 602030"/>
                  <a:gd name="connsiteY1" fmla="*/ 301015 h 602030"/>
                  <a:gd name="connsiteX2" fmla="*/ 301015 w 602030"/>
                  <a:gd name="connsiteY2" fmla="*/ 602031 h 602030"/>
                  <a:gd name="connsiteX3" fmla="*/ 602031 w 602030"/>
                  <a:gd name="connsiteY3" fmla="*/ 301015 h 602030"/>
                  <a:gd name="connsiteX4" fmla="*/ 301015 w 602030"/>
                  <a:gd name="connsiteY4" fmla="*/ 0 h 602030"/>
                  <a:gd name="connsiteX5" fmla="*/ 31686 w 602030"/>
                  <a:gd name="connsiteY5" fmla="*/ 301015 h 602030"/>
                  <a:gd name="connsiteX6" fmla="*/ 102979 w 602030"/>
                  <a:gd name="connsiteY6" fmla="*/ 118822 h 602030"/>
                  <a:gd name="connsiteX7" fmla="*/ 118822 w 602030"/>
                  <a:gd name="connsiteY7" fmla="*/ 134665 h 602030"/>
                  <a:gd name="connsiteX8" fmla="*/ 118822 w 602030"/>
                  <a:gd name="connsiteY8" fmla="*/ 184570 h 602030"/>
                  <a:gd name="connsiteX9" fmla="*/ 121990 w 602030"/>
                  <a:gd name="connsiteY9" fmla="*/ 194076 h 602030"/>
                  <a:gd name="connsiteX10" fmla="*/ 174272 w 602030"/>
                  <a:gd name="connsiteY10" fmla="*/ 261408 h 602030"/>
                  <a:gd name="connsiteX11" fmla="*/ 178233 w 602030"/>
                  <a:gd name="connsiteY11" fmla="*/ 257447 h 602030"/>
                  <a:gd name="connsiteX12" fmla="*/ 179817 w 602030"/>
                  <a:gd name="connsiteY12" fmla="*/ 247942 h 602030"/>
                  <a:gd name="connsiteX13" fmla="*/ 170311 w 602030"/>
                  <a:gd name="connsiteY13" fmla="*/ 232099 h 602030"/>
                  <a:gd name="connsiteX14" fmla="*/ 179817 w 602030"/>
                  <a:gd name="connsiteY14" fmla="*/ 220217 h 602030"/>
                  <a:gd name="connsiteX15" fmla="*/ 184570 w 602030"/>
                  <a:gd name="connsiteY15" fmla="*/ 224177 h 602030"/>
                  <a:gd name="connsiteX16" fmla="*/ 210711 w 602030"/>
                  <a:gd name="connsiteY16" fmla="*/ 275667 h 602030"/>
                  <a:gd name="connsiteX17" fmla="*/ 224177 w 602030"/>
                  <a:gd name="connsiteY17" fmla="*/ 287549 h 602030"/>
                  <a:gd name="connsiteX18" fmla="*/ 259032 w 602030"/>
                  <a:gd name="connsiteY18" fmla="*/ 299431 h 602030"/>
                  <a:gd name="connsiteX19" fmla="*/ 263785 w 602030"/>
                  <a:gd name="connsiteY19" fmla="*/ 303392 h 602030"/>
                  <a:gd name="connsiteX20" fmla="*/ 266161 w 602030"/>
                  <a:gd name="connsiteY20" fmla="*/ 307353 h 602030"/>
                  <a:gd name="connsiteX21" fmla="*/ 280420 w 602030"/>
                  <a:gd name="connsiteY21" fmla="*/ 316066 h 602030"/>
                  <a:gd name="connsiteX22" fmla="*/ 289925 w 602030"/>
                  <a:gd name="connsiteY22" fmla="*/ 316066 h 602030"/>
                  <a:gd name="connsiteX23" fmla="*/ 296263 w 602030"/>
                  <a:gd name="connsiteY23" fmla="*/ 319235 h 602030"/>
                  <a:gd name="connsiteX24" fmla="*/ 306560 w 602030"/>
                  <a:gd name="connsiteY24" fmla="*/ 334286 h 602030"/>
                  <a:gd name="connsiteX25" fmla="*/ 316066 w 602030"/>
                  <a:gd name="connsiteY25" fmla="*/ 340623 h 602030"/>
                  <a:gd name="connsiteX26" fmla="*/ 332701 w 602030"/>
                  <a:gd name="connsiteY26" fmla="*/ 344583 h 602030"/>
                  <a:gd name="connsiteX27" fmla="*/ 338246 w 602030"/>
                  <a:gd name="connsiteY27" fmla="*/ 354881 h 602030"/>
                  <a:gd name="connsiteX28" fmla="*/ 325572 w 602030"/>
                  <a:gd name="connsiteY28" fmla="*/ 385775 h 602030"/>
                  <a:gd name="connsiteX29" fmla="*/ 373101 w 602030"/>
                  <a:gd name="connsiteY29" fmla="*/ 464990 h 602030"/>
                  <a:gd name="connsiteX30" fmla="*/ 365971 w 602030"/>
                  <a:gd name="connsiteY30" fmla="*/ 560047 h 602030"/>
                  <a:gd name="connsiteX31" fmla="*/ 301808 w 602030"/>
                  <a:gd name="connsiteY31" fmla="*/ 567969 h 602030"/>
                  <a:gd name="connsiteX32" fmla="*/ 31686 w 602030"/>
                  <a:gd name="connsiteY32" fmla="*/ 301015 h 602030"/>
                  <a:gd name="connsiteX33" fmla="*/ 402410 w 602030"/>
                  <a:gd name="connsiteY33" fmla="*/ 550541 h 602030"/>
                  <a:gd name="connsiteX34" fmla="*/ 459445 w 602030"/>
                  <a:gd name="connsiteY34" fmla="*/ 499052 h 602030"/>
                  <a:gd name="connsiteX35" fmla="*/ 475288 w 602030"/>
                  <a:gd name="connsiteY35" fmla="*/ 459445 h 602030"/>
                  <a:gd name="connsiteX36" fmla="*/ 530738 w 602030"/>
                  <a:gd name="connsiteY36" fmla="*/ 403994 h 602030"/>
                  <a:gd name="connsiteX37" fmla="*/ 475288 w 602030"/>
                  <a:gd name="connsiteY37" fmla="*/ 364387 h 602030"/>
                  <a:gd name="connsiteX38" fmla="*/ 380230 w 602030"/>
                  <a:gd name="connsiteY38" fmla="*/ 316858 h 602030"/>
                  <a:gd name="connsiteX39" fmla="*/ 340623 w 602030"/>
                  <a:gd name="connsiteY39" fmla="*/ 332701 h 602030"/>
                  <a:gd name="connsiteX40" fmla="*/ 324780 w 602030"/>
                  <a:gd name="connsiteY40" fmla="*/ 324780 h 602030"/>
                  <a:gd name="connsiteX41" fmla="*/ 324780 w 602030"/>
                  <a:gd name="connsiteY41" fmla="*/ 301015 h 602030"/>
                  <a:gd name="connsiteX42" fmla="*/ 316858 w 602030"/>
                  <a:gd name="connsiteY42" fmla="*/ 293094 h 602030"/>
                  <a:gd name="connsiteX43" fmla="*/ 301015 w 602030"/>
                  <a:gd name="connsiteY43" fmla="*/ 293094 h 602030"/>
                  <a:gd name="connsiteX44" fmla="*/ 301015 w 602030"/>
                  <a:gd name="connsiteY44" fmla="*/ 269330 h 602030"/>
                  <a:gd name="connsiteX45" fmla="*/ 293094 w 602030"/>
                  <a:gd name="connsiteY45" fmla="*/ 261408 h 602030"/>
                  <a:gd name="connsiteX46" fmla="*/ 285173 w 602030"/>
                  <a:gd name="connsiteY46" fmla="*/ 261408 h 602030"/>
                  <a:gd name="connsiteX47" fmla="*/ 276459 w 602030"/>
                  <a:gd name="connsiteY47" fmla="*/ 266953 h 602030"/>
                  <a:gd name="connsiteX48" fmla="*/ 253487 w 602030"/>
                  <a:gd name="connsiteY48" fmla="*/ 260616 h 602030"/>
                  <a:gd name="connsiteX49" fmla="*/ 245565 w 602030"/>
                  <a:gd name="connsiteY49" fmla="*/ 244773 h 602030"/>
                  <a:gd name="connsiteX50" fmla="*/ 285173 w 602030"/>
                  <a:gd name="connsiteY50" fmla="*/ 213087 h 602030"/>
                  <a:gd name="connsiteX51" fmla="*/ 302600 w 602030"/>
                  <a:gd name="connsiteY51" fmla="*/ 213087 h 602030"/>
                  <a:gd name="connsiteX52" fmla="*/ 310521 w 602030"/>
                  <a:gd name="connsiteY52" fmla="*/ 219424 h 602030"/>
                  <a:gd name="connsiteX53" fmla="*/ 315274 w 602030"/>
                  <a:gd name="connsiteY53" fmla="*/ 239228 h 602030"/>
                  <a:gd name="connsiteX54" fmla="*/ 323196 w 602030"/>
                  <a:gd name="connsiteY54" fmla="*/ 245565 h 602030"/>
                  <a:gd name="connsiteX55" fmla="*/ 326364 w 602030"/>
                  <a:gd name="connsiteY55" fmla="*/ 245565 h 602030"/>
                  <a:gd name="connsiteX56" fmla="*/ 334286 w 602030"/>
                  <a:gd name="connsiteY56" fmla="*/ 239228 h 602030"/>
                  <a:gd name="connsiteX57" fmla="*/ 339831 w 602030"/>
                  <a:gd name="connsiteY57" fmla="*/ 209919 h 602030"/>
                  <a:gd name="connsiteX58" fmla="*/ 342999 w 602030"/>
                  <a:gd name="connsiteY58" fmla="*/ 202789 h 602030"/>
                  <a:gd name="connsiteX59" fmla="*/ 365179 w 602030"/>
                  <a:gd name="connsiteY59" fmla="*/ 175064 h 602030"/>
                  <a:gd name="connsiteX60" fmla="*/ 383399 w 602030"/>
                  <a:gd name="connsiteY60" fmla="*/ 166351 h 602030"/>
                  <a:gd name="connsiteX61" fmla="*/ 403994 w 602030"/>
                  <a:gd name="connsiteY61" fmla="*/ 166351 h 602030"/>
                  <a:gd name="connsiteX62" fmla="*/ 411916 w 602030"/>
                  <a:gd name="connsiteY62" fmla="*/ 158429 h 602030"/>
                  <a:gd name="connsiteX63" fmla="*/ 411916 w 602030"/>
                  <a:gd name="connsiteY63" fmla="*/ 150508 h 602030"/>
                  <a:gd name="connsiteX64" fmla="*/ 409539 w 602030"/>
                  <a:gd name="connsiteY64" fmla="*/ 148131 h 602030"/>
                  <a:gd name="connsiteX65" fmla="*/ 415084 w 602030"/>
                  <a:gd name="connsiteY65" fmla="*/ 134665 h 602030"/>
                  <a:gd name="connsiteX66" fmla="*/ 419837 w 602030"/>
                  <a:gd name="connsiteY66" fmla="*/ 134665 h 602030"/>
                  <a:gd name="connsiteX67" fmla="*/ 427759 w 602030"/>
                  <a:gd name="connsiteY67" fmla="*/ 142586 h 602030"/>
                  <a:gd name="connsiteX68" fmla="*/ 435680 w 602030"/>
                  <a:gd name="connsiteY68" fmla="*/ 150508 h 602030"/>
                  <a:gd name="connsiteX69" fmla="*/ 443602 w 602030"/>
                  <a:gd name="connsiteY69" fmla="*/ 150508 h 602030"/>
                  <a:gd name="connsiteX70" fmla="*/ 448355 w 602030"/>
                  <a:gd name="connsiteY70" fmla="*/ 129912 h 602030"/>
                  <a:gd name="connsiteX71" fmla="*/ 441225 w 602030"/>
                  <a:gd name="connsiteY71" fmla="*/ 112485 h 602030"/>
                  <a:gd name="connsiteX72" fmla="*/ 373893 w 602030"/>
                  <a:gd name="connsiteY72" fmla="*/ 72085 h 602030"/>
                  <a:gd name="connsiteX73" fmla="*/ 369932 w 602030"/>
                  <a:gd name="connsiteY73" fmla="*/ 71293 h 602030"/>
                  <a:gd name="connsiteX74" fmla="*/ 356466 w 602030"/>
                  <a:gd name="connsiteY74" fmla="*/ 71293 h 602030"/>
                  <a:gd name="connsiteX75" fmla="*/ 340623 w 602030"/>
                  <a:gd name="connsiteY75" fmla="*/ 87136 h 602030"/>
                  <a:gd name="connsiteX76" fmla="*/ 340623 w 602030"/>
                  <a:gd name="connsiteY76" fmla="*/ 95058 h 602030"/>
                  <a:gd name="connsiteX77" fmla="*/ 332701 w 602030"/>
                  <a:gd name="connsiteY77" fmla="*/ 102979 h 602030"/>
                  <a:gd name="connsiteX78" fmla="*/ 324780 w 602030"/>
                  <a:gd name="connsiteY78" fmla="*/ 102979 h 602030"/>
                  <a:gd name="connsiteX79" fmla="*/ 316858 w 602030"/>
                  <a:gd name="connsiteY79" fmla="*/ 95058 h 602030"/>
                  <a:gd name="connsiteX80" fmla="*/ 293094 w 602030"/>
                  <a:gd name="connsiteY80" fmla="*/ 95058 h 602030"/>
                  <a:gd name="connsiteX81" fmla="*/ 285173 w 602030"/>
                  <a:gd name="connsiteY81" fmla="*/ 87136 h 602030"/>
                  <a:gd name="connsiteX82" fmla="*/ 285173 w 602030"/>
                  <a:gd name="connsiteY82" fmla="*/ 67332 h 602030"/>
                  <a:gd name="connsiteX83" fmla="*/ 288341 w 602030"/>
                  <a:gd name="connsiteY83" fmla="*/ 60995 h 602030"/>
                  <a:gd name="connsiteX84" fmla="*/ 339038 w 602030"/>
                  <a:gd name="connsiteY84" fmla="*/ 39607 h 602030"/>
                  <a:gd name="connsiteX85" fmla="*/ 346960 w 602030"/>
                  <a:gd name="connsiteY85" fmla="*/ 53074 h 602030"/>
                  <a:gd name="connsiteX86" fmla="*/ 352505 w 602030"/>
                  <a:gd name="connsiteY86" fmla="*/ 55450 h 602030"/>
                  <a:gd name="connsiteX87" fmla="*/ 372309 w 602030"/>
                  <a:gd name="connsiteY87" fmla="*/ 55450 h 602030"/>
                  <a:gd name="connsiteX88" fmla="*/ 380230 w 602030"/>
                  <a:gd name="connsiteY88" fmla="*/ 47529 h 602030"/>
                  <a:gd name="connsiteX89" fmla="*/ 380230 w 602030"/>
                  <a:gd name="connsiteY89" fmla="*/ 43568 h 602030"/>
                  <a:gd name="connsiteX90" fmla="*/ 570345 w 602030"/>
                  <a:gd name="connsiteY90" fmla="*/ 301015 h 602030"/>
                  <a:gd name="connsiteX91" fmla="*/ 402410 w 602030"/>
                  <a:gd name="connsiteY91" fmla="*/ 550541 h 60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602030" h="602030">
                    <a:moveTo>
                      <a:pt x="301015" y="0"/>
                    </a:moveTo>
                    <a:cubicBezTo>
                      <a:pt x="134665" y="0"/>
                      <a:pt x="0" y="134665"/>
                      <a:pt x="0" y="301015"/>
                    </a:cubicBezTo>
                    <a:cubicBezTo>
                      <a:pt x="0" y="467366"/>
                      <a:pt x="134665" y="602031"/>
                      <a:pt x="301015" y="602031"/>
                    </a:cubicBezTo>
                    <a:cubicBezTo>
                      <a:pt x="467366" y="602031"/>
                      <a:pt x="602031" y="467366"/>
                      <a:pt x="602031" y="301015"/>
                    </a:cubicBezTo>
                    <a:cubicBezTo>
                      <a:pt x="602031" y="134665"/>
                      <a:pt x="467366" y="0"/>
                      <a:pt x="301015" y="0"/>
                    </a:cubicBezTo>
                    <a:close/>
                    <a:moveTo>
                      <a:pt x="31686" y="301015"/>
                    </a:moveTo>
                    <a:cubicBezTo>
                      <a:pt x="31686" y="230514"/>
                      <a:pt x="58619" y="167143"/>
                      <a:pt x="102979" y="118822"/>
                    </a:cubicBezTo>
                    <a:cubicBezTo>
                      <a:pt x="110108" y="122783"/>
                      <a:pt x="117238" y="129120"/>
                      <a:pt x="118822" y="134665"/>
                    </a:cubicBezTo>
                    <a:lnTo>
                      <a:pt x="118822" y="184570"/>
                    </a:lnTo>
                    <a:cubicBezTo>
                      <a:pt x="118822" y="187739"/>
                      <a:pt x="119614" y="191699"/>
                      <a:pt x="121990" y="194076"/>
                    </a:cubicBezTo>
                    <a:lnTo>
                      <a:pt x="174272" y="261408"/>
                    </a:lnTo>
                    <a:lnTo>
                      <a:pt x="178233" y="257447"/>
                    </a:lnTo>
                    <a:cubicBezTo>
                      <a:pt x="180609" y="255071"/>
                      <a:pt x="181401" y="251110"/>
                      <a:pt x="179817" y="247942"/>
                    </a:cubicBezTo>
                    <a:lnTo>
                      <a:pt x="170311" y="232099"/>
                    </a:lnTo>
                    <a:cubicBezTo>
                      <a:pt x="166351" y="225762"/>
                      <a:pt x="172688" y="217840"/>
                      <a:pt x="179817" y="220217"/>
                    </a:cubicBezTo>
                    <a:cubicBezTo>
                      <a:pt x="182194" y="221009"/>
                      <a:pt x="183778" y="222593"/>
                      <a:pt x="184570" y="224177"/>
                    </a:cubicBezTo>
                    <a:lnTo>
                      <a:pt x="210711" y="275667"/>
                    </a:lnTo>
                    <a:cubicBezTo>
                      <a:pt x="213879" y="281212"/>
                      <a:pt x="218632" y="285965"/>
                      <a:pt x="224177" y="287549"/>
                    </a:cubicBezTo>
                    <a:lnTo>
                      <a:pt x="259032" y="299431"/>
                    </a:lnTo>
                    <a:cubicBezTo>
                      <a:pt x="261408" y="300223"/>
                      <a:pt x="262992" y="301808"/>
                      <a:pt x="263785" y="303392"/>
                    </a:cubicBezTo>
                    <a:lnTo>
                      <a:pt x="266161" y="307353"/>
                    </a:lnTo>
                    <a:cubicBezTo>
                      <a:pt x="268537" y="312898"/>
                      <a:pt x="274082" y="316066"/>
                      <a:pt x="280420" y="316066"/>
                    </a:cubicBezTo>
                    <a:lnTo>
                      <a:pt x="289925" y="316066"/>
                    </a:lnTo>
                    <a:cubicBezTo>
                      <a:pt x="292302" y="316066"/>
                      <a:pt x="294678" y="317650"/>
                      <a:pt x="296263" y="319235"/>
                    </a:cubicBezTo>
                    <a:lnTo>
                      <a:pt x="306560" y="334286"/>
                    </a:lnTo>
                    <a:cubicBezTo>
                      <a:pt x="308937" y="337454"/>
                      <a:pt x="312105" y="339831"/>
                      <a:pt x="316066" y="340623"/>
                    </a:cubicBezTo>
                    <a:lnTo>
                      <a:pt x="332701" y="344583"/>
                    </a:lnTo>
                    <a:cubicBezTo>
                      <a:pt x="337454" y="345376"/>
                      <a:pt x="339831" y="350921"/>
                      <a:pt x="338246" y="354881"/>
                    </a:cubicBezTo>
                    <a:cubicBezTo>
                      <a:pt x="338246" y="354881"/>
                      <a:pt x="325572" y="367556"/>
                      <a:pt x="325572" y="385775"/>
                    </a:cubicBezTo>
                    <a:cubicBezTo>
                      <a:pt x="325572" y="438057"/>
                      <a:pt x="373101" y="453107"/>
                      <a:pt x="373101" y="464990"/>
                    </a:cubicBezTo>
                    <a:cubicBezTo>
                      <a:pt x="373101" y="497468"/>
                      <a:pt x="368348" y="542620"/>
                      <a:pt x="365971" y="560047"/>
                    </a:cubicBezTo>
                    <a:cubicBezTo>
                      <a:pt x="345376" y="564800"/>
                      <a:pt x="323988" y="567969"/>
                      <a:pt x="301808" y="567969"/>
                    </a:cubicBezTo>
                    <a:cubicBezTo>
                      <a:pt x="152884" y="570345"/>
                      <a:pt x="31686" y="449147"/>
                      <a:pt x="31686" y="301015"/>
                    </a:cubicBezTo>
                    <a:close/>
                    <a:moveTo>
                      <a:pt x="402410" y="550541"/>
                    </a:moveTo>
                    <a:cubicBezTo>
                      <a:pt x="419837" y="535491"/>
                      <a:pt x="449147" y="510142"/>
                      <a:pt x="459445" y="499052"/>
                    </a:cubicBezTo>
                    <a:cubicBezTo>
                      <a:pt x="472911" y="484001"/>
                      <a:pt x="475288" y="459445"/>
                      <a:pt x="475288" y="459445"/>
                    </a:cubicBezTo>
                    <a:cubicBezTo>
                      <a:pt x="475288" y="459445"/>
                      <a:pt x="530738" y="444394"/>
                      <a:pt x="530738" y="403994"/>
                    </a:cubicBezTo>
                    <a:cubicBezTo>
                      <a:pt x="530738" y="376269"/>
                      <a:pt x="475288" y="364387"/>
                      <a:pt x="475288" y="364387"/>
                    </a:cubicBezTo>
                    <a:cubicBezTo>
                      <a:pt x="465782" y="333493"/>
                      <a:pt x="419045" y="316858"/>
                      <a:pt x="380230" y="316858"/>
                    </a:cubicBezTo>
                    <a:cubicBezTo>
                      <a:pt x="371516" y="316858"/>
                      <a:pt x="340623" y="332701"/>
                      <a:pt x="340623" y="332701"/>
                    </a:cubicBezTo>
                    <a:lnTo>
                      <a:pt x="324780" y="324780"/>
                    </a:lnTo>
                    <a:lnTo>
                      <a:pt x="324780" y="301015"/>
                    </a:lnTo>
                    <a:cubicBezTo>
                      <a:pt x="324780" y="296263"/>
                      <a:pt x="321611" y="293094"/>
                      <a:pt x="316858" y="293094"/>
                    </a:cubicBezTo>
                    <a:lnTo>
                      <a:pt x="301015" y="293094"/>
                    </a:lnTo>
                    <a:lnTo>
                      <a:pt x="301015" y="269330"/>
                    </a:lnTo>
                    <a:cubicBezTo>
                      <a:pt x="301015" y="264577"/>
                      <a:pt x="297847" y="261408"/>
                      <a:pt x="293094" y="261408"/>
                    </a:cubicBezTo>
                    <a:lnTo>
                      <a:pt x="285173" y="261408"/>
                    </a:lnTo>
                    <a:lnTo>
                      <a:pt x="276459" y="266953"/>
                    </a:lnTo>
                    <a:cubicBezTo>
                      <a:pt x="268537" y="272498"/>
                      <a:pt x="257447" y="269330"/>
                      <a:pt x="253487" y="260616"/>
                    </a:cubicBezTo>
                    <a:cubicBezTo>
                      <a:pt x="253487" y="260616"/>
                      <a:pt x="245565" y="249526"/>
                      <a:pt x="245565" y="244773"/>
                    </a:cubicBezTo>
                    <a:cubicBezTo>
                      <a:pt x="245565" y="210711"/>
                      <a:pt x="285173" y="213087"/>
                      <a:pt x="285173" y="213087"/>
                    </a:cubicBezTo>
                    <a:lnTo>
                      <a:pt x="302600" y="213087"/>
                    </a:lnTo>
                    <a:cubicBezTo>
                      <a:pt x="306560" y="213087"/>
                      <a:pt x="309729" y="215464"/>
                      <a:pt x="310521" y="219424"/>
                    </a:cubicBezTo>
                    <a:lnTo>
                      <a:pt x="315274" y="239228"/>
                    </a:lnTo>
                    <a:cubicBezTo>
                      <a:pt x="316066" y="242397"/>
                      <a:pt x="319235" y="245565"/>
                      <a:pt x="323196" y="245565"/>
                    </a:cubicBezTo>
                    <a:lnTo>
                      <a:pt x="326364" y="245565"/>
                    </a:lnTo>
                    <a:cubicBezTo>
                      <a:pt x="330325" y="245565"/>
                      <a:pt x="333493" y="243189"/>
                      <a:pt x="334286" y="239228"/>
                    </a:cubicBezTo>
                    <a:lnTo>
                      <a:pt x="339831" y="209919"/>
                    </a:lnTo>
                    <a:cubicBezTo>
                      <a:pt x="340623" y="207542"/>
                      <a:pt x="341415" y="205166"/>
                      <a:pt x="342999" y="202789"/>
                    </a:cubicBezTo>
                    <a:lnTo>
                      <a:pt x="365179" y="175064"/>
                    </a:lnTo>
                    <a:cubicBezTo>
                      <a:pt x="369932" y="169519"/>
                      <a:pt x="376269" y="166351"/>
                      <a:pt x="383399" y="166351"/>
                    </a:cubicBezTo>
                    <a:lnTo>
                      <a:pt x="403994" y="166351"/>
                    </a:lnTo>
                    <a:cubicBezTo>
                      <a:pt x="408747" y="166351"/>
                      <a:pt x="411916" y="163182"/>
                      <a:pt x="411916" y="158429"/>
                    </a:cubicBezTo>
                    <a:lnTo>
                      <a:pt x="411916" y="150508"/>
                    </a:lnTo>
                    <a:lnTo>
                      <a:pt x="409539" y="148131"/>
                    </a:lnTo>
                    <a:cubicBezTo>
                      <a:pt x="404787" y="143378"/>
                      <a:pt x="407955" y="134665"/>
                      <a:pt x="415084" y="134665"/>
                    </a:cubicBezTo>
                    <a:lnTo>
                      <a:pt x="419837" y="134665"/>
                    </a:lnTo>
                    <a:cubicBezTo>
                      <a:pt x="424590" y="134665"/>
                      <a:pt x="427759" y="137833"/>
                      <a:pt x="427759" y="142586"/>
                    </a:cubicBezTo>
                    <a:cubicBezTo>
                      <a:pt x="427759" y="147339"/>
                      <a:pt x="430927" y="150508"/>
                      <a:pt x="435680" y="150508"/>
                    </a:cubicBezTo>
                    <a:lnTo>
                      <a:pt x="443602" y="150508"/>
                    </a:lnTo>
                    <a:lnTo>
                      <a:pt x="448355" y="129912"/>
                    </a:lnTo>
                    <a:cubicBezTo>
                      <a:pt x="449939" y="122783"/>
                      <a:pt x="446770" y="116445"/>
                      <a:pt x="441225" y="112485"/>
                    </a:cubicBezTo>
                    <a:lnTo>
                      <a:pt x="373893" y="72085"/>
                    </a:lnTo>
                    <a:cubicBezTo>
                      <a:pt x="373101" y="71293"/>
                      <a:pt x="371516" y="71293"/>
                      <a:pt x="369932" y="71293"/>
                    </a:cubicBezTo>
                    <a:lnTo>
                      <a:pt x="356466" y="71293"/>
                    </a:lnTo>
                    <a:cubicBezTo>
                      <a:pt x="347752" y="71293"/>
                      <a:pt x="340623" y="78422"/>
                      <a:pt x="340623" y="87136"/>
                    </a:cubicBezTo>
                    <a:lnTo>
                      <a:pt x="340623" y="95058"/>
                    </a:lnTo>
                    <a:cubicBezTo>
                      <a:pt x="340623" y="99810"/>
                      <a:pt x="337454" y="102979"/>
                      <a:pt x="332701" y="102979"/>
                    </a:cubicBezTo>
                    <a:lnTo>
                      <a:pt x="324780" y="102979"/>
                    </a:lnTo>
                    <a:lnTo>
                      <a:pt x="316858" y="95058"/>
                    </a:lnTo>
                    <a:lnTo>
                      <a:pt x="293094" y="95058"/>
                    </a:lnTo>
                    <a:cubicBezTo>
                      <a:pt x="288341" y="95058"/>
                      <a:pt x="285173" y="91889"/>
                      <a:pt x="285173" y="87136"/>
                    </a:cubicBezTo>
                    <a:lnTo>
                      <a:pt x="285173" y="67332"/>
                    </a:lnTo>
                    <a:cubicBezTo>
                      <a:pt x="285173" y="64956"/>
                      <a:pt x="285965" y="62580"/>
                      <a:pt x="288341" y="60995"/>
                    </a:cubicBezTo>
                    <a:lnTo>
                      <a:pt x="339038" y="39607"/>
                    </a:lnTo>
                    <a:lnTo>
                      <a:pt x="346960" y="53074"/>
                    </a:lnTo>
                    <a:cubicBezTo>
                      <a:pt x="348544" y="54658"/>
                      <a:pt x="350128" y="55450"/>
                      <a:pt x="352505" y="55450"/>
                    </a:cubicBezTo>
                    <a:lnTo>
                      <a:pt x="372309" y="55450"/>
                    </a:lnTo>
                    <a:cubicBezTo>
                      <a:pt x="377061" y="55450"/>
                      <a:pt x="380230" y="52282"/>
                      <a:pt x="380230" y="47529"/>
                    </a:cubicBezTo>
                    <a:lnTo>
                      <a:pt x="380230" y="43568"/>
                    </a:lnTo>
                    <a:cubicBezTo>
                      <a:pt x="490338" y="77630"/>
                      <a:pt x="570345" y="179817"/>
                      <a:pt x="570345" y="301015"/>
                    </a:cubicBezTo>
                    <a:cubicBezTo>
                      <a:pt x="570345" y="413500"/>
                      <a:pt x="500636" y="510142"/>
                      <a:pt x="402410" y="550541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4970632-20E7-4892-BF3F-E872AF9B4525}"/>
                  </a:ext>
                </a:extLst>
              </p:cNvPr>
              <p:cNvSpPr/>
              <p:nvPr/>
            </p:nvSpPr>
            <p:spPr>
              <a:xfrm>
                <a:off x="5856502" y="3361930"/>
                <a:ext cx="79215" cy="23764"/>
              </a:xfrm>
              <a:custGeom>
                <a:avLst/>
                <a:gdLst>
                  <a:gd name="connsiteX0" fmla="*/ 75759 w 79214"/>
                  <a:gd name="connsiteY0" fmla="*/ 13268 h 23764"/>
                  <a:gd name="connsiteX1" fmla="*/ 37736 w 79214"/>
                  <a:gd name="connsiteY1" fmla="*/ 594 h 23764"/>
                  <a:gd name="connsiteX2" fmla="*/ 29023 w 79214"/>
                  <a:gd name="connsiteY2" fmla="*/ 594 h 23764"/>
                  <a:gd name="connsiteX3" fmla="*/ 2090 w 79214"/>
                  <a:gd name="connsiteY3" fmla="*/ 6931 h 23764"/>
                  <a:gd name="connsiteX4" fmla="*/ 2090 w 79214"/>
                  <a:gd name="connsiteY4" fmla="*/ 14853 h 23764"/>
                  <a:gd name="connsiteX5" fmla="*/ 38529 w 79214"/>
                  <a:gd name="connsiteY5" fmla="*/ 14853 h 23764"/>
                  <a:gd name="connsiteX6" fmla="*/ 44074 w 79214"/>
                  <a:gd name="connsiteY6" fmla="*/ 15645 h 23764"/>
                  <a:gd name="connsiteX7" fmla="*/ 71799 w 79214"/>
                  <a:gd name="connsiteY7" fmla="*/ 26735 h 23764"/>
                  <a:gd name="connsiteX8" fmla="*/ 81304 w 79214"/>
                  <a:gd name="connsiteY8" fmla="*/ 20398 h 23764"/>
                  <a:gd name="connsiteX9" fmla="*/ 75759 w 79214"/>
                  <a:gd name="connsiteY9" fmla="*/ 13268 h 2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214" h="23764">
                    <a:moveTo>
                      <a:pt x="75759" y="13268"/>
                    </a:moveTo>
                    <a:lnTo>
                      <a:pt x="37736" y="594"/>
                    </a:lnTo>
                    <a:cubicBezTo>
                      <a:pt x="34568" y="-198"/>
                      <a:pt x="32191" y="-198"/>
                      <a:pt x="29023" y="594"/>
                    </a:cubicBezTo>
                    <a:lnTo>
                      <a:pt x="2090" y="6931"/>
                    </a:lnTo>
                    <a:cubicBezTo>
                      <a:pt x="-287" y="8516"/>
                      <a:pt x="-1079" y="11684"/>
                      <a:pt x="2090" y="14853"/>
                    </a:cubicBezTo>
                    <a:lnTo>
                      <a:pt x="38529" y="14853"/>
                    </a:lnTo>
                    <a:cubicBezTo>
                      <a:pt x="40905" y="14853"/>
                      <a:pt x="42489" y="14853"/>
                      <a:pt x="44074" y="15645"/>
                    </a:cubicBezTo>
                    <a:lnTo>
                      <a:pt x="71799" y="26735"/>
                    </a:lnTo>
                    <a:cubicBezTo>
                      <a:pt x="76552" y="28319"/>
                      <a:pt x="81304" y="25151"/>
                      <a:pt x="81304" y="20398"/>
                    </a:cubicBezTo>
                    <a:cubicBezTo>
                      <a:pt x="81304" y="17229"/>
                      <a:pt x="78928" y="14061"/>
                      <a:pt x="75759" y="13268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51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562-12C4-4305-9799-AF04E291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people with Marfan Syndrome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C1CE7-F198-4C29-95B4-A2A306CD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4" y="2302706"/>
            <a:ext cx="2252662" cy="2813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4E55E-1393-48ED-BF11-401352F7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05" y="2293632"/>
            <a:ext cx="2095500" cy="277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D51D9-46CD-4E0E-BE80-1B6F8FF1B40F}"/>
              </a:ext>
            </a:extLst>
          </p:cNvPr>
          <p:cNvSpPr txBox="1"/>
          <p:nvPr/>
        </p:nvSpPr>
        <p:spPr>
          <a:xfrm>
            <a:off x="1257300" y="5323114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Abraham Lincoln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66201-DD2A-4D9A-93CC-8C9A8A6EFE4F}"/>
              </a:ext>
            </a:extLst>
          </p:cNvPr>
          <p:cNvSpPr txBox="1"/>
          <p:nvPr/>
        </p:nvSpPr>
        <p:spPr>
          <a:xfrm>
            <a:off x="7475241" y="5308995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Phelps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BEFD6-0613-4102-B613-8729C79DDF44}"/>
              </a:ext>
            </a:extLst>
          </p:cNvPr>
          <p:cNvSpPr txBox="1"/>
          <p:nvPr/>
        </p:nvSpPr>
        <p:spPr>
          <a:xfrm>
            <a:off x="4514327" y="5323114"/>
            <a:ext cx="158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Julius Caesar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B9E17-A873-406A-9643-3AE7BB114CE2}"/>
              </a:ext>
            </a:extLst>
          </p:cNvPr>
          <p:cNvSpPr txBox="1"/>
          <p:nvPr/>
        </p:nvSpPr>
        <p:spPr>
          <a:xfrm>
            <a:off x="1023257" y="1281187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https://www.wikipedia.org/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C1B42-3F71-473D-8984-9F681207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793" y="2315026"/>
            <a:ext cx="1609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6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1697C-81A5-4905-8447-17DAD03D5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180" y="1420586"/>
            <a:ext cx="7013620" cy="4816928"/>
          </a:xfrm>
        </p:spPr>
        <p:txBody>
          <a:bodyPr/>
          <a:lstStyle/>
          <a:p>
            <a:r>
              <a:rPr lang="en-US" dirty="0"/>
              <a:t>Data obtained using</a:t>
            </a:r>
            <a:br>
              <a:rPr lang="en-US" dirty="0"/>
            </a:br>
            <a:r>
              <a:rPr lang="en-US" dirty="0"/>
              <a:t>Search (MeSH) for Marfan-like syndromes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searchstring=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Marfan Syndrome </a:t>
            </a:r>
            <a:r>
              <a:rPr lang="en-US" dirty="0"/>
              <a:t>[MH] OR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Loeys-Dietz Syndrome </a:t>
            </a:r>
            <a:r>
              <a:rPr lang="en-US" dirty="0"/>
              <a:t>[MH] OR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Ehlers-Danlos Syndrome </a:t>
            </a:r>
            <a:r>
              <a:rPr lang="en-US" dirty="0"/>
              <a:t>[MH] OR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Weill-Marchesani Syndrome </a:t>
            </a:r>
            <a:r>
              <a:rPr lang="en-US" dirty="0"/>
              <a:t>[MH]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i="1" dirty="0"/>
              <a:t>Citations retrieved: 8848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A27905-3C8B-4EA1-9338-966094A0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696D1-34D2-4CD9-A680-416E1A19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8" y="2564780"/>
            <a:ext cx="3978560" cy="16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742E8-FC3A-439C-BB81-062CC4DA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PubMed/MEDLINE Citation Example; PMID:30552983</a:t>
            </a:r>
            <a:endParaRPr lang="en-US" dirty="0"/>
          </a:p>
        </p:txBody>
      </p:sp>
      <p:pic>
        <p:nvPicPr>
          <p:cNvPr id="9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BEDE8-0777-4062-9853-60939DEB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/>
        </p:blipFill>
        <p:spPr>
          <a:xfrm>
            <a:off x="6096001" y="1237483"/>
            <a:ext cx="4748010" cy="521748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09E685B-D8DC-4C80-AC3B-5B80ECD8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69954-9B4D-4C9D-A101-AFAA88E11B5C}"/>
              </a:ext>
            </a:extLst>
          </p:cNvPr>
          <p:cNvSpPr/>
          <p:nvPr/>
        </p:nvSpPr>
        <p:spPr>
          <a:xfrm>
            <a:off x="755561" y="1121573"/>
            <a:ext cx="474371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tooltip="Gene."/>
              </a:rPr>
              <a:t>Gene.</a:t>
            </a:r>
            <a:r>
              <a:rPr lang="en-US" dirty="0"/>
              <a:t> 2019 Mar 20;689:51-55. </a:t>
            </a:r>
            <a:r>
              <a:rPr lang="en-US" sz="1400" dirty="0" err="1"/>
              <a:t>doi</a:t>
            </a:r>
            <a:r>
              <a:rPr lang="en-US" sz="1400" dirty="0"/>
              <a:t>: 10.1016/j.gene.2018.12.005. </a:t>
            </a:r>
            <a:r>
              <a:rPr lang="en-US" sz="1400" dirty="0" err="1"/>
              <a:t>Epub</a:t>
            </a:r>
            <a:r>
              <a:rPr lang="en-US" sz="1400" dirty="0"/>
              <a:t> 2018 Dec 12.</a:t>
            </a:r>
            <a:endParaRPr lang="en-US" sz="1400" b="1" dirty="0"/>
          </a:p>
          <a:p>
            <a:endParaRPr lang="en-US" sz="1400" b="1" dirty="0"/>
          </a:p>
          <a:p>
            <a:r>
              <a:rPr lang="en-US" b="1" dirty="0"/>
              <a:t>Identification of a novel mutation in FBN1 in a Chinese family with inherited ectopia lentis by targeted NGS.</a:t>
            </a:r>
            <a:br>
              <a:rPr lang="en-US" b="1" dirty="0"/>
            </a:br>
            <a:br>
              <a:rPr lang="en-US" b="1" dirty="0"/>
            </a:br>
            <a:r>
              <a:rPr lang="en-US" dirty="0" err="1"/>
              <a:t>Danmin</a:t>
            </a:r>
            <a:r>
              <a:rPr lang="en-US" dirty="0"/>
              <a:t> Cao et. al.  </a:t>
            </a:r>
            <a:r>
              <a:rPr lang="en-US" dirty="0" err="1"/>
              <a:t>Aier</a:t>
            </a:r>
            <a:r>
              <a:rPr lang="en-US" dirty="0"/>
              <a:t> School of Ophthalmology…. Hubei Province 430063, China.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AIMS: </a:t>
            </a:r>
          </a:p>
          <a:p>
            <a:r>
              <a:rPr lang="en-US" dirty="0"/>
              <a:t>To diagnose a Chinese family with inherited ectopia lentis in a genetic method and analyze the genotype-phenotype correlation.</a:t>
            </a:r>
          </a:p>
          <a:p>
            <a:r>
              <a:rPr lang="en-US" b="1" dirty="0"/>
              <a:t>METHODS: </a:t>
            </a:r>
            <a:r>
              <a:rPr lang="en-US" dirty="0"/>
              <a:t>The phenotype…</a:t>
            </a:r>
          </a:p>
          <a:p>
            <a:r>
              <a:rPr lang="en-US" b="1" dirty="0"/>
              <a:t>RESULTS: </a:t>
            </a:r>
            <a:r>
              <a:rPr lang="en-US" dirty="0"/>
              <a:t>A novel mutation c. 385T&gt;C (p.C129R) in FBN1 was identified…</a:t>
            </a:r>
          </a:p>
          <a:p>
            <a:r>
              <a:rPr lang="en-US" b="1" dirty="0"/>
              <a:t>CONCLUSIONS: </a:t>
            </a:r>
          </a:p>
          <a:p>
            <a:r>
              <a:rPr lang="en-US" dirty="0"/>
              <a:t>Our study reports a novel mutation in FBN1…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500BB-69B8-4E97-9768-34A34E3ECCB4}"/>
              </a:ext>
            </a:extLst>
          </p:cNvPr>
          <p:cNvSpPr txBox="1"/>
          <p:nvPr/>
        </p:nvSpPr>
        <p:spPr>
          <a:xfrm>
            <a:off x="9169757" y="3737674"/>
            <a:ext cx="209925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Data: 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Protein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terms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Syndrome terms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each citation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3569DC-688A-4748-9032-B31D74B83A94}"/>
              </a:ext>
            </a:extLst>
          </p:cNvPr>
          <p:cNvCxnSpPr/>
          <p:nvPr/>
        </p:nvCxnSpPr>
        <p:spPr>
          <a:xfrm>
            <a:off x="7804597" y="4018208"/>
            <a:ext cx="123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7BBAA8-8797-4FFD-8F71-A6BE1D572B4C}"/>
              </a:ext>
            </a:extLst>
          </p:cNvPr>
          <p:cNvCxnSpPr>
            <a:cxnSpLocks/>
          </p:cNvCxnSpPr>
          <p:nvPr/>
        </p:nvCxnSpPr>
        <p:spPr>
          <a:xfrm flipV="1">
            <a:off x="8500056" y="4494727"/>
            <a:ext cx="605307" cy="44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6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676E9-388F-4DA6-82D3-02577D10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5 rows of imported Pandas Dataframe</a:t>
            </a:r>
          </a:p>
        </p:txBody>
      </p:sp>
      <p:pic>
        <p:nvPicPr>
          <p:cNvPr id="1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12325-708E-45C7-AE2E-1D3820D1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1106007"/>
            <a:ext cx="10444765" cy="5165982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outerShdw blurRad="50800" dist="50800" dir="5400000" algn="ctr" rotWithShape="0">
              <a:schemeClr val="accent5"/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16687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984C1-D3E0-4F39-B688-67CFBF6E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Importing, Extracting and Processing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71C1D-F25D-4E80-ADD7-FD89CF7B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24" y="1087418"/>
            <a:ext cx="8772690" cy="55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8A8FB-136D-41D2-8BE5-7D10814E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00" y="5397529"/>
            <a:ext cx="10252756" cy="11191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1F52D1-9886-4366-99F6-DF5B3757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Cleaned, Transformed Data using CountVectorizer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BD29E0C-3260-4C7B-8179-2C200B18D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500" y="2519322"/>
            <a:ext cx="10252756" cy="2326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2212C7-F9D0-4C86-A82D-7ECDAD9B4FDC}"/>
              </a:ext>
            </a:extLst>
          </p:cNvPr>
          <p:cNvSpPr txBox="1"/>
          <p:nvPr/>
        </p:nvSpPr>
        <p:spPr>
          <a:xfrm>
            <a:off x="900347" y="2152135"/>
            <a:ext cx="1034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Top 33 most frequent terms are listed as column headings in the matrix (Dataframe):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068A5-92B9-4849-99D5-14566E44D6F6}"/>
              </a:ext>
            </a:extLst>
          </p:cNvPr>
          <p:cNvSpPr txBox="1"/>
          <p:nvPr/>
        </p:nvSpPr>
        <p:spPr>
          <a:xfrm>
            <a:off x="900347" y="5028196"/>
            <a:ext cx="1034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Total number of occurrences of the top 33 terms across all the 8848 citations: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4C92E-6BB8-4992-A7B2-A2AF66B4F7E0}"/>
              </a:ext>
            </a:extLst>
          </p:cNvPr>
          <p:cNvSpPr/>
          <p:nvPr/>
        </p:nvSpPr>
        <p:spPr>
          <a:xfrm>
            <a:off x="900347" y="1343641"/>
            <a:ext cx="10342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CountVectorizer is a sklearn feature that converts a collection of text documents to a matrix of token counts. It produces a sparse matrix as shown below:</a:t>
            </a:r>
          </a:p>
        </p:txBody>
      </p:sp>
    </p:spTree>
    <p:extLst>
      <p:ext uri="{BB962C8B-B14F-4D97-AF65-F5344CB8AC3E}">
        <p14:creationId xmlns:p14="http://schemas.microsoft.com/office/powerpoint/2010/main" val="29379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1428</TotalTime>
  <Words>656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Fundamentals of Data Science Final Project Modeling of Disease and Protein Correlation based on Indexed MeSH terms</vt:lpstr>
      <vt:lpstr>Overview Slide</vt:lpstr>
      <vt:lpstr>Marfan and Marfan-like Syndromes https://www.marfan.org/about/marfan</vt:lpstr>
      <vt:lpstr>Famous people with Marfan Syndrome</vt:lpstr>
      <vt:lpstr>Data Source</vt:lpstr>
      <vt:lpstr>PubMed/MEDLINE Citation Example; PMID:30552983</vt:lpstr>
      <vt:lpstr>First 5 rows of imported Pandas Dataframe</vt:lpstr>
      <vt:lpstr>Importing, Extracting and Processing the Data</vt:lpstr>
      <vt:lpstr>Cleaned, Transformed Data using CountVectorizer</vt:lpstr>
      <vt:lpstr>Heatmap: Syndromes vs Proteins </vt:lpstr>
      <vt:lpstr>Bar Chart of Proteins associated with Syndromes</vt:lpstr>
      <vt:lpstr>Modeling </vt:lpstr>
      <vt:lpstr>Results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 Science Final Project Marfan-like Syndromes and Protein Correlation based on Indexed MeSH terms</dc:title>
  <dc:creator>Kochar, Preeti (NIH/NLM) [E]</dc:creator>
  <cp:lastModifiedBy>Kochar, Preeti (NIH/NLM) [E]</cp:lastModifiedBy>
  <cp:revision>90</cp:revision>
  <dcterms:created xsi:type="dcterms:W3CDTF">2019-08-12T19:30:03Z</dcterms:created>
  <dcterms:modified xsi:type="dcterms:W3CDTF">2019-09-27T18:39:33Z</dcterms:modified>
</cp:coreProperties>
</file>