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59" r:id="rId6"/>
    <p:sldId id="264" r:id="rId7"/>
    <p:sldId id="266" r:id="rId8"/>
    <p:sldId id="267" r:id="rId9"/>
    <p:sldId id="268" r:id="rId10"/>
    <p:sldId id="270" r:id="rId11"/>
    <p:sldId id="272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0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7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8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24B9-F3E9-46C0-99DB-72139B2078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3904-7656-46E9-87E1-72DB8758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NLM Medical Subject Headings (</a:t>
            </a:r>
            <a:r>
              <a:rPr lang="en-US" dirty="0" err="1" smtClean="0"/>
              <a:t>MeSH</a:t>
            </a:r>
            <a:r>
              <a:rPr lang="en-US" dirty="0" smtClean="0"/>
              <a:t>) Entry Terms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19200" y="3124200"/>
            <a:ext cx="64008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PEARL Meeting 4/21/16</a:t>
            </a:r>
          </a:p>
          <a:p>
            <a:pPr marL="0" indent="0" algn="ctr">
              <a:buNone/>
            </a:pPr>
            <a:r>
              <a:rPr lang="en-US" sz="2000" dirty="0" smtClean="0"/>
              <a:t>Anna Ripple (</a:t>
            </a:r>
            <a:r>
              <a:rPr lang="en-US" sz="2000" dirty="0" err="1" smtClean="0"/>
              <a:t>CgSB</a:t>
            </a:r>
            <a:r>
              <a:rPr lang="en-US" sz="2000" dirty="0" smtClean="0"/>
              <a:t>/LHNCBC/NLM/NIH)</a:t>
            </a:r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15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r>
              <a:rPr lang="en-US" dirty="0" smtClean="0"/>
              <a:t> Entry Term File Notes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sz="3100" dirty="0" err="1" smtClean="0"/>
              <a:t>Term_Type</a:t>
            </a:r>
            <a:r>
              <a:rPr lang="en-US" sz="3100" dirty="0" smtClean="0"/>
              <a:t> can have values of 'main', ‘ET'.  </a:t>
            </a:r>
          </a:p>
          <a:p>
            <a:pPr>
              <a:spcBef>
                <a:spcPts val="0"/>
              </a:spcBef>
            </a:pPr>
            <a:r>
              <a:rPr lang="en-US" sz="3100" dirty="0" err="1" smtClean="0"/>
              <a:t>Term_Status</a:t>
            </a:r>
            <a:r>
              <a:rPr lang="en-US" sz="3100" dirty="0" smtClean="0"/>
              <a:t> can have values of ‘</a:t>
            </a:r>
            <a:r>
              <a:rPr lang="en-US" sz="3100" dirty="0" err="1" smtClean="0"/>
              <a:t>prefLabel</a:t>
            </a:r>
            <a:r>
              <a:rPr lang="en-US" sz="3100" dirty="0" smtClean="0"/>
              <a:t>', ‘</a:t>
            </a:r>
            <a:r>
              <a:rPr lang="en-US" sz="3100" dirty="0" err="1" smtClean="0"/>
              <a:t>altLabel</a:t>
            </a:r>
            <a:r>
              <a:rPr lang="en-US" sz="3100" dirty="0" smtClean="0"/>
              <a:t>‘</a:t>
            </a:r>
          </a:p>
          <a:p>
            <a:pPr>
              <a:spcBef>
                <a:spcPts val="0"/>
              </a:spcBef>
            </a:pPr>
            <a:endParaRPr lang="en-US" sz="3100" dirty="0" smtClean="0"/>
          </a:p>
          <a:p>
            <a:pPr>
              <a:spcBef>
                <a:spcPts val="0"/>
              </a:spcBef>
            </a:pPr>
            <a:r>
              <a:rPr lang="en-US" sz="3100" dirty="0" smtClean="0"/>
              <a:t>Terms </a:t>
            </a:r>
            <a:r>
              <a:rPr lang="en-US" sz="3100" dirty="0"/>
              <a:t>that are coded with 'main' and </a:t>
            </a:r>
            <a:r>
              <a:rPr lang="en-US" sz="3100" dirty="0" smtClean="0"/>
              <a:t>'</a:t>
            </a:r>
            <a:r>
              <a:rPr lang="en-US" sz="3100" dirty="0" err="1" smtClean="0"/>
              <a:t>prefLabel</a:t>
            </a:r>
            <a:r>
              <a:rPr lang="en-US" sz="3100" dirty="0" smtClean="0"/>
              <a:t>' </a:t>
            </a:r>
            <a:r>
              <a:rPr lang="en-US" sz="3100" dirty="0"/>
              <a:t>are the PTs for the </a:t>
            </a:r>
            <a:r>
              <a:rPr lang="en-US" sz="3100" dirty="0" err="1" smtClean="0"/>
              <a:t>MeSH_Code</a:t>
            </a:r>
            <a:r>
              <a:rPr lang="en-US" sz="3100" dirty="0" smtClean="0"/>
              <a:t>/</a:t>
            </a:r>
            <a:r>
              <a:rPr lang="en-US" sz="3100" dirty="0" err="1" smtClean="0"/>
              <a:t>Drug_MeSH</a:t>
            </a:r>
            <a:r>
              <a:rPr lang="en-US" sz="3100" dirty="0" smtClean="0"/>
              <a:t>.</a:t>
            </a:r>
            <a:r>
              <a:rPr lang="en-US" sz="3100" dirty="0"/>
              <a:t/>
            </a:r>
            <a:br>
              <a:rPr lang="en-US" sz="3100" dirty="0"/>
            </a:br>
            <a:endParaRPr lang="en-US" sz="3100" dirty="0" smtClean="0"/>
          </a:p>
          <a:p>
            <a:pPr>
              <a:spcBef>
                <a:spcPts val="0"/>
              </a:spcBef>
            </a:pPr>
            <a:r>
              <a:rPr lang="en-US" sz="3100" dirty="0" smtClean="0"/>
              <a:t>Terms that are coded with </a:t>
            </a:r>
            <a:r>
              <a:rPr lang="en-US" sz="3100" dirty="0"/>
              <a:t>‘ET’ for |</a:t>
            </a:r>
            <a:r>
              <a:rPr lang="en-US" sz="3100" dirty="0" err="1"/>
              <a:t>Term_Type</a:t>
            </a:r>
            <a:r>
              <a:rPr lang="en-US" sz="3100" dirty="0"/>
              <a:t>| and ‘</a:t>
            </a:r>
            <a:r>
              <a:rPr lang="en-US" sz="3100" dirty="0" err="1"/>
              <a:t>prefLabel</a:t>
            </a:r>
            <a:r>
              <a:rPr lang="en-US" sz="3100" dirty="0"/>
              <a:t>’ for |</a:t>
            </a:r>
            <a:r>
              <a:rPr lang="en-US" sz="3100" dirty="0" err="1"/>
              <a:t>Term_Status</a:t>
            </a:r>
            <a:r>
              <a:rPr lang="en-US" sz="3100" dirty="0" smtClean="0"/>
              <a:t>| are Entry Terms; sometimes Entry Terms will have ‘</a:t>
            </a:r>
            <a:r>
              <a:rPr lang="en-US" sz="3100" dirty="0" err="1" smtClean="0"/>
              <a:t>altLabel</a:t>
            </a:r>
            <a:r>
              <a:rPr lang="en-US" sz="3100" dirty="0" smtClean="0"/>
              <a:t>’ for |Term Status|</a:t>
            </a:r>
          </a:p>
          <a:p>
            <a:pPr>
              <a:spcBef>
                <a:spcPts val="0"/>
              </a:spcBef>
            </a:pPr>
            <a:endParaRPr lang="en-US" sz="3100" dirty="0"/>
          </a:p>
          <a:p>
            <a:pPr>
              <a:spcBef>
                <a:spcPts val="0"/>
              </a:spcBef>
            </a:pPr>
            <a:r>
              <a:rPr lang="en-US" sz="3100" dirty="0" err="1" smtClean="0"/>
              <a:t>MeSH_Type</a:t>
            </a:r>
            <a:r>
              <a:rPr lang="en-US" sz="3100" dirty="0" smtClean="0"/>
              <a:t> can have one of three values: D, S, Q and refers to ‘Descriptor’, ‘Supplementary Concept’ , ‘Qualifier’.  This is data that was part of the extraction process for tracking purposes.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Entry Terms be presented?</a:t>
            </a:r>
            <a:br>
              <a:rPr lang="en-US" dirty="0" smtClean="0"/>
            </a:br>
            <a:r>
              <a:rPr lang="en-US" sz="3600" dirty="0" err="1" smtClean="0"/>
              <a:t>Dapaglifozin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present to PEARL user that the Entry term mapped to </a:t>
            </a:r>
            <a:r>
              <a:rPr lang="en-US" dirty="0" err="1" smtClean="0"/>
              <a:t>MeSH</a:t>
            </a:r>
            <a:r>
              <a:rPr lang="en-US" dirty="0" smtClean="0"/>
              <a:t> preferred term</a:t>
            </a:r>
          </a:p>
          <a:p>
            <a:r>
              <a:rPr lang="en-US" dirty="0" smtClean="0"/>
              <a:t>Cannot substitute Entry Terms for </a:t>
            </a:r>
            <a:r>
              <a:rPr lang="en-US" dirty="0" err="1" smtClean="0"/>
              <a:t>MeSH</a:t>
            </a:r>
            <a:r>
              <a:rPr lang="en-US" dirty="0" smtClean="0"/>
              <a:t> preferred terms contained in ADE Data</a:t>
            </a:r>
          </a:p>
          <a:p>
            <a:r>
              <a:rPr lang="en-US" dirty="0" smtClean="0"/>
              <a:t>PubMed solves this problem with a ‘Search Details’ box where the </a:t>
            </a:r>
            <a:r>
              <a:rPr lang="en-US" dirty="0" err="1" smtClean="0"/>
              <a:t>MeSH</a:t>
            </a:r>
            <a:r>
              <a:rPr lang="en-US" dirty="0" smtClean="0"/>
              <a:t> preferred mapping is displayed (‘Search Details’ similar to PEARL ‘Audit Trail’ functionality)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05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90600" y="0"/>
            <a:ext cx="2667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867400" y="4114800"/>
            <a:ext cx="3505200" cy="228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Live PubMed demo for </a:t>
            </a:r>
            <a:r>
              <a:rPr lang="en-US" dirty="0" err="1" smtClean="0"/>
              <a:t>Dapagliflozin</a:t>
            </a:r>
            <a:r>
              <a:rPr lang="en-US" dirty="0" smtClean="0"/>
              <a:t> example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‘Entry Terms’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Synonyms, alternative forms  for Preferred Terms</a:t>
            </a:r>
          </a:p>
          <a:p>
            <a:r>
              <a:rPr lang="en-US" dirty="0" smtClean="0"/>
              <a:t>In Controlled Vocabularies provide linkages from usage terms or variants to controlled (Preferred) terms</a:t>
            </a:r>
          </a:p>
          <a:p>
            <a:r>
              <a:rPr lang="en-US" dirty="0" smtClean="0"/>
              <a:t>Can be thought of as ‘access points’ to Preferred Terms</a:t>
            </a:r>
          </a:p>
          <a:p>
            <a:r>
              <a:rPr lang="en-US" dirty="0" smtClean="0"/>
              <a:t>Conceptually similar to Lower Level Terms (LLTs) in </a:t>
            </a:r>
            <a:r>
              <a:rPr lang="en-US" dirty="0" err="1" smtClean="0"/>
              <a:t>MedDRA</a:t>
            </a:r>
            <a:r>
              <a:rPr lang="en-US" dirty="0" smtClean="0"/>
              <a:t> to Preferred Terms (PTs)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r>
              <a:rPr lang="en-US" dirty="0" smtClean="0"/>
              <a:t> Entry Term File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Separate from MEDLINE </a:t>
            </a:r>
            <a:r>
              <a:rPr lang="en-US" dirty="0" smtClean="0"/>
              <a:t>2016 data </a:t>
            </a:r>
            <a:r>
              <a:rPr lang="en-US" dirty="0" smtClean="0"/>
              <a:t>refresh files; value-added file for PEARL prototype</a:t>
            </a:r>
          </a:p>
          <a:p>
            <a:endParaRPr lang="en-US" dirty="0" smtClean="0"/>
          </a:p>
          <a:p>
            <a:r>
              <a:rPr lang="en-US" dirty="0" smtClean="0"/>
              <a:t>Extracted by NLM from </a:t>
            </a:r>
            <a:r>
              <a:rPr lang="en-US" dirty="0" smtClean="0"/>
              <a:t>2016 </a:t>
            </a:r>
            <a:r>
              <a:rPr lang="en-US" dirty="0" err="1" smtClean="0"/>
              <a:t>MeSH</a:t>
            </a:r>
            <a:r>
              <a:rPr lang="en-US" dirty="0" smtClean="0"/>
              <a:t> </a:t>
            </a:r>
            <a:r>
              <a:rPr lang="en-US" dirty="0" smtClean="0"/>
              <a:t>vocabulary</a:t>
            </a:r>
          </a:p>
          <a:p>
            <a:endParaRPr lang="en-US" dirty="0" smtClean="0"/>
          </a:p>
          <a:p>
            <a:r>
              <a:rPr lang="en-US" dirty="0" err="1" smtClean="0"/>
              <a:t>Tconnex</a:t>
            </a:r>
            <a:r>
              <a:rPr lang="en-US" dirty="0" smtClean="0"/>
              <a:t> to implement an index file based on </a:t>
            </a:r>
            <a:r>
              <a:rPr lang="en-US" dirty="0" err="1" smtClean="0"/>
              <a:t>MeSH</a:t>
            </a:r>
            <a:r>
              <a:rPr lang="en-US" dirty="0" smtClean="0"/>
              <a:t> entry terms to </a:t>
            </a:r>
            <a:r>
              <a:rPr lang="en-US" dirty="0" err="1" smtClean="0"/>
              <a:t>faciliate</a:t>
            </a:r>
            <a:r>
              <a:rPr lang="en-US" dirty="0" smtClean="0"/>
              <a:t> PEARL Drug search first; Adverse Event terms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 </a:t>
            </a:r>
            <a:r>
              <a:rPr lang="en-US" dirty="0" err="1" smtClean="0"/>
              <a:t>MeSH</a:t>
            </a:r>
            <a:r>
              <a:rPr lang="en-US" dirty="0" smtClean="0"/>
              <a:t> entry </a:t>
            </a:r>
            <a:r>
              <a:rPr lang="en-US" dirty="0"/>
              <a:t>t</a:t>
            </a:r>
            <a:r>
              <a:rPr lang="en-US" dirty="0" smtClean="0"/>
              <a:t>erm </a:t>
            </a:r>
            <a:br>
              <a:rPr lang="en-US" dirty="0" smtClean="0"/>
            </a:br>
            <a:r>
              <a:rPr lang="en-US" dirty="0" smtClean="0"/>
              <a:t>Index for PEARL?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PEARL drug search is limited to only </a:t>
            </a:r>
            <a:r>
              <a:rPr lang="en-US" dirty="0" err="1" smtClean="0"/>
              <a:t>MeSH</a:t>
            </a:r>
            <a:r>
              <a:rPr lang="en-US" dirty="0" smtClean="0"/>
              <a:t> preferred terms for drugs</a:t>
            </a:r>
          </a:p>
          <a:p>
            <a:r>
              <a:rPr lang="en-US" dirty="0" smtClean="0"/>
              <a:t>Adding entry terms will allow additional access points, so that users can enter the drug name by which they know it without having to know the </a:t>
            </a:r>
            <a:r>
              <a:rPr lang="en-US" dirty="0" err="1" smtClean="0"/>
              <a:t>MeSH</a:t>
            </a:r>
            <a:r>
              <a:rPr lang="en-US" dirty="0" smtClean="0"/>
              <a:t> preferred terms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r>
              <a:rPr lang="en-US" dirty="0" smtClean="0"/>
              <a:t> Entry Term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Dapagliflozin</a:t>
            </a:r>
            <a:r>
              <a:rPr lang="en-US" sz="4400" dirty="0" smtClean="0"/>
              <a:t> is an entry term for the </a:t>
            </a:r>
            <a:r>
              <a:rPr lang="en-US" sz="4400" dirty="0" err="1" smtClean="0"/>
              <a:t>MeSH</a:t>
            </a:r>
            <a:r>
              <a:rPr lang="en-US" sz="4400" dirty="0"/>
              <a:t> drug </a:t>
            </a:r>
            <a:r>
              <a:rPr lang="en-US" sz="4400" dirty="0" smtClean="0">
                <a:solidFill>
                  <a:srgbClr val="FF0000"/>
                </a:solidFill>
              </a:rPr>
              <a:t>2-</a:t>
            </a:r>
            <a:r>
              <a:rPr lang="en-US" sz="4400" dirty="0">
                <a:solidFill>
                  <a:srgbClr val="FF0000"/>
                </a:solidFill>
              </a:rPr>
              <a:t>(3-(4-ethoxybenzyl)-4-chlorophenyl)-</a:t>
            </a:r>
            <a:r>
              <a:rPr lang="en-US" sz="4400" dirty="0" smtClean="0">
                <a:solidFill>
                  <a:srgbClr val="FF0000"/>
                </a:solidFill>
              </a:rPr>
              <a:t>6-hydroxymethyltetrahydro-2H-pyran-3,4,5-triol</a:t>
            </a:r>
            <a:r>
              <a:rPr lang="en-US" sz="4400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MeSH_drug</a:t>
            </a:r>
            <a:r>
              <a:rPr lang="en-US" dirty="0" smtClean="0"/>
              <a:t> code </a:t>
            </a:r>
            <a:r>
              <a:rPr lang="en-US" dirty="0" smtClean="0">
                <a:solidFill>
                  <a:srgbClr val="FF0000"/>
                </a:solidFill>
              </a:rPr>
              <a:t>C529054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Dapagliflozin</a:t>
            </a:r>
            <a:r>
              <a:rPr lang="en-US" sz="4000" b="1" dirty="0" smtClean="0"/>
              <a:t> example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1600200"/>
            <a:ext cx="8229600" cy="32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2514" y="3189515"/>
            <a:ext cx="8001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38800" y="3581400"/>
            <a:ext cx="304800" cy="1676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5523130"/>
            <a:ext cx="791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Preferred </a:t>
            </a:r>
            <a:r>
              <a:rPr lang="en-US" b="1" dirty="0"/>
              <a:t>T</a:t>
            </a:r>
            <a:r>
              <a:rPr lang="en-US" b="1" dirty="0" smtClean="0"/>
              <a:t>erm for </a:t>
            </a:r>
            <a:r>
              <a:rPr lang="en-US" b="1" dirty="0" err="1" smtClean="0"/>
              <a:t>MeSH</a:t>
            </a:r>
            <a:r>
              <a:rPr lang="en-US" b="1" dirty="0" smtClean="0"/>
              <a:t> Code C529054 </a:t>
            </a:r>
            <a:r>
              <a:rPr lang="en-US" b="1" dirty="0"/>
              <a:t> </a:t>
            </a:r>
            <a:r>
              <a:rPr lang="en-US" b="1" dirty="0" smtClean="0"/>
              <a:t>equal to string found in </a:t>
            </a:r>
            <a:r>
              <a:rPr lang="en-US" b="1" dirty="0" err="1" smtClean="0"/>
              <a:t>Drug_MeSH</a:t>
            </a:r>
            <a:r>
              <a:rPr lang="en-US" b="1" dirty="0" smtClean="0"/>
              <a:t>)  (Preferred Term coding ‘main’ </a:t>
            </a:r>
            <a:r>
              <a:rPr lang="en-US" b="1" dirty="0"/>
              <a:t>for |</a:t>
            </a:r>
            <a:r>
              <a:rPr lang="en-US" b="1" dirty="0" err="1"/>
              <a:t>Term_Type</a:t>
            </a:r>
            <a:r>
              <a:rPr lang="en-US" b="1" dirty="0"/>
              <a:t>| and ‘</a:t>
            </a:r>
            <a:r>
              <a:rPr lang="en-US" b="1" dirty="0" err="1"/>
              <a:t>prefLabel</a:t>
            </a:r>
            <a:r>
              <a:rPr lang="en-US" b="1" dirty="0"/>
              <a:t>’ for </a:t>
            </a:r>
            <a:r>
              <a:rPr lang="en-US" b="1" dirty="0" err="1" smtClean="0"/>
              <a:t>Term_Status</a:t>
            </a:r>
            <a:r>
              <a:rPr lang="en-US" b="1" dirty="0" smtClean="0"/>
              <a:t>|)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05543" y="5370731"/>
            <a:ext cx="8022771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 smtClean="0"/>
              <a:t>Dapagliflozin</a:t>
            </a:r>
            <a:r>
              <a:rPr lang="en-US" sz="4000" b="1" dirty="0" smtClean="0"/>
              <a:t> example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32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638801" y="1600200"/>
            <a:ext cx="1012370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4014" y="57150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Most Entry Terms have coding ‘ET’ for |</a:t>
            </a:r>
            <a:r>
              <a:rPr lang="en-US" b="1" dirty="0" err="1" smtClean="0"/>
              <a:t>Term_Type</a:t>
            </a:r>
            <a:r>
              <a:rPr lang="en-US" b="1" dirty="0" smtClean="0"/>
              <a:t>| and ‘</a:t>
            </a:r>
            <a:r>
              <a:rPr lang="en-US" b="1" dirty="0" err="1" smtClean="0"/>
              <a:t>prefLabel</a:t>
            </a:r>
            <a:r>
              <a:rPr lang="en-US" b="1" dirty="0" smtClean="0"/>
              <a:t>’ for |</a:t>
            </a:r>
            <a:r>
              <a:rPr lang="en-US" b="1" dirty="0" err="1" smtClean="0"/>
              <a:t>Term_Status</a:t>
            </a:r>
            <a:r>
              <a:rPr lang="en-US" b="1" dirty="0" smtClean="0"/>
              <a:t>|. 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19400" y="2514600"/>
            <a:ext cx="5105400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3810000"/>
            <a:ext cx="5105400" cy="1066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638802" y="4495800"/>
            <a:ext cx="506184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51171" y="1371600"/>
            <a:ext cx="15784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Entry Terms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4986" y="5246914"/>
            <a:ext cx="15784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Entry Terms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0600" y="5638800"/>
            <a:ext cx="6858000" cy="722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3" grpId="0" animBg="1"/>
      <p:bldP spid="18" grpId="0"/>
      <p:bldP spid="22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Recipe for using </a:t>
            </a:r>
            <a:r>
              <a:rPr lang="en-US" dirty="0" err="1" smtClean="0"/>
              <a:t>MeSH</a:t>
            </a:r>
            <a:r>
              <a:rPr lang="en-US" dirty="0" smtClean="0"/>
              <a:t> Entry Term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zipped Excel file (65 megs) from NLM (Anna will email)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will have following Headers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 NLM file into your computing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PEARL Drug Entry Term index only needs include </a:t>
            </a:r>
            <a:r>
              <a:rPr lang="en-US" dirty="0" err="1" smtClean="0"/>
              <a:t>MeSH</a:t>
            </a:r>
            <a:r>
              <a:rPr lang="en-US" dirty="0" smtClean="0"/>
              <a:t> codes found in data.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9" y="3200400"/>
            <a:ext cx="845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0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r>
              <a:rPr lang="en-US" dirty="0" smtClean="0"/>
              <a:t> Entry Term File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dirty="0" err="1" smtClean="0"/>
              <a:t>MeSH_Codes</a:t>
            </a:r>
            <a:r>
              <a:rPr lang="en-US" dirty="0" smtClean="0"/>
              <a:t> are 7 or 10 alphanumeric starting with the letter D or C.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Term_Codes</a:t>
            </a:r>
            <a:r>
              <a:rPr lang="en-US" dirty="0" smtClean="0"/>
              <a:t> are </a:t>
            </a:r>
            <a:r>
              <a:rPr lang="en-US" dirty="0"/>
              <a:t>7 or 10 alphanumeric starting with the letter T. </a:t>
            </a:r>
          </a:p>
          <a:p>
            <a:pPr>
              <a:spcBef>
                <a:spcPts val="0"/>
              </a:spcBef>
            </a:pPr>
            <a:r>
              <a:rPr lang="en-US" dirty="0"/>
              <a:t>(Most codes are 7 characters—the 10 characters started in May, 2014)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There can be many </a:t>
            </a:r>
            <a:r>
              <a:rPr lang="en-US" dirty="0" err="1" smtClean="0"/>
              <a:t>Term_Codes</a:t>
            </a:r>
            <a:r>
              <a:rPr lang="en-US" dirty="0" smtClean="0"/>
              <a:t> to each </a:t>
            </a:r>
            <a:r>
              <a:rPr lang="en-US" dirty="0" err="1" smtClean="0"/>
              <a:t>MeSH_Code</a:t>
            </a:r>
            <a:r>
              <a:rPr lang="en-US" dirty="0" smtClean="0"/>
              <a:t> (many to one relationship)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Term_Label</a:t>
            </a:r>
            <a:r>
              <a:rPr lang="en-US" dirty="0" smtClean="0"/>
              <a:t> is the </a:t>
            </a:r>
            <a:r>
              <a:rPr lang="en-US" dirty="0" err="1" smtClean="0"/>
              <a:t>Term_Code</a:t>
            </a:r>
            <a:r>
              <a:rPr lang="en-US" dirty="0" smtClean="0"/>
              <a:t> as </a:t>
            </a:r>
            <a:r>
              <a:rPr lang="en-US" dirty="0" err="1" smtClean="0"/>
              <a:t>Drug_MeSH</a:t>
            </a:r>
            <a:r>
              <a:rPr lang="en-US" dirty="0" smtClean="0"/>
              <a:t> is to </a:t>
            </a:r>
            <a:r>
              <a:rPr lang="en-US" dirty="0" err="1" smtClean="0"/>
              <a:t>MeSH_Code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425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NLM Medical Subject Headings (MeSH) Entry Terms </vt:lpstr>
      <vt:lpstr>What are ‘Entry Terms’</vt:lpstr>
      <vt:lpstr>MeSH Entry Term File </vt:lpstr>
      <vt:lpstr>Why a MeSH entry term  Index for PEARL?</vt:lpstr>
      <vt:lpstr>MeSH Entry Term Example</vt:lpstr>
      <vt:lpstr>Dapagliflozin example  </vt:lpstr>
      <vt:lpstr>Dapagliflozin example  </vt:lpstr>
      <vt:lpstr>Recipe for using MeSH Entry Term </vt:lpstr>
      <vt:lpstr>MeSH Entry Term File Notes</vt:lpstr>
      <vt:lpstr>MeSH Entry Term File Notes (cont)</vt:lpstr>
      <vt:lpstr>How will Entry Terms be presented? Dapaglifozin Example</vt:lpstr>
      <vt:lpstr>PowerPoint Presentation</vt:lpstr>
      <vt:lpstr>Discussion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NLM Medical Subject Headings (MeSH) Entry Terms</dc:title>
  <dc:creator>AnnaR</dc:creator>
  <cp:lastModifiedBy>AnnaR</cp:lastModifiedBy>
  <cp:revision>37</cp:revision>
  <dcterms:created xsi:type="dcterms:W3CDTF">2016-04-14T19:20:44Z</dcterms:created>
  <dcterms:modified xsi:type="dcterms:W3CDTF">2016-04-20T21:47:39Z</dcterms:modified>
</cp:coreProperties>
</file>