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9gQNIBOsGlj7YseeNiEHooS6D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6349026f9_17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6349026f9_17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306349026f9_17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6349026f9_1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two main lesions (mutations that are cause complete non-function)  that we are looking at are nonsense mutations and frameshifts. Both are major problems in translation for the bacteria. Nonsense mutations or stop mutations involve a change in the sequence that creates an early stop codon, causin a protein to terminate or translation to end earlier than expected. Another is a frameshift, which is a random insertion and deletion in the sequences that cause amino acids after the change to be mistranslated, creating the completely wrong protein or no protein at all. That bacteria is SOL.</a:t>
            </a:r>
            <a:endParaRPr/>
          </a:p>
        </p:txBody>
      </p:sp>
      <p:sp>
        <p:nvSpPr>
          <p:cNvPr id="109" name="Google Shape;109;g306349026f9_1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of software we </a:t>
            </a:r>
            <a:r>
              <a:rPr lang="en-US"/>
              <a:t>developed</a:t>
            </a:r>
            <a:r>
              <a:rPr lang="en-US"/>
              <a:t> is the Dead Gene Scanner R script. This script is a Blast wrapper that uses a curated database of known functional genes to look for whole or partial gene sequences in whole genomes files. Once the sequence is found it is extracted and screened for point mutation or frameshift. The script output a human readable table reporting the type of gene lesion and their position as well as other parameters. We </a:t>
            </a:r>
            <a:r>
              <a:rPr lang="en-US"/>
              <a:t>parallelized</a:t>
            </a:r>
            <a:r>
              <a:rPr lang="en-US"/>
              <a:t> the script which allows a quick screen of over a thousand genomes per minute.</a:t>
            </a:r>
            <a:endParaRPr/>
          </a:p>
        </p:txBody>
      </p:sp>
      <p:sp>
        <p:nvSpPr>
          <p:cNvPr id="119" name="Google Shape;11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there is frameshift, NCBI blastx usually have two or more </a:t>
            </a:r>
            <a:r>
              <a:rPr b="0" i="0" lang="en-US" u="none" strike="noStrike">
                <a:solidFill>
                  <a:srgbClr val="333333"/>
                </a:solidFill>
                <a:latin typeface="Arial"/>
                <a:ea typeface="Arial"/>
                <a:cs typeface="Arial"/>
                <a:sym typeface="Arial"/>
              </a:rPr>
              <a:t>High Scoring Pairs (</a:t>
            </a:r>
            <a:r>
              <a:rPr lang="en-US"/>
              <a:t>HSP) with high identity.  Sometimes we can see “XXXX” in the protein alignment (“X” means unknown amino acid) but it won’t help us or at least no easy to detect the location.  </a:t>
            </a:r>
            <a:endParaRPr/>
          </a:p>
        </p:txBody>
      </p:sp>
      <p:sp>
        <p:nvSpPr>
          <p:cNvPr id="150" name="Google Shape;1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6349026f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228600" rtl="0" algn="l">
              <a:lnSpc>
                <a:spcPct val="115000"/>
              </a:lnSpc>
              <a:spcBef>
                <a:spcPts val="0"/>
              </a:spcBef>
              <a:spcAft>
                <a:spcPts val="800"/>
              </a:spcAft>
              <a:buNone/>
            </a:pPr>
            <a:r>
              <a:t/>
            </a:r>
            <a:endParaRPr/>
          </a:p>
        </p:txBody>
      </p:sp>
      <p:sp>
        <p:nvSpPr>
          <p:cNvPr id="160" name="Google Shape;160;g306349026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6349026f9_8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228600" rtl="0" algn="l">
              <a:lnSpc>
                <a:spcPct val="115000"/>
              </a:lnSpc>
              <a:spcBef>
                <a:spcPts val="0"/>
              </a:spcBef>
              <a:spcAft>
                <a:spcPts val="800"/>
              </a:spcAft>
              <a:buNone/>
            </a:pPr>
            <a:r>
              <a:t/>
            </a:r>
            <a:endParaRPr/>
          </a:p>
        </p:txBody>
      </p:sp>
      <p:sp>
        <p:nvSpPr>
          <p:cNvPr id="169" name="Google Shape;169;g306349026f9_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6349026f9_17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6349026f9_17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06349026f9_17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1" i="0" sz="4400" u="none" cap="none" strike="noStrik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524000" y="3449660"/>
            <a:ext cx="9144000" cy="3081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lnSpc>
                <a:spcPct val="90000"/>
              </a:lnSpc>
              <a:spcBef>
                <a:spcPts val="0"/>
              </a:spcBef>
              <a:spcAft>
                <a:spcPts val="0"/>
              </a:spcAft>
              <a:buClr>
                <a:schemeClr val="dk1"/>
              </a:buClr>
              <a:buSzPct val="100000"/>
              <a:buNone/>
            </a:pPr>
            <a:r>
              <a:rPr lang="en-US" sz="9600"/>
              <a:t>Team Prasad-Feldgarden:</a:t>
            </a:r>
            <a:endParaRPr/>
          </a:p>
          <a:p>
            <a:pPr indent="0" lvl="0" marL="0" rtl="0" algn="ctr">
              <a:lnSpc>
                <a:spcPct val="90000"/>
              </a:lnSpc>
              <a:spcBef>
                <a:spcPts val="1000"/>
              </a:spcBef>
              <a:spcAft>
                <a:spcPts val="0"/>
              </a:spcAft>
              <a:buClr>
                <a:schemeClr val="dk1"/>
              </a:buClr>
              <a:buSzPct val="100000"/>
              <a:buNone/>
            </a:pPr>
            <a:r>
              <a:rPr lang="en-US" sz="9600"/>
              <a:t>Arjun Prasad, Team co-Lead</a:t>
            </a:r>
            <a:endParaRPr/>
          </a:p>
          <a:p>
            <a:pPr indent="0" lvl="0" marL="0" rtl="0" algn="ctr">
              <a:lnSpc>
                <a:spcPct val="90000"/>
              </a:lnSpc>
              <a:spcBef>
                <a:spcPts val="1000"/>
              </a:spcBef>
              <a:spcAft>
                <a:spcPts val="0"/>
              </a:spcAft>
              <a:buClr>
                <a:schemeClr val="dk1"/>
              </a:buClr>
              <a:buSzPct val="100000"/>
              <a:buNone/>
            </a:pPr>
            <a:r>
              <a:rPr lang="en-US" sz="9600"/>
              <a:t>Michael Feldgarden, Team co-Lead</a:t>
            </a:r>
            <a:endParaRPr/>
          </a:p>
          <a:p>
            <a:pPr indent="0" lvl="0" marL="0" rtl="0" algn="ctr">
              <a:lnSpc>
                <a:spcPct val="90000"/>
              </a:lnSpc>
              <a:spcBef>
                <a:spcPts val="1000"/>
              </a:spcBef>
              <a:spcAft>
                <a:spcPts val="0"/>
              </a:spcAft>
              <a:buClr>
                <a:schemeClr val="dk1"/>
              </a:buClr>
              <a:buSzPct val="100000"/>
              <a:buNone/>
            </a:pPr>
            <a:r>
              <a:rPr lang="en-US" sz="9600"/>
              <a:t>Adrien Assie, Tech Lead</a:t>
            </a:r>
            <a:endParaRPr/>
          </a:p>
          <a:p>
            <a:pPr indent="0" lvl="0" marL="0" rtl="0" algn="ctr">
              <a:lnSpc>
                <a:spcPct val="90000"/>
              </a:lnSpc>
              <a:spcBef>
                <a:spcPts val="1000"/>
              </a:spcBef>
              <a:spcAft>
                <a:spcPts val="0"/>
              </a:spcAft>
              <a:buClr>
                <a:schemeClr val="dk1"/>
              </a:buClr>
              <a:buSzPct val="100000"/>
              <a:buNone/>
            </a:pPr>
            <a:r>
              <a:rPr lang="en-US" sz="9600"/>
              <a:t>Ana Ramos, Writer</a:t>
            </a:r>
            <a:endParaRPr/>
          </a:p>
          <a:p>
            <a:pPr indent="0" lvl="0" marL="0" rtl="0" algn="ctr">
              <a:lnSpc>
                <a:spcPct val="90000"/>
              </a:lnSpc>
              <a:spcBef>
                <a:spcPts val="1000"/>
              </a:spcBef>
              <a:spcAft>
                <a:spcPts val="0"/>
              </a:spcAft>
              <a:buClr>
                <a:schemeClr val="dk1"/>
              </a:buClr>
              <a:buSzPct val="100000"/>
              <a:buNone/>
            </a:pPr>
            <a:r>
              <a:rPr lang="en-US" sz="9600"/>
              <a:t>EB Dickinson</a:t>
            </a:r>
            <a:endParaRPr/>
          </a:p>
          <a:p>
            <a:pPr indent="0" lvl="0" marL="0" rtl="0" algn="ctr">
              <a:lnSpc>
                <a:spcPct val="90000"/>
              </a:lnSpc>
              <a:spcBef>
                <a:spcPts val="1000"/>
              </a:spcBef>
              <a:spcAft>
                <a:spcPts val="0"/>
              </a:spcAft>
              <a:buClr>
                <a:schemeClr val="dk1"/>
              </a:buClr>
              <a:buSzPct val="100000"/>
              <a:buNone/>
            </a:pPr>
            <a:r>
              <a:rPr lang="en-US" sz="9600"/>
              <a:t>Chienchi Lo</a:t>
            </a:r>
            <a:endParaRPr/>
          </a:p>
          <a:p>
            <a:pPr indent="0" lvl="0" marL="0" rtl="0" algn="ctr">
              <a:lnSpc>
                <a:spcPct val="90000"/>
              </a:lnSpc>
              <a:spcBef>
                <a:spcPts val="1000"/>
              </a:spcBef>
              <a:spcAft>
                <a:spcPts val="0"/>
              </a:spcAft>
              <a:buClr>
                <a:schemeClr val="dk1"/>
              </a:buClr>
              <a:buSzPct val="100000"/>
              <a:buNone/>
            </a:pPr>
            <a:r>
              <a:rPr lang="en-US" sz="9600"/>
              <a:t>Erin Young</a:t>
            </a:r>
            <a:endParaRPr/>
          </a:p>
          <a:p>
            <a:pPr indent="0" lvl="0" marL="0" rtl="0" algn="ctr">
              <a:lnSpc>
                <a:spcPct val="90000"/>
              </a:lnSpc>
              <a:spcBef>
                <a:spcPts val="1000"/>
              </a:spcBef>
              <a:spcAft>
                <a:spcPts val="0"/>
              </a:spcAft>
              <a:buClr>
                <a:schemeClr val="dk1"/>
              </a:buClr>
              <a:buSzPct val="100000"/>
              <a:buNone/>
            </a:pPr>
            <a:r>
              <a:t/>
            </a:r>
            <a:endParaRPr/>
          </a:p>
        </p:txBody>
      </p:sp>
      <p:pic>
        <p:nvPicPr>
          <p:cNvPr id="89" name="Google Shape;89;p1"/>
          <p:cNvPicPr preferRelativeResize="0"/>
          <p:nvPr/>
        </p:nvPicPr>
        <p:blipFill rotWithShape="1">
          <a:blip r:embed="rId3">
            <a:alphaModFix/>
          </a:blip>
          <a:srcRect b="0" l="0" r="0" t="0"/>
          <a:stretch/>
        </p:blipFill>
        <p:spPr>
          <a:xfrm>
            <a:off x="2209800" y="199822"/>
            <a:ext cx="7772399" cy="32191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306349026f9_17_3"/>
          <p:cNvPicPr preferRelativeResize="0"/>
          <p:nvPr/>
        </p:nvPicPr>
        <p:blipFill>
          <a:blip r:embed="rId3">
            <a:alphaModFix/>
          </a:blip>
          <a:stretch>
            <a:fillRect/>
          </a:stretch>
        </p:blipFill>
        <p:spPr>
          <a:xfrm>
            <a:off x="7708075" y="103125"/>
            <a:ext cx="4151575" cy="3103979"/>
          </a:xfrm>
          <a:prstGeom prst="rect">
            <a:avLst/>
          </a:prstGeom>
          <a:noFill/>
          <a:ln>
            <a:noFill/>
          </a:ln>
        </p:spPr>
      </p:pic>
      <p:pic>
        <p:nvPicPr>
          <p:cNvPr id="96" name="Google Shape;96;g306349026f9_17_3"/>
          <p:cNvPicPr preferRelativeResize="0"/>
          <p:nvPr/>
        </p:nvPicPr>
        <p:blipFill>
          <a:blip r:embed="rId4">
            <a:alphaModFix/>
          </a:blip>
          <a:stretch>
            <a:fillRect/>
          </a:stretch>
        </p:blipFill>
        <p:spPr>
          <a:xfrm>
            <a:off x="7316425" y="3447196"/>
            <a:ext cx="4543225" cy="3410805"/>
          </a:xfrm>
          <a:prstGeom prst="rect">
            <a:avLst/>
          </a:prstGeom>
          <a:noFill/>
          <a:ln>
            <a:noFill/>
          </a:ln>
        </p:spPr>
      </p:pic>
      <p:sp>
        <p:nvSpPr>
          <p:cNvPr id="97" name="Google Shape;97;g306349026f9_17_3"/>
          <p:cNvSpPr txBox="1"/>
          <p:nvPr/>
        </p:nvSpPr>
        <p:spPr>
          <a:xfrm>
            <a:off x="571875" y="1623750"/>
            <a:ext cx="7942200" cy="49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p>
          <a:p>
            <a:pPr indent="-368300" lvl="0" marL="457200" rtl="0" algn="l">
              <a:lnSpc>
                <a:spcPct val="115000"/>
              </a:lnSpc>
              <a:spcBef>
                <a:spcPts val="0"/>
              </a:spcBef>
              <a:spcAft>
                <a:spcPts val="0"/>
              </a:spcAft>
              <a:buClr>
                <a:srgbClr val="595959"/>
              </a:buClr>
              <a:buSzPts val="2200"/>
              <a:buChar char="●"/>
            </a:pPr>
            <a:r>
              <a:rPr b="1" lang="en-US" sz="2200">
                <a:solidFill>
                  <a:srgbClr val="595959"/>
                </a:solidFill>
              </a:rPr>
              <a:t>Genes that are the target of antibiotics</a:t>
            </a:r>
            <a:endParaRPr b="1" sz="2200">
              <a:solidFill>
                <a:srgbClr val="595959"/>
              </a:solidFill>
            </a:endParaRPr>
          </a:p>
          <a:p>
            <a:pPr indent="-368300" lvl="1" marL="914400" rtl="0" algn="l">
              <a:lnSpc>
                <a:spcPct val="115000"/>
              </a:lnSpc>
              <a:spcBef>
                <a:spcPts val="0"/>
              </a:spcBef>
              <a:spcAft>
                <a:spcPts val="0"/>
              </a:spcAft>
              <a:buClr>
                <a:srgbClr val="595959"/>
              </a:buClr>
              <a:buSzPts val="2200"/>
              <a:buChar char="○"/>
            </a:pPr>
            <a:r>
              <a:rPr i="1" lang="en-US" sz="2200">
                <a:solidFill>
                  <a:srgbClr val="595959"/>
                </a:solidFill>
              </a:rPr>
              <a:t>K. pneumoniae </a:t>
            </a:r>
            <a:r>
              <a:rPr lang="en-US" sz="2200">
                <a:solidFill>
                  <a:srgbClr val="595959"/>
                </a:solidFill>
              </a:rPr>
              <a:t>CirA - s</a:t>
            </a:r>
            <a:r>
              <a:rPr lang="en-US" sz="2200">
                <a:solidFill>
                  <a:srgbClr val="595959"/>
                </a:solidFill>
              </a:rPr>
              <a:t>iderophore receptor used to import iron and the antibiotic</a:t>
            </a:r>
            <a:r>
              <a:rPr lang="en-US" sz="2200">
                <a:solidFill>
                  <a:srgbClr val="595959"/>
                </a:solidFill>
              </a:rPr>
              <a:t> </a:t>
            </a:r>
            <a:r>
              <a:rPr lang="en-US" sz="2200">
                <a:solidFill>
                  <a:srgbClr val="595959"/>
                </a:solidFill>
              </a:rPr>
              <a:t>cefiderocol</a:t>
            </a:r>
            <a:endParaRPr sz="2200">
              <a:solidFill>
                <a:srgbClr val="595959"/>
              </a:solidFill>
            </a:endParaRPr>
          </a:p>
          <a:p>
            <a:pPr indent="-368300" lvl="0" marL="457200" rtl="0" algn="l">
              <a:lnSpc>
                <a:spcPct val="115000"/>
              </a:lnSpc>
              <a:spcBef>
                <a:spcPts val="0"/>
              </a:spcBef>
              <a:spcAft>
                <a:spcPts val="0"/>
              </a:spcAft>
              <a:buClr>
                <a:srgbClr val="595959"/>
              </a:buClr>
              <a:buSzPts val="2200"/>
              <a:buChar char="●"/>
            </a:pPr>
            <a:r>
              <a:rPr b="1" lang="en-US" sz="2200">
                <a:solidFill>
                  <a:srgbClr val="595959"/>
                </a:solidFill>
              </a:rPr>
              <a:t>Porins that let antibiotics into the cell</a:t>
            </a:r>
            <a:endParaRPr b="1" sz="2200">
              <a:solidFill>
                <a:srgbClr val="595959"/>
              </a:solidFill>
            </a:endParaRPr>
          </a:p>
          <a:p>
            <a:pPr indent="-368300" lvl="1" marL="914400" rtl="0" algn="l">
              <a:lnSpc>
                <a:spcPct val="115000"/>
              </a:lnSpc>
              <a:spcBef>
                <a:spcPts val="0"/>
              </a:spcBef>
              <a:spcAft>
                <a:spcPts val="0"/>
              </a:spcAft>
              <a:buClr>
                <a:srgbClr val="595959"/>
              </a:buClr>
              <a:buSzPts val="2200"/>
              <a:buChar char="○"/>
            </a:pPr>
            <a:r>
              <a:rPr i="1" lang="en-US" sz="2200">
                <a:solidFill>
                  <a:srgbClr val="595959"/>
                </a:solidFill>
              </a:rPr>
              <a:t>K. pneumoniae</a:t>
            </a:r>
            <a:r>
              <a:rPr lang="en-US" sz="2200">
                <a:solidFill>
                  <a:srgbClr val="595959"/>
                </a:solidFill>
              </a:rPr>
              <a:t> OmpK35/K36</a:t>
            </a:r>
            <a:endParaRPr sz="2200">
              <a:solidFill>
                <a:srgbClr val="595959"/>
              </a:solidFill>
            </a:endParaRPr>
          </a:p>
          <a:p>
            <a:pPr indent="-368300" lvl="1" marL="914400" rtl="0" algn="l">
              <a:lnSpc>
                <a:spcPct val="115000"/>
              </a:lnSpc>
              <a:spcBef>
                <a:spcPts val="0"/>
              </a:spcBef>
              <a:spcAft>
                <a:spcPts val="0"/>
              </a:spcAft>
              <a:buClr>
                <a:srgbClr val="595959"/>
              </a:buClr>
              <a:buSzPts val="2200"/>
              <a:buChar char="○"/>
            </a:pPr>
            <a:r>
              <a:rPr lang="en-US" sz="2200">
                <a:solidFill>
                  <a:srgbClr val="595959"/>
                </a:solidFill>
              </a:rPr>
              <a:t>Loss-of-function </a:t>
            </a:r>
            <a:r>
              <a:rPr lang="en-US" sz="2200">
                <a:solidFill>
                  <a:srgbClr val="595959"/>
                </a:solidFill>
              </a:rPr>
              <a:t>mutations</a:t>
            </a:r>
            <a:r>
              <a:rPr lang="en-US" sz="2200">
                <a:solidFill>
                  <a:srgbClr val="595959"/>
                </a:solidFill>
              </a:rPr>
              <a:t> confer resistance to carbapenems and other beta-lactams</a:t>
            </a:r>
            <a:endParaRPr sz="2200">
              <a:solidFill>
                <a:srgbClr val="595959"/>
              </a:solidFill>
            </a:endParaRPr>
          </a:p>
          <a:p>
            <a:pPr indent="-368300" lvl="0" marL="457200" rtl="0" algn="l">
              <a:lnSpc>
                <a:spcPct val="115000"/>
              </a:lnSpc>
              <a:spcBef>
                <a:spcPts val="0"/>
              </a:spcBef>
              <a:spcAft>
                <a:spcPts val="0"/>
              </a:spcAft>
              <a:buClr>
                <a:srgbClr val="595959"/>
              </a:buClr>
              <a:buSzPts val="2200"/>
              <a:buChar char="●"/>
            </a:pPr>
            <a:r>
              <a:rPr b="1" lang="en-US" sz="2200">
                <a:solidFill>
                  <a:srgbClr val="595959"/>
                </a:solidFill>
              </a:rPr>
              <a:t>Regulatory genes</a:t>
            </a:r>
            <a:endParaRPr b="1" sz="2200">
              <a:solidFill>
                <a:srgbClr val="595959"/>
              </a:solidFill>
            </a:endParaRPr>
          </a:p>
          <a:p>
            <a:pPr indent="-368300" lvl="1" marL="914400" rtl="0" algn="l">
              <a:lnSpc>
                <a:spcPct val="115000"/>
              </a:lnSpc>
              <a:spcBef>
                <a:spcPts val="0"/>
              </a:spcBef>
              <a:spcAft>
                <a:spcPts val="0"/>
              </a:spcAft>
              <a:buClr>
                <a:srgbClr val="595959"/>
              </a:buClr>
              <a:buSzPts val="2200"/>
              <a:buChar char="○"/>
            </a:pPr>
            <a:r>
              <a:rPr i="1" lang="en-US" sz="2200">
                <a:solidFill>
                  <a:srgbClr val="595959"/>
                </a:solidFill>
              </a:rPr>
              <a:t>P. aeruginosa</a:t>
            </a:r>
            <a:r>
              <a:rPr lang="en-US" sz="2200">
                <a:solidFill>
                  <a:srgbClr val="595959"/>
                </a:solidFill>
              </a:rPr>
              <a:t> NalD - efflux system regulator</a:t>
            </a:r>
            <a:endParaRPr sz="2200">
              <a:solidFill>
                <a:srgbClr val="595959"/>
              </a:solidFill>
            </a:endParaRPr>
          </a:p>
          <a:p>
            <a:pPr indent="-368300" lvl="1" marL="914400" rtl="0" algn="l">
              <a:lnSpc>
                <a:spcPct val="115000"/>
              </a:lnSpc>
              <a:spcBef>
                <a:spcPts val="0"/>
              </a:spcBef>
              <a:spcAft>
                <a:spcPts val="0"/>
              </a:spcAft>
              <a:buClr>
                <a:srgbClr val="595959"/>
              </a:buClr>
              <a:buSzPts val="2200"/>
              <a:buChar char="○"/>
            </a:pPr>
            <a:r>
              <a:rPr i="1" lang="en-US" sz="2200">
                <a:solidFill>
                  <a:srgbClr val="595959"/>
                </a:solidFill>
              </a:rPr>
              <a:t>P. aeruginosa </a:t>
            </a:r>
            <a:r>
              <a:rPr lang="en-US" sz="2200">
                <a:solidFill>
                  <a:srgbClr val="595959"/>
                </a:solidFill>
              </a:rPr>
              <a:t>AmpD - beta-lactamase gene regulator</a:t>
            </a:r>
            <a:endParaRPr sz="2200">
              <a:solidFill>
                <a:srgbClr val="595959"/>
              </a:solidFill>
            </a:endParaRPr>
          </a:p>
          <a:p>
            <a:pPr indent="-368300" lvl="1" marL="914400" rtl="0" algn="l">
              <a:lnSpc>
                <a:spcPct val="115000"/>
              </a:lnSpc>
              <a:spcBef>
                <a:spcPts val="0"/>
              </a:spcBef>
              <a:spcAft>
                <a:spcPts val="0"/>
              </a:spcAft>
              <a:buClr>
                <a:srgbClr val="595959"/>
              </a:buClr>
              <a:buSzPts val="2200"/>
              <a:buChar char="○"/>
            </a:pPr>
            <a:r>
              <a:rPr lang="en-US" sz="2200">
                <a:solidFill>
                  <a:srgbClr val="595959"/>
                </a:solidFill>
              </a:rPr>
              <a:t>confer resistance to carbapenems and other beta-lactams</a:t>
            </a:r>
            <a:endParaRPr sz="2200">
              <a:solidFill>
                <a:srgbClr val="595959"/>
              </a:solidFill>
            </a:endParaRPr>
          </a:p>
          <a:p>
            <a:pPr indent="-368300" lvl="1" marL="914400" rtl="0" algn="l">
              <a:lnSpc>
                <a:spcPct val="115000"/>
              </a:lnSpc>
              <a:spcBef>
                <a:spcPts val="0"/>
              </a:spcBef>
              <a:spcAft>
                <a:spcPts val="0"/>
              </a:spcAft>
              <a:buClr>
                <a:srgbClr val="595959"/>
              </a:buClr>
              <a:buSzPts val="2200"/>
              <a:buChar char="○"/>
            </a:pPr>
            <a:r>
              <a:rPr i="1" lang="en-US" sz="2200">
                <a:solidFill>
                  <a:srgbClr val="595959"/>
                </a:solidFill>
              </a:rPr>
              <a:t>A. baumannii</a:t>
            </a:r>
            <a:r>
              <a:rPr lang="en-US" sz="2200">
                <a:solidFill>
                  <a:srgbClr val="595959"/>
                </a:solidFill>
              </a:rPr>
              <a:t> AdeS - efflux pump regulator</a:t>
            </a:r>
            <a:endParaRPr sz="2200">
              <a:solidFill>
                <a:srgbClr val="595959"/>
              </a:solidFill>
            </a:endParaRPr>
          </a:p>
          <a:p>
            <a:pPr indent="0" lvl="0" marL="0" rtl="0" algn="l">
              <a:lnSpc>
                <a:spcPct val="115000"/>
              </a:lnSpc>
              <a:spcBef>
                <a:spcPts val="0"/>
              </a:spcBef>
              <a:spcAft>
                <a:spcPts val="0"/>
              </a:spcAft>
              <a:buNone/>
            </a:pPr>
            <a:r>
              <a:t/>
            </a:r>
            <a:endParaRPr sz="1300"/>
          </a:p>
        </p:txBody>
      </p:sp>
      <p:sp>
        <p:nvSpPr>
          <p:cNvPr id="98" name="Google Shape;98;g306349026f9_17_3"/>
          <p:cNvSpPr txBox="1"/>
          <p:nvPr/>
        </p:nvSpPr>
        <p:spPr>
          <a:xfrm>
            <a:off x="401125" y="162375"/>
            <a:ext cx="6915300" cy="1340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US" sz="3600">
                <a:solidFill>
                  <a:schemeClr val="dk1"/>
                </a:solidFill>
              </a:rPr>
              <a:t>Breaking a gene can lead to resistance</a:t>
            </a:r>
            <a:endParaRPr b="1" sz="3600">
              <a:solidFill>
                <a:schemeClr val="dk1"/>
              </a:solidFill>
            </a:endParaRPr>
          </a:p>
          <a:p>
            <a:pPr indent="0" lvl="0" marL="0" rtl="0" algn="l">
              <a:spcBef>
                <a:spcPts val="0"/>
              </a:spcBef>
              <a:spcAft>
                <a:spcPts val="0"/>
              </a:spcAft>
              <a:buNone/>
            </a:pPr>
            <a:r>
              <a:t/>
            </a:r>
            <a:endParaRPr sz="3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200" y="158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ontserrat"/>
              <a:buNone/>
            </a:pPr>
            <a:r>
              <a:rPr lang="en-US"/>
              <a:t>Project Overview</a:t>
            </a:r>
            <a:endParaRPr/>
          </a:p>
        </p:txBody>
      </p:sp>
      <p:sp>
        <p:nvSpPr>
          <p:cNvPr id="105" name="Google Shape;105;p2"/>
          <p:cNvSpPr txBox="1"/>
          <p:nvPr>
            <p:ph idx="1" type="body"/>
          </p:nvPr>
        </p:nvSpPr>
        <p:spPr>
          <a:xfrm>
            <a:off x="838200" y="1253331"/>
            <a:ext cx="10515600" cy="4674858"/>
          </a:xfrm>
          <a:prstGeom prst="rect">
            <a:avLst/>
          </a:prstGeom>
          <a:noFill/>
          <a:ln>
            <a:noFill/>
          </a:ln>
        </p:spPr>
        <p:txBody>
          <a:bodyPr anchorCtr="0" anchor="t" bIns="45700" lIns="91425" spcFirstLastPara="1" rIns="91425" wrap="square" tIns="45700">
            <a:normAutofit fontScale="92500" lnSpcReduction="10000"/>
          </a:bodyPr>
          <a:lstStyle/>
          <a:p>
            <a:pPr indent="-215265" lvl="0" marL="228600" rtl="0" algn="l">
              <a:lnSpc>
                <a:spcPct val="100000"/>
              </a:lnSpc>
              <a:spcBef>
                <a:spcPts val="1000"/>
              </a:spcBef>
              <a:spcAft>
                <a:spcPts val="0"/>
              </a:spcAft>
              <a:buClr>
                <a:schemeClr val="dk1"/>
              </a:buClr>
              <a:buSzPct val="100000"/>
              <a:buChar char="•"/>
            </a:pPr>
            <a:r>
              <a:rPr lang="en-US"/>
              <a:t>Existing AMR gene detection </a:t>
            </a:r>
            <a:r>
              <a:rPr lang="en-US"/>
              <a:t>software screens for known mutations</a:t>
            </a:r>
            <a:endParaRPr/>
          </a:p>
          <a:p>
            <a:pPr indent="-215265" lvl="0" marL="228600" rtl="0" algn="l">
              <a:lnSpc>
                <a:spcPct val="100000"/>
              </a:lnSpc>
              <a:spcBef>
                <a:spcPts val="1000"/>
              </a:spcBef>
              <a:spcAft>
                <a:spcPts val="0"/>
              </a:spcAft>
              <a:buClr>
                <a:schemeClr val="dk1"/>
              </a:buClr>
              <a:buSzPct val="100000"/>
              <a:buChar char="•"/>
            </a:pPr>
            <a:r>
              <a:rPr lang="en-US"/>
              <a:t>Develop a tool and database to identify loss-of-function mutations in genes known to confer resistance when disrupted</a:t>
            </a:r>
            <a:endParaRPr/>
          </a:p>
          <a:p>
            <a:pPr indent="-216217" lvl="1" marL="685800" rtl="0" algn="l">
              <a:lnSpc>
                <a:spcPct val="100000"/>
              </a:lnSpc>
              <a:spcBef>
                <a:spcPts val="1000"/>
              </a:spcBef>
              <a:spcAft>
                <a:spcPts val="0"/>
              </a:spcAft>
              <a:buClr>
                <a:schemeClr val="dk1"/>
              </a:buClr>
              <a:buSzPct val="100000"/>
              <a:buChar char="•"/>
            </a:pPr>
            <a:r>
              <a:rPr lang="en-US" sz="2600"/>
              <a:t>Identify lesions that should ‘break’ the gene:  </a:t>
            </a:r>
            <a:endParaRPr/>
          </a:p>
          <a:p>
            <a:pPr indent="-217169" lvl="2" marL="1143000" rtl="0" algn="l">
              <a:lnSpc>
                <a:spcPct val="100000"/>
              </a:lnSpc>
              <a:spcBef>
                <a:spcPts val="1000"/>
              </a:spcBef>
              <a:spcAft>
                <a:spcPts val="0"/>
              </a:spcAft>
              <a:buClr>
                <a:schemeClr val="dk1"/>
              </a:buClr>
              <a:buSzPct val="100000"/>
              <a:buChar char="•"/>
            </a:pPr>
            <a:r>
              <a:rPr lang="en-US" sz="2400"/>
              <a:t>Frameshifts</a:t>
            </a:r>
            <a:endParaRPr/>
          </a:p>
          <a:p>
            <a:pPr indent="-217169" lvl="2" marL="1143000" rtl="0" algn="l">
              <a:lnSpc>
                <a:spcPct val="100000"/>
              </a:lnSpc>
              <a:spcBef>
                <a:spcPts val="1000"/>
              </a:spcBef>
              <a:spcAft>
                <a:spcPts val="0"/>
              </a:spcAft>
              <a:buClr>
                <a:schemeClr val="dk1"/>
              </a:buClr>
              <a:buSzPct val="100000"/>
              <a:buChar char="•"/>
            </a:pPr>
            <a:r>
              <a:rPr lang="en-US" sz="2400"/>
              <a:t>Internal s</a:t>
            </a:r>
            <a:r>
              <a:rPr lang="en-US" sz="2400"/>
              <a:t>tops (nonsense mutations)</a:t>
            </a:r>
            <a:endParaRPr sz="2400"/>
          </a:p>
          <a:p>
            <a:pPr indent="-255270" lvl="0" marL="228600" rtl="0" algn="l">
              <a:lnSpc>
                <a:spcPct val="100000"/>
              </a:lnSpc>
              <a:spcBef>
                <a:spcPts val="1000"/>
              </a:spcBef>
              <a:spcAft>
                <a:spcPts val="0"/>
              </a:spcAft>
              <a:buSzPct val="100000"/>
              <a:buChar char="•"/>
            </a:pPr>
            <a:r>
              <a:rPr lang="en-US" sz="2400"/>
              <a:t>Run </a:t>
            </a:r>
            <a:r>
              <a:rPr lang="en-US" sz="2400"/>
              <a:t>the</a:t>
            </a:r>
            <a:r>
              <a:rPr lang="en-US" sz="2400"/>
              <a:t> tool(s) on assemblies in NDARO to characterize the presence of novel loss-of-function mutations in those genes for three taxa</a:t>
            </a:r>
            <a:endParaRPr sz="2400"/>
          </a:p>
          <a:p>
            <a:pPr indent="-220027" lvl="1" marL="685800" rtl="0" algn="l">
              <a:lnSpc>
                <a:spcPct val="100000"/>
              </a:lnSpc>
              <a:spcBef>
                <a:spcPts val="1000"/>
              </a:spcBef>
              <a:spcAft>
                <a:spcPts val="0"/>
              </a:spcAft>
              <a:buSzPct val="75000"/>
              <a:buChar char="•"/>
            </a:pPr>
            <a:r>
              <a:rPr i="1" lang="en-US"/>
              <a:t>Acinetobacter baumannii</a:t>
            </a:r>
            <a:endParaRPr i="1"/>
          </a:p>
          <a:p>
            <a:pPr indent="-220027" lvl="1" marL="685800" rtl="0" algn="l">
              <a:lnSpc>
                <a:spcPct val="100000"/>
              </a:lnSpc>
              <a:spcBef>
                <a:spcPts val="1000"/>
              </a:spcBef>
              <a:spcAft>
                <a:spcPts val="0"/>
              </a:spcAft>
              <a:buSzPct val="75000"/>
              <a:buChar char="•"/>
            </a:pPr>
            <a:r>
              <a:rPr i="1" lang="en-US"/>
              <a:t>Klebsiella pneumoniae</a:t>
            </a:r>
            <a:endParaRPr i="1"/>
          </a:p>
          <a:p>
            <a:pPr indent="-220027" lvl="1" marL="685800" rtl="0" algn="l">
              <a:lnSpc>
                <a:spcPct val="100000"/>
              </a:lnSpc>
              <a:spcBef>
                <a:spcPts val="1000"/>
              </a:spcBef>
              <a:spcAft>
                <a:spcPts val="0"/>
              </a:spcAft>
              <a:buSzPct val="75000"/>
              <a:buChar char="•"/>
            </a:pPr>
            <a:r>
              <a:rPr i="1" lang="en-US"/>
              <a:t>Pseudomonas aeruginosa</a:t>
            </a:r>
            <a:endParaRPr i="1"/>
          </a:p>
        </p:txBody>
      </p:sp>
      <p:sp>
        <p:nvSpPr>
          <p:cNvPr id="106" name="Google Shape;106;p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06349026f9_12_0"/>
          <p:cNvSpPr txBox="1"/>
          <p:nvPr>
            <p:ph type="title"/>
          </p:nvPr>
        </p:nvSpPr>
        <p:spPr>
          <a:xfrm>
            <a:off x="709000" y="197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ontserrat"/>
              <a:buNone/>
            </a:pPr>
            <a:r>
              <a:rPr lang="en-US"/>
              <a:t>What are Nonsense Mutations and Frameshifts?</a:t>
            </a:r>
            <a:endParaRPr/>
          </a:p>
        </p:txBody>
      </p:sp>
      <p:pic>
        <p:nvPicPr>
          <p:cNvPr id="112" name="Google Shape;112;g306349026f9_12_0"/>
          <p:cNvPicPr preferRelativeResize="0"/>
          <p:nvPr/>
        </p:nvPicPr>
        <p:blipFill>
          <a:blip r:embed="rId3">
            <a:alphaModFix/>
          </a:blip>
          <a:stretch>
            <a:fillRect/>
          </a:stretch>
        </p:blipFill>
        <p:spPr>
          <a:xfrm>
            <a:off x="5895975" y="1947000"/>
            <a:ext cx="4606198" cy="4606198"/>
          </a:xfrm>
          <a:prstGeom prst="rect">
            <a:avLst/>
          </a:prstGeom>
          <a:noFill/>
          <a:ln>
            <a:noFill/>
          </a:ln>
        </p:spPr>
      </p:pic>
      <p:cxnSp>
        <p:nvCxnSpPr>
          <p:cNvPr id="113" name="Google Shape;113;g306349026f9_12_0"/>
          <p:cNvCxnSpPr/>
          <p:nvPr/>
        </p:nvCxnSpPr>
        <p:spPr>
          <a:xfrm flipH="1">
            <a:off x="5439850" y="2048100"/>
            <a:ext cx="27900" cy="4404000"/>
          </a:xfrm>
          <a:prstGeom prst="straightConnector1">
            <a:avLst/>
          </a:prstGeom>
          <a:noFill/>
          <a:ln cap="flat" cmpd="sng" w="9525">
            <a:solidFill>
              <a:schemeClr val="dk2"/>
            </a:solidFill>
            <a:prstDash val="solid"/>
            <a:round/>
            <a:headEnd len="med" w="med" type="none"/>
            <a:tailEnd len="med" w="med" type="none"/>
          </a:ln>
        </p:spPr>
      </p:cxnSp>
      <p:pic>
        <p:nvPicPr>
          <p:cNvPr id="114" name="Google Shape;114;g306349026f9_12_0"/>
          <p:cNvPicPr preferRelativeResize="0"/>
          <p:nvPr/>
        </p:nvPicPr>
        <p:blipFill>
          <a:blip r:embed="rId4">
            <a:alphaModFix/>
          </a:blip>
          <a:stretch>
            <a:fillRect/>
          </a:stretch>
        </p:blipFill>
        <p:spPr>
          <a:xfrm>
            <a:off x="506950" y="2101400"/>
            <a:ext cx="4504673" cy="4504673"/>
          </a:xfrm>
          <a:prstGeom prst="rect">
            <a:avLst/>
          </a:prstGeom>
          <a:noFill/>
          <a:ln>
            <a:noFill/>
          </a:ln>
        </p:spPr>
      </p:pic>
      <p:pic>
        <p:nvPicPr>
          <p:cNvPr id="115" name="Google Shape;115;g306349026f9_12_0"/>
          <p:cNvPicPr preferRelativeResize="0"/>
          <p:nvPr/>
        </p:nvPicPr>
        <p:blipFill rotWithShape="1">
          <a:blip r:embed="rId5">
            <a:alphaModFix/>
          </a:blip>
          <a:srcRect b="15592" l="19643" r="37428" t="47906"/>
          <a:stretch/>
        </p:blipFill>
        <p:spPr>
          <a:xfrm>
            <a:off x="6548050" y="5532300"/>
            <a:ext cx="2080174" cy="132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2112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ontserrat"/>
              <a:buNone/>
            </a:pPr>
            <a:r>
              <a:rPr lang="en-US"/>
              <a:t>Dead Gene Scanner.R </a:t>
            </a:r>
            <a:endParaRPr/>
          </a:p>
        </p:txBody>
      </p:sp>
      <p:sp>
        <p:nvSpPr>
          <p:cNvPr id="122" name="Google Shape;122;p6"/>
          <p:cNvSpPr txBox="1"/>
          <p:nvPr>
            <p:ph idx="1" type="body"/>
          </p:nvPr>
        </p:nvSpPr>
        <p:spPr>
          <a:xfrm>
            <a:off x="838200" y="1536950"/>
            <a:ext cx="10515600" cy="29883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Use a curated database of reference genes</a:t>
            </a:r>
            <a:endParaRPr/>
          </a:p>
          <a:p>
            <a:pPr indent="-228600" lvl="0" marL="228600" rtl="0" algn="l">
              <a:lnSpc>
                <a:spcPct val="90000"/>
              </a:lnSpc>
              <a:spcBef>
                <a:spcPts val="1000"/>
              </a:spcBef>
              <a:spcAft>
                <a:spcPts val="0"/>
              </a:spcAft>
              <a:buClr>
                <a:schemeClr val="dk1"/>
              </a:buClr>
              <a:buSzPts val="2800"/>
              <a:buChar char="•"/>
            </a:pPr>
            <a:r>
              <a:rPr lang="en-US"/>
              <a:t>Blastn reference gene in whole genomes</a:t>
            </a:r>
            <a:endParaRPr/>
          </a:p>
          <a:p>
            <a:pPr indent="-228600" lvl="1" marL="685800" rtl="0" algn="l">
              <a:lnSpc>
                <a:spcPct val="90000"/>
              </a:lnSpc>
              <a:spcBef>
                <a:spcPts val="500"/>
              </a:spcBef>
              <a:spcAft>
                <a:spcPts val="0"/>
              </a:spcAft>
              <a:buClr>
                <a:schemeClr val="dk1"/>
              </a:buClr>
              <a:buSzPts val="2400"/>
              <a:buChar char="•"/>
            </a:pPr>
            <a:r>
              <a:rPr lang="en-US"/>
              <a:t>Aim to find genes that missed annotation prediction</a:t>
            </a:r>
            <a:endParaRPr/>
          </a:p>
          <a:p>
            <a:pPr indent="-228600" lvl="1" marL="685800" rtl="0" algn="l">
              <a:lnSpc>
                <a:spcPct val="90000"/>
              </a:lnSpc>
              <a:spcBef>
                <a:spcPts val="500"/>
              </a:spcBef>
              <a:spcAft>
                <a:spcPts val="0"/>
              </a:spcAft>
              <a:buClr>
                <a:schemeClr val="dk1"/>
              </a:buClr>
              <a:buSzPts val="2400"/>
              <a:buChar char="•"/>
            </a:pPr>
            <a:r>
              <a:rPr lang="en-US"/>
              <a:t>Find stop mutation in existing genes</a:t>
            </a:r>
            <a:endParaRPr/>
          </a:p>
          <a:p>
            <a:pPr indent="-228600" lvl="0" marL="228600" rtl="0" algn="l">
              <a:lnSpc>
                <a:spcPct val="90000"/>
              </a:lnSpc>
              <a:spcBef>
                <a:spcPts val="1000"/>
              </a:spcBef>
              <a:spcAft>
                <a:spcPts val="0"/>
              </a:spcAft>
              <a:buClr>
                <a:schemeClr val="dk1"/>
              </a:buClr>
              <a:buSzPts val="2800"/>
              <a:buChar char="•"/>
            </a:pPr>
            <a:r>
              <a:rPr lang="en-US"/>
              <a:t>Checks and reports for STOP point mutation or frameshift in results</a:t>
            </a:r>
            <a:endParaRPr/>
          </a:p>
          <a:p>
            <a:pPr indent="-292100" lvl="1" marL="685800" rtl="0" algn="l">
              <a:lnSpc>
                <a:spcPct val="90000"/>
              </a:lnSpc>
              <a:spcBef>
                <a:spcPts val="1000"/>
              </a:spcBef>
              <a:spcAft>
                <a:spcPts val="0"/>
              </a:spcAft>
              <a:buClr>
                <a:schemeClr val="dk1"/>
              </a:buClr>
              <a:buSzPts val="2800"/>
              <a:buChar char="•"/>
            </a:pPr>
            <a:r>
              <a:rPr lang="en-US"/>
              <a:t>Check 1000 genomes/min</a:t>
            </a:r>
            <a:endParaRPr/>
          </a:p>
        </p:txBody>
      </p:sp>
      <p:pic>
        <p:nvPicPr>
          <p:cNvPr id="123" name="Google Shape;123;p6"/>
          <p:cNvPicPr preferRelativeResize="0"/>
          <p:nvPr/>
        </p:nvPicPr>
        <p:blipFill rotWithShape="1">
          <a:blip r:embed="rId3">
            <a:alphaModFix/>
          </a:blip>
          <a:srcRect b="28020" l="30339" r="33730" t="7921"/>
          <a:stretch/>
        </p:blipFill>
        <p:spPr>
          <a:xfrm>
            <a:off x="8561173" y="121808"/>
            <a:ext cx="2792627" cy="2062163"/>
          </a:xfrm>
          <a:prstGeom prst="rect">
            <a:avLst/>
          </a:prstGeom>
          <a:noFill/>
          <a:ln>
            <a:noFill/>
          </a:ln>
        </p:spPr>
      </p:pic>
      <p:grpSp>
        <p:nvGrpSpPr>
          <p:cNvPr id="124" name="Google Shape;124;p6"/>
          <p:cNvGrpSpPr/>
          <p:nvPr/>
        </p:nvGrpSpPr>
        <p:grpSpPr>
          <a:xfrm>
            <a:off x="260687" y="5199910"/>
            <a:ext cx="1172703" cy="593020"/>
            <a:chOff x="260687" y="5170036"/>
            <a:chExt cx="1172703" cy="593020"/>
          </a:xfrm>
        </p:grpSpPr>
        <p:sp>
          <p:nvSpPr>
            <p:cNvPr id="125" name="Google Shape;125;p6"/>
            <p:cNvSpPr/>
            <p:nvPr/>
          </p:nvSpPr>
          <p:spPr>
            <a:xfrm>
              <a:off x="260690" y="5170036"/>
              <a:ext cx="1172700" cy="79500"/>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6"/>
            <p:cNvSpPr/>
            <p:nvPr/>
          </p:nvSpPr>
          <p:spPr>
            <a:xfrm>
              <a:off x="260689" y="5342314"/>
              <a:ext cx="1172700" cy="79500"/>
            </a:xfrm>
            <a:prstGeom prst="rect">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6"/>
            <p:cNvSpPr/>
            <p:nvPr/>
          </p:nvSpPr>
          <p:spPr>
            <a:xfrm>
              <a:off x="260688" y="5514592"/>
              <a:ext cx="1172700" cy="79500"/>
            </a:xfrm>
            <a:prstGeom prst="rect">
              <a:avLst/>
            </a:prstGeom>
            <a:solidFill>
              <a:srgbClr val="8DA9DB"/>
            </a:solidFill>
            <a:ln cap="flat" cmpd="sng" w="127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6"/>
            <p:cNvSpPr/>
            <p:nvPr/>
          </p:nvSpPr>
          <p:spPr>
            <a:xfrm>
              <a:off x="260687" y="5683556"/>
              <a:ext cx="1172700" cy="79500"/>
            </a:xfrm>
            <a:prstGeom prst="rect">
              <a:avLst/>
            </a:prstGeom>
            <a:solidFill>
              <a:srgbClr val="FFD966"/>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9" name="Google Shape;129;p6"/>
          <p:cNvGrpSpPr/>
          <p:nvPr/>
        </p:nvGrpSpPr>
        <p:grpSpPr>
          <a:xfrm>
            <a:off x="2618110" y="4992843"/>
            <a:ext cx="2541000" cy="1007153"/>
            <a:chOff x="2618110" y="5019261"/>
            <a:chExt cx="2541000" cy="1007153"/>
          </a:xfrm>
        </p:grpSpPr>
        <p:sp>
          <p:nvSpPr>
            <p:cNvPr id="130" name="Google Shape;130;p6"/>
            <p:cNvSpPr/>
            <p:nvPr/>
          </p:nvSpPr>
          <p:spPr>
            <a:xfrm>
              <a:off x="2618110" y="5019261"/>
              <a:ext cx="2541000" cy="79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6"/>
            <p:cNvSpPr/>
            <p:nvPr/>
          </p:nvSpPr>
          <p:spPr>
            <a:xfrm>
              <a:off x="2618110" y="5194853"/>
              <a:ext cx="2541000" cy="79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6"/>
            <p:cNvSpPr/>
            <p:nvPr/>
          </p:nvSpPr>
          <p:spPr>
            <a:xfrm>
              <a:off x="2618110" y="5536094"/>
              <a:ext cx="2541000" cy="79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6"/>
            <p:cNvSpPr/>
            <p:nvPr/>
          </p:nvSpPr>
          <p:spPr>
            <a:xfrm>
              <a:off x="2618110" y="5946914"/>
              <a:ext cx="2541000" cy="79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6"/>
            <p:cNvSpPr/>
            <p:nvPr/>
          </p:nvSpPr>
          <p:spPr>
            <a:xfrm>
              <a:off x="3888664" y="5701747"/>
              <a:ext cx="1172700" cy="79500"/>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5" name="Google Shape;135;p6"/>
          <p:cNvSpPr/>
          <p:nvPr/>
        </p:nvSpPr>
        <p:spPr>
          <a:xfrm>
            <a:off x="1686525" y="5237970"/>
            <a:ext cx="694800" cy="5169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6"/>
          <p:cNvSpPr txBox="1"/>
          <p:nvPr/>
        </p:nvSpPr>
        <p:spPr>
          <a:xfrm>
            <a:off x="317994" y="6269453"/>
            <a:ext cx="105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Database</a:t>
            </a:r>
            <a:endParaRPr/>
          </a:p>
        </p:txBody>
      </p:sp>
      <p:sp>
        <p:nvSpPr>
          <p:cNvPr id="137" name="Google Shape;137;p6"/>
          <p:cNvSpPr txBox="1"/>
          <p:nvPr/>
        </p:nvSpPr>
        <p:spPr>
          <a:xfrm>
            <a:off x="2631625" y="6130850"/>
            <a:ext cx="2541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Blast match</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and sequence extraction</a:t>
            </a:r>
            <a:endParaRPr sz="1800">
              <a:solidFill>
                <a:schemeClr val="dk1"/>
              </a:solidFill>
              <a:latin typeface="Calibri"/>
              <a:ea typeface="Calibri"/>
              <a:cs typeface="Calibri"/>
              <a:sym typeface="Calibri"/>
            </a:endParaRPr>
          </a:p>
        </p:txBody>
      </p:sp>
      <p:sp>
        <p:nvSpPr>
          <p:cNvPr id="138" name="Google Shape;138;p6"/>
          <p:cNvSpPr txBox="1"/>
          <p:nvPr/>
        </p:nvSpPr>
        <p:spPr>
          <a:xfrm>
            <a:off x="6284173" y="6130853"/>
            <a:ext cx="15807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a:t>
            </a:r>
            <a:r>
              <a:rPr lang="en-US" sz="1800">
                <a:solidFill>
                  <a:schemeClr val="dk1"/>
                </a:solidFill>
                <a:latin typeface="Calibri"/>
                <a:ea typeface="Calibri"/>
                <a:cs typeface="Calibri"/>
                <a:sym typeface="Calibri"/>
              </a:rPr>
              <a:t>utation</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identification</a:t>
            </a:r>
            <a:endParaRPr/>
          </a:p>
        </p:txBody>
      </p:sp>
      <p:grpSp>
        <p:nvGrpSpPr>
          <p:cNvPr id="139" name="Google Shape;139;p6"/>
          <p:cNvGrpSpPr/>
          <p:nvPr/>
        </p:nvGrpSpPr>
        <p:grpSpPr>
          <a:xfrm>
            <a:off x="6007563" y="5057820"/>
            <a:ext cx="1857313" cy="684000"/>
            <a:chOff x="6007563" y="5019258"/>
            <a:chExt cx="1857313" cy="684000"/>
          </a:xfrm>
        </p:grpSpPr>
        <p:sp>
          <p:nvSpPr>
            <p:cNvPr id="140" name="Google Shape;140;p6"/>
            <p:cNvSpPr/>
            <p:nvPr/>
          </p:nvSpPr>
          <p:spPr>
            <a:xfrm>
              <a:off x="6007563" y="5321513"/>
              <a:ext cx="1857300" cy="92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6"/>
            <p:cNvSpPr/>
            <p:nvPr/>
          </p:nvSpPr>
          <p:spPr>
            <a:xfrm>
              <a:off x="6007575" y="5592480"/>
              <a:ext cx="1857300" cy="92700"/>
            </a:xfrm>
            <a:prstGeom prst="rect">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6"/>
            <p:cNvSpPr/>
            <p:nvPr/>
          </p:nvSpPr>
          <p:spPr>
            <a:xfrm rot="2758414">
              <a:off x="6967755" y="5121090"/>
              <a:ext cx="486913" cy="480335"/>
            </a:xfrm>
            <a:prstGeom prst="plus">
              <a:avLst>
                <a:gd fmla="val 41216" name="adj"/>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3" name="Google Shape;143;p6"/>
          <p:cNvSpPr/>
          <p:nvPr/>
        </p:nvSpPr>
        <p:spPr>
          <a:xfrm>
            <a:off x="5258787" y="5237970"/>
            <a:ext cx="694800" cy="5169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6"/>
          <p:cNvSpPr/>
          <p:nvPr/>
        </p:nvSpPr>
        <p:spPr>
          <a:xfrm>
            <a:off x="8104259" y="5237970"/>
            <a:ext cx="694800" cy="5169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txBox="1"/>
          <p:nvPr/>
        </p:nvSpPr>
        <p:spPr>
          <a:xfrm>
            <a:off x="9612536" y="6130853"/>
            <a:ext cx="15807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Report</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sz="1800">
              <a:solidFill>
                <a:schemeClr val="dk1"/>
              </a:solidFill>
              <a:latin typeface="Calibri"/>
              <a:ea typeface="Calibri"/>
              <a:cs typeface="Calibri"/>
              <a:sym typeface="Calibri"/>
            </a:endParaRPr>
          </a:p>
        </p:txBody>
      </p:sp>
      <p:sp>
        <p:nvSpPr>
          <p:cNvPr id="146" name="Google Shape;146;p6"/>
          <p:cNvSpPr txBox="1"/>
          <p:nvPr/>
        </p:nvSpPr>
        <p:spPr>
          <a:xfrm>
            <a:off x="8799050" y="5057825"/>
            <a:ext cx="330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Gene  Lesion Type       Lesion</a:t>
            </a:r>
            <a:endParaRPr b="1" sz="1500"/>
          </a:p>
          <a:p>
            <a:pPr indent="0" lvl="0" marL="0" rtl="0" algn="l">
              <a:spcBef>
                <a:spcPts val="0"/>
              </a:spcBef>
              <a:spcAft>
                <a:spcPts val="0"/>
              </a:spcAft>
              <a:buNone/>
            </a:pPr>
            <a:r>
              <a:rPr lang="en-US" sz="1500"/>
              <a:t>adeS   </a:t>
            </a:r>
            <a:r>
              <a:rPr lang="en-US" sz="1500"/>
              <a:t>Frameshift</a:t>
            </a:r>
            <a:r>
              <a:rPr lang="en-US" sz="1500"/>
              <a:t>          I100fs</a:t>
            </a:r>
            <a:endParaRPr sz="1500"/>
          </a:p>
          <a:p>
            <a:pPr indent="0" lvl="0" marL="0" rtl="0" algn="l">
              <a:spcBef>
                <a:spcPts val="0"/>
              </a:spcBef>
              <a:spcAft>
                <a:spcPts val="0"/>
              </a:spcAft>
              <a:buNone/>
            </a:pPr>
            <a:r>
              <a:rPr lang="en-US" sz="1500"/>
              <a:t>adeS   Point Mutation    Q204STOP</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 name="Google Shape;153;p7"/>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4" name="Google Shape;154;p7"/>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ontserrat"/>
              <a:buNone/>
            </a:pPr>
            <a:r>
              <a:rPr lang="en-US"/>
              <a:t>Technical approaches </a:t>
            </a:r>
            <a:endParaRPr/>
          </a:p>
        </p:txBody>
      </p:sp>
      <p:sp>
        <p:nvSpPr>
          <p:cNvPr id="155" name="Google Shape;155;p7"/>
          <p:cNvSpPr txBox="1"/>
          <p:nvPr>
            <p:ph idx="1" type="body"/>
          </p:nvPr>
        </p:nvSpPr>
        <p:spPr>
          <a:xfrm>
            <a:off x="457201" y="2198361"/>
            <a:ext cx="6262164" cy="45557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0" lang="en-US" sz="2400" u="none" strike="noStrike">
                <a:latin typeface="Arial"/>
                <a:ea typeface="Arial"/>
                <a:cs typeface="Arial"/>
                <a:sym typeface="Arial"/>
              </a:rPr>
              <a:t>Assembly sequence to identify broken genes</a:t>
            </a:r>
            <a:endParaRPr b="1" i="0" sz="2400" u="none" strike="noStrike">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b="0" i="0" lang="en-US" sz="2000" u="none" strike="noStrike">
                <a:latin typeface="Arial"/>
                <a:ea typeface="Arial"/>
                <a:cs typeface="Arial"/>
                <a:sym typeface="Arial"/>
              </a:rPr>
              <a:t>Translated alignment with BLASTX</a:t>
            </a:r>
            <a:endParaRPr/>
          </a:p>
          <a:p>
            <a:pPr indent="-228600" lvl="1" marL="685800" rtl="0" algn="l">
              <a:lnSpc>
                <a:spcPct val="90000"/>
              </a:lnSpc>
              <a:spcBef>
                <a:spcPts val="500"/>
              </a:spcBef>
              <a:spcAft>
                <a:spcPts val="0"/>
              </a:spcAft>
              <a:buClr>
                <a:schemeClr val="dk1"/>
              </a:buClr>
              <a:buSzPts val="2000"/>
              <a:buChar char="•"/>
            </a:pPr>
            <a:r>
              <a:rPr b="0" i="0" lang="en-US" sz="2000" u="none" strike="noStrike">
                <a:latin typeface="Arial"/>
                <a:ea typeface="Arial"/>
                <a:cs typeface="Arial"/>
                <a:sym typeface="Arial"/>
              </a:rPr>
              <a:t>Stop codon detection</a:t>
            </a:r>
            <a:endParaRPr b="1" i="0" sz="2000" u="none" strike="noStrike">
              <a:latin typeface="Arial"/>
              <a:ea typeface="Arial"/>
              <a:cs typeface="Arial"/>
              <a:sym typeface="Arial"/>
            </a:endParaRPr>
          </a:p>
          <a:p>
            <a:pPr indent="-228600" lvl="2" marL="1143000" rtl="0" algn="l">
              <a:lnSpc>
                <a:spcPct val="90000"/>
              </a:lnSpc>
              <a:spcBef>
                <a:spcPts val="500"/>
              </a:spcBef>
              <a:spcAft>
                <a:spcPts val="0"/>
              </a:spcAft>
              <a:buClr>
                <a:schemeClr val="dk1"/>
              </a:buClr>
              <a:buSzPts val="2000"/>
              <a:buChar char="•"/>
            </a:pPr>
            <a:r>
              <a:rPr b="0" i="0" lang="en-US" u="none" strike="noStrike">
                <a:latin typeface="Arial"/>
                <a:ea typeface="Arial"/>
                <a:cs typeface="Arial"/>
                <a:sym typeface="Arial"/>
              </a:rPr>
              <a:t>A python script to run BLASTX and check the </a:t>
            </a:r>
            <a:r>
              <a:rPr lang="en-US">
                <a:highlight>
                  <a:srgbClr val="000000"/>
                </a:highlight>
                <a:latin typeface="Arial"/>
                <a:ea typeface="Arial"/>
                <a:cs typeface="Arial"/>
                <a:sym typeface="Arial"/>
              </a:rPr>
              <a:t> </a:t>
            </a:r>
            <a:r>
              <a:rPr b="0" i="0" lang="en-US" u="none" strike="noStrike">
                <a:solidFill>
                  <a:schemeClr val="lt1"/>
                </a:solidFill>
                <a:highlight>
                  <a:srgbClr val="000000"/>
                </a:highlight>
                <a:latin typeface="Arial"/>
                <a:ea typeface="Arial"/>
                <a:cs typeface="Arial"/>
                <a:sym typeface="Arial"/>
              </a:rPr>
              <a:t>* </a:t>
            </a:r>
            <a:r>
              <a:rPr b="0" i="0" lang="en-US" u="none" strike="noStrike">
                <a:solidFill>
                  <a:schemeClr val="lt1"/>
                </a:solidFill>
                <a:latin typeface="Arial"/>
                <a:ea typeface="Arial"/>
                <a:cs typeface="Arial"/>
                <a:sym typeface="Arial"/>
              </a:rPr>
              <a:t> </a:t>
            </a:r>
            <a:r>
              <a:rPr b="0" i="0" lang="en-US" u="none" strike="noStrike">
                <a:latin typeface="Arial"/>
                <a:ea typeface="Arial"/>
                <a:cs typeface="Arial"/>
                <a:sym typeface="Arial"/>
              </a:rPr>
              <a:t>position in the alignment.</a:t>
            </a:r>
            <a:endParaRPr/>
          </a:p>
          <a:p>
            <a:pPr indent="-228600" lvl="1" marL="685800" rtl="0" algn="l">
              <a:lnSpc>
                <a:spcPct val="90000"/>
              </a:lnSpc>
              <a:spcBef>
                <a:spcPts val="500"/>
              </a:spcBef>
              <a:spcAft>
                <a:spcPts val="0"/>
              </a:spcAft>
              <a:buClr>
                <a:schemeClr val="dk1"/>
              </a:buClr>
              <a:buSzPts val="2000"/>
              <a:buChar char="•"/>
            </a:pPr>
            <a:r>
              <a:rPr lang="en-US" sz="2000">
                <a:latin typeface="Arial"/>
                <a:ea typeface="Arial"/>
                <a:cs typeface="Arial"/>
                <a:sym typeface="Arial"/>
              </a:rPr>
              <a:t>Frameshift detection</a:t>
            </a:r>
            <a:endParaRPr/>
          </a:p>
          <a:p>
            <a:pPr indent="-228600" lvl="2" marL="1143000" rtl="0" algn="l">
              <a:lnSpc>
                <a:spcPct val="90000"/>
              </a:lnSpc>
              <a:spcBef>
                <a:spcPts val="500"/>
              </a:spcBef>
              <a:spcAft>
                <a:spcPts val="0"/>
              </a:spcAft>
              <a:buClr>
                <a:schemeClr val="dk1"/>
              </a:buClr>
              <a:buSzPts val="2000"/>
              <a:buChar char="•"/>
            </a:pPr>
            <a:r>
              <a:rPr lang="en-US">
                <a:latin typeface="Arial"/>
                <a:ea typeface="Arial"/>
                <a:cs typeface="Arial"/>
                <a:sym typeface="Arial"/>
              </a:rPr>
              <a:t>“Diamond” blastx has option </a:t>
            </a:r>
            <a:r>
              <a:rPr lang="en-US">
                <a:solidFill>
                  <a:schemeClr val="lt1"/>
                </a:solidFill>
                <a:highlight>
                  <a:srgbClr val="000000"/>
                </a:highlight>
                <a:latin typeface="Arial"/>
                <a:ea typeface="Arial"/>
                <a:cs typeface="Arial"/>
                <a:sym typeface="Arial"/>
              </a:rPr>
              <a:t>--frameshift </a:t>
            </a:r>
            <a:r>
              <a:rPr lang="en-US">
                <a:solidFill>
                  <a:schemeClr val="lt1"/>
                </a:solidFill>
                <a:latin typeface="Arial"/>
                <a:ea typeface="Arial"/>
                <a:cs typeface="Arial"/>
                <a:sym typeface="Arial"/>
              </a:rPr>
              <a:t> </a:t>
            </a:r>
            <a:r>
              <a:rPr lang="en-US">
                <a:latin typeface="Arial"/>
                <a:ea typeface="Arial"/>
                <a:cs typeface="Arial"/>
                <a:sym typeface="Arial"/>
              </a:rPr>
              <a:t>to</a:t>
            </a:r>
            <a:r>
              <a:rPr lang="en-US"/>
              <a:t> </a:t>
            </a:r>
            <a:r>
              <a:rPr lang="en-US">
                <a:latin typeface="Arial"/>
                <a:ea typeface="Arial"/>
                <a:cs typeface="Arial"/>
                <a:sym typeface="Arial"/>
              </a:rPr>
              <a:t>allow frameshift gap aligned and show </a:t>
            </a:r>
            <a:r>
              <a:rPr lang="en-US">
                <a:solidFill>
                  <a:schemeClr val="lt1"/>
                </a:solidFill>
                <a:highlight>
                  <a:srgbClr val="000000"/>
                </a:highlight>
                <a:latin typeface="Arial"/>
                <a:ea typeface="Arial"/>
                <a:cs typeface="Arial"/>
                <a:sym typeface="Arial"/>
              </a:rPr>
              <a:t> /</a:t>
            </a:r>
            <a:r>
              <a:rPr lang="en-US">
                <a:highlight>
                  <a:srgbClr val="000000"/>
                </a:highlight>
                <a:latin typeface="Arial"/>
                <a:ea typeface="Arial"/>
                <a:cs typeface="Arial"/>
                <a:sym typeface="Arial"/>
              </a:rPr>
              <a:t> </a:t>
            </a:r>
            <a:r>
              <a:rPr lang="en-US">
                <a:latin typeface="Arial"/>
                <a:ea typeface="Arial"/>
                <a:cs typeface="Arial"/>
                <a:sym typeface="Arial"/>
              </a:rPr>
              <a:t> or</a:t>
            </a:r>
            <a:r>
              <a:rPr lang="en-US"/>
              <a:t> </a:t>
            </a:r>
            <a:r>
              <a:rPr lang="en-US">
                <a:solidFill>
                  <a:schemeClr val="lt1"/>
                </a:solidFill>
                <a:highlight>
                  <a:srgbClr val="000000"/>
                </a:highlight>
                <a:latin typeface="Arial"/>
                <a:ea typeface="Arial"/>
                <a:cs typeface="Arial"/>
                <a:sym typeface="Arial"/>
              </a:rPr>
              <a:t> \ </a:t>
            </a:r>
            <a:r>
              <a:rPr lang="en-US">
                <a:solidFill>
                  <a:schemeClr val="lt1"/>
                </a:solidFill>
                <a:latin typeface="Arial"/>
                <a:ea typeface="Arial"/>
                <a:cs typeface="Arial"/>
                <a:sym typeface="Arial"/>
              </a:rPr>
              <a:t> </a:t>
            </a:r>
            <a:r>
              <a:rPr lang="en-US">
                <a:latin typeface="Arial"/>
                <a:ea typeface="Arial"/>
                <a:cs typeface="Arial"/>
                <a:sym typeface="Arial"/>
              </a:rPr>
              <a:t>in the alignment result</a:t>
            </a:r>
            <a:endParaRPr/>
          </a:p>
          <a:p>
            <a:pPr indent="-228600" lvl="2" marL="1143000" rtl="0" algn="l">
              <a:lnSpc>
                <a:spcPct val="90000"/>
              </a:lnSpc>
              <a:spcBef>
                <a:spcPts val="500"/>
              </a:spcBef>
              <a:spcAft>
                <a:spcPts val="0"/>
              </a:spcAft>
              <a:buClr>
                <a:schemeClr val="dk1"/>
              </a:buClr>
              <a:buSzPts val="2000"/>
              <a:buChar char="•"/>
            </a:pPr>
            <a:r>
              <a:rPr lang="en-US">
                <a:latin typeface="Arial"/>
                <a:ea typeface="Arial"/>
                <a:cs typeface="Arial"/>
                <a:sym typeface="Arial"/>
              </a:rPr>
              <a:t>In-frame mutation is noted with </a:t>
            </a:r>
            <a:r>
              <a:rPr lang="en-US">
                <a:highlight>
                  <a:srgbClr val="000000"/>
                </a:highlight>
                <a:latin typeface="Arial"/>
                <a:ea typeface="Arial"/>
                <a:cs typeface="Arial"/>
                <a:sym typeface="Arial"/>
              </a:rPr>
              <a:t> </a:t>
            </a:r>
            <a:r>
              <a:rPr lang="en-US">
                <a:solidFill>
                  <a:schemeClr val="lt1"/>
                </a:solidFill>
                <a:highlight>
                  <a:srgbClr val="000000"/>
                </a:highlight>
                <a:latin typeface="Arial"/>
                <a:ea typeface="Arial"/>
                <a:cs typeface="Arial"/>
                <a:sym typeface="Arial"/>
              </a:rPr>
              <a:t>- </a:t>
            </a:r>
            <a:r>
              <a:rPr lang="en-US">
                <a:latin typeface="Arial"/>
                <a:ea typeface="Arial"/>
                <a:cs typeface="Arial"/>
                <a:sym typeface="Arial"/>
              </a:rPr>
              <a:t> in the alignment. However, it is common and may not cause genes broken.  (default detection is disabled.)</a:t>
            </a:r>
            <a:endParaRPr b="0" i="0" u="none" strike="noStrike">
              <a:latin typeface="Arial"/>
              <a:ea typeface="Arial"/>
              <a:cs typeface="Arial"/>
              <a:sym typeface="Arial"/>
            </a:endParaRPr>
          </a:p>
        </p:txBody>
      </p:sp>
      <p:pic>
        <p:nvPicPr>
          <p:cNvPr descr="A screenshot of a computer&#10;&#10;Description automatically generated" id="156" name="Google Shape;156;p7"/>
          <p:cNvPicPr preferRelativeResize="0"/>
          <p:nvPr/>
        </p:nvPicPr>
        <p:blipFill rotWithShape="1">
          <a:blip r:embed="rId3">
            <a:alphaModFix/>
          </a:blip>
          <a:srcRect b="0" l="0" r="29636" t="0"/>
          <a:stretch/>
        </p:blipFill>
        <p:spPr>
          <a:xfrm>
            <a:off x="6838874" y="2550035"/>
            <a:ext cx="5218249" cy="3022051"/>
          </a:xfrm>
          <a:prstGeom prst="rect">
            <a:avLst/>
          </a:prstGeom>
          <a:noFill/>
          <a:ln>
            <a:noFill/>
          </a:ln>
        </p:spPr>
      </p:pic>
      <p:sp>
        <p:nvSpPr>
          <p:cNvPr id="157" name="Google Shape;157;p7"/>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06349026f9_0_0"/>
          <p:cNvSpPr txBox="1"/>
          <p:nvPr>
            <p:ph type="title"/>
          </p:nvPr>
        </p:nvSpPr>
        <p:spPr>
          <a:xfrm>
            <a:off x="838200" y="365125"/>
            <a:ext cx="9541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ontserrat"/>
              <a:buNone/>
            </a:pPr>
            <a:r>
              <a:rPr lang="en-US"/>
              <a:t>Test Analyses - AST testset</a:t>
            </a:r>
            <a:endParaRPr/>
          </a:p>
        </p:txBody>
      </p:sp>
      <p:sp>
        <p:nvSpPr>
          <p:cNvPr id="163" name="Google Shape;163;g306349026f9_0_0"/>
          <p:cNvSpPr txBox="1"/>
          <p:nvPr>
            <p:ph idx="1" type="body"/>
          </p:nvPr>
        </p:nvSpPr>
        <p:spPr>
          <a:xfrm>
            <a:off x="838200" y="1690825"/>
            <a:ext cx="10816500" cy="2848200"/>
          </a:xfrm>
          <a:prstGeom prst="rect">
            <a:avLst/>
          </a:prstGeom>
          <a:noFill/>
          <a:ln>
            <a:noFill/>
          </a:ln>
        </p:spPr>
        <p:txBody>
          <a:bodyPr anchorCtr="0" anchor="t" bIns="45700" lIns="91425" spcFirstLastPara="1" rIns="91425" wrap="square" tIns="45700">
            <a:noAutofit/>
          </a:bodyPr>
          <a:lstStyle/>
          <a:p>
            <a:pPr indent="-215900" lvl="0" marL="228600" rtl="0" algn="l">
              <a:lnSpc>
                <a:spcPct val="115000"/>
              </a:lnSpc>
              <a:spcBef>
                <a:spcPts val="0"/>
              </a:spcBef>
              <a:spcAft>
                <a:spcPts val="0"/>
              </a:spcAft>
              <a:buClr>
                <a:srgbClr val="333333"/>
              </a:buClr>
              <a:buSzPts val="1600"/>
              <a:buChar char="•"/>
            </a:pPr>
            <a:r>
              <a:rPr lang="en-US" sz="1600">
                <a:solidFill>
                  <a:srgbClr val="333333"/>
                </a:solidFill>
              </a:rPr>
              <a:t>928 isolates </a:t>
            </a:r>
            <a:endParaRPr sz="1600">
              <a:solidFill>
                <a:srgbClr val="333333"/>
              </a:solidFill>
            </a:endParaRPr>
          </a:p>
          <a:p>
            <a:pPr indent="-215900" lvl="1" marL="685800" rtl="0" algn="l">
              <a:lnSpc>
                <a:spcPct val="115000"/>
              </a:lnSpc>
              <a:spcBef>
                <a:spcPts val="0"/>
              </a:spcBef>
              <a:spcAft>
                <a:spcPts val="0"/>
              </a:spcAft>
              <a:buClr>
                <a:srgbClr val="333333"/>
              </a:buClr>
              <a:buSzPts val="1600"/>
              <a:buChar char="•"/>
            </a:pPr>
            <a:r>
              <a:rPr lang="en-US" sz="1600">
                <a:solidFill>
                  <a:srgbClr val="333333"/>
                </a:solidFill>
              </a:rPr>
              <a:t>589 with resistant phenotype</a:t>
            </a:r>
            <a:endParaRPr sz="1600">
              <a:solidFill>
                <a:srgbClr val="333333"/>
              </a:solidFill>
            </a:endParaRPr>
          </a:p>
          <a:p>
            <a:pPr indent="-215900" lvl="2" marL="1143000" rtl="0" algn="l">
              <a:lnSpc>
                <a:spcPct val="115000"/>
              </a:lnSpc>
              <a:spcBef>
                <a:spcPts val="0"/>
              </a:spcBef>
              <a:spcAft>
                <a:spcPts val="0"/>
              </a:spcAft>
              <a:buClr>
                <a:srgbClr val="333333"/>
              </a:buClr>
              <a:buSzPts val="1600"/>
              <a:buChar char="•"/>
            </a:pPr>
            <a:r>
              <a:rPr lang="en-US" sz="1600">
                <a:solidFill>
                  <a:srgbClr val="333333"/>
                </a:solidFill>
              </a:rPr>
              <a:t>493 mutations found </a:t>
            </a:r>
            <a:endParaRPr sz="1600">
              <a:solidFill>
                <a:srgbClr val="333333"/>
              </a:solidFill>
            </a:endParaRPr>
          </a:p>
          <a:p>
            <a:pPr indent="-215900" lvl="3" marL="1600200" rtl="0" algn="l">
              <a:lnSpc>
                <a:spcPct val="115000"/>
              </a:lnSpc>
              <a:spcBef>
                <a:spcPts val="0"/>
              </a:spcBef>
              <a:spcAft>
                <a:spcPts val="0"/>
              </a:spcAft>
              <a:buClr>
                <a:srgbClr val="333333"/>
              </a:buClr>
              <a:buSzPts val="1600"/>
              <a:buChar char="•"/>
            </a:pPr>
            <a:r>
              <a:rPr lang="en-US" sz="1600">
                <a:solidFill>
                  <a:srgbClr val="333333"/>
                </a:solidFill>
              </a:rPr>
              <a:t>130 mutations were present in MicroBIGG-E too</a:t>
            </a:r>
            <a:endParaRPr sz="1600">
              <a:solidFill>
                <a:srgbClr val="333333"/>
              </a:solidFill>
            </a:endParaRPr>
          </a:p>
          <a:p>
            <a:pPr indent="-215900" lvl="3" marL="1600200" rtl="0" algn="l">
              <a:lnSpc>
                <a:spcPct val="115000"/>
              </a:lnSpc>
              <a:spcBef>
                <a:spcPts val="0"/>
              </a:spcBef>
              <a:spcAft>
                <a:spcPts val="0"/>
              </a:spcAft>
              <a:buClr>
                <a:srgbClr val="333333"/>
              </a:buClr>
              <a:buSzPts val="1600"/>
              <a:buChar char="•"/>
            </a:pPr>
            <a:r>
              <a:rPr lang="en-US" sz="1600">
                <a:solidFill>
                  <a:srgbClr val="333333"/>
                </a:solidFill>
              </a:rPr>
              <a:t>363 new mutations in 353 isolates</a:t>
            </a:r>
            <a:endParaRPr sz="1600">
              <a:solidFill>
                <a:srgbClr val="333333"/>
              </a:solidFill>
            </a:endParaRPr>
          </a:p>
          <a:p>
            <a:pPr indent="-215900" lvl="1" marL="685800" rtl="0" algn="l">
              <a:lnSpc>
                <a:spcPct val="115000"/>
              </a:lnSpc>
              <a:spcBef>
                <a:spcPts val="0"/>
              </a:spcBef>
              <a:spcAft>
                <a:spcPts val="0"/>
              </a:spcAft>
              <a:buClr>
                <a:srgbClr val="333333"/>
              </a:buClr>
              <a:buSzPts val="1600"/>
              <a:buChar char="•"/>
            </a:pPr>
            <a:r>
              <a:rPr lang="en-US" sz="1600">
                <a:solidFill>
                  <a:srgbClr val="333333"/>
                </a:solidFill>
              </a:rPr>
              <a:t>339 with sensitive phenotype</a:t>
            </a:r>
            <a:endParaRPr sz="1600">
              <a:solidFill>
                <a:srgbClr val="333333"/>
              </a:solidFill>
            </a:endParaRPr>
          </a:p>
          <a:p>
            <a:pPr indent="0" lvl="0" marL="685800" rtl="0" algn="l">
              <a:lnSpc>
                <a:spcPct val="115000"/>
              </a:lnSpc>
              <a:spcBef>
                <a:spcPts val="800"/>
              </a:spcBef>
              <a:spcAft>
                <a:spcPts val="0"/>
              </a:spcAft>
              <a:buNone/>
            </a:pPr>
            <a:r>
              <a:t/>
            </a:r>
            <a:endParaRPr i="1" sz="1600">
              <a:solidFill>
                <a:srgbClr val="1F2328"/>
              </a:solidFill>
            </a:endParaRPr>
          </a:p>
          <a:p>
            <a:pPr indent="-50800" lvl="0" marL="228600" rtl="0" algn="l">
              <a:lnSpc>
                <a:spcPct val="90000"/>
              </a:lnSpc>
              <a:spcBef>
                <a:spcPts val="1000"/>
              </a:spcBef>
              <a:spcAft>
                <a:spcPts val="0"/>
              </a:spcAft>
              <a:buClr>
                <a:schemeClr val="dk1"/>
              </a:buClr>
              <a:buSzPts val="2800"/>
              <a:buNone/>
            </a:pPr>
            <a:r>
              <a:t/>
            </a:r>
            <a:endParaRPr sz="3000"/>
          </a:p>
        </p:txBody>
      </p:sp>
      <p:pic>
        <p:nvPicPr>
          <p:cNvPr id="164" name="Google Shape;164;g306349026f9_0_0"/>
          <p:cNvPicPr preferRelativeResize="0"/>
          <p:nvPr/>
        </p:nvPicPr>
        <p:blipFill>
          <a:blip r:embed="rId3">
            <a:alphaModFix/>
          </a:blip>
          <a:stretch>
            <a:fillRect/>
          </a:stretch>
        </p:blipFill>
        <p:spPr>
          <a:xfrm>
            <a:off x="6265975" y="4021844"/>
            <a:ext cx="3784600" cy="2703281"/>
          </a:xfrm>
          <a:prstGeom prst="rect">
            <a:avLst/>
          </a:prstGeom>
          <a:noFill/>
          <a:ln>
            <a:noFill/>
          </a:ln>
        </p:spPr>
      </p:pic>
      <p:pic>
        <p:nvPicPr>
          <p:cNvPr id="165" name="Google Shape;165;g306349026f9_0_0"/>
          <p:cNvPicPr preferRelativeResize="0"/>
          <p:nvPr/>
        </p:nvPicPr>
        <p:blipFill>
          <a:blip r:embed="rId4">
            <a:alphaModFix/>
          </a:blip>
          <a:stretch>
            <a:fillRect/>
          </a:stretch>
        </p:blipFill>
        <p:spPr>
          <a:xfrm>
            <a:off x="1576775" y="4021844"/>
            <a:ext cx="3784600" cy="2703281"/>
          </a:xfrm>
          <a:prstGeom prst="rect">
            <a:avLst/>
          </a:prstGeom>
          <a:noFill/>
          <a:ln>
            <a:noFill/>
          </a:ln>
        </p:spPr>
      </p:pic>
      <p:pic>
        <p:nvPicPr>
          <p:cNvPr id="166" name="Google Shape;166;g306349026f9_0_0"/>
          <p:cNvPicPr preferRelativeResize="0"/>
          <p:nvPr/>
        </p:nvPicPr>
        <p:blipFill>
          <a:blip r:embed="rId5">
            <a:alphaModFix/>
          </a:blip>
          <a:stretch>
            <a:fillRect/>
          </a:stretch>
        </p:blipFill>
        <p:spPr>
          <a:xfrm>
            <a:off x="9320475" y="52400"/>
            <a:ext cx="2206650" cy="195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06349026f9_8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Montserrat"/>
              <a:buNone/>
            </a:pPr>
            <a:r>
              <a:rPr lang="en-US"/>
              <a:t>Test Analyses - Random testset</a:t>
            </a:r>
            <a:endParaRPr/>
          </a:p>
        </p:txBody>
      </p:sp>
      <p:sp>
        <p:nvSpPr>
          <p:cNvPr id="172" name="Google Shape;172;g306349026f9_8_6"/>
          <p:cNvSpPr txBox="1"/>
          <p:nvPr>
            <p:ph idx="1" type="body"/>
          </p:nvPr>
        </p:nvSpPr>
        <p:spPr>
          <a:xfrm>
            <a:off x="838200" y="1690825"/>
            <a:ext cx="10515600" cy="1220400"/>
          </a:xfrm>
          <a:prstGeom prst="rect">
            <a:avLst/>
          </a:prstGeom>
          <a:noFill/>
          <a:ln>
            <a:noFill/>
          </a:ln>
        </p:spPr>
        <p:txBody>
          <a:bodyPr anchorCtr="0" anchor="t" bIns="45700" lIns="91425" spcFirstLastPara="1" rIns="91425" wrap="square" tIns="45700">
            <a:noAutofit/>
          </a:bodyPr>
          <a:lstStyle/>
          <a:p>
            <a:pPr indent="-209550" lvl="0" marL="228600" rtl="0" algn="l">
              <a:lnSpc>
                <a:spcPct val="115000"/>
              </a:lnSpc>
              <a:spcBef>
                <a:spcPts val="0"/>
              </a:spcBef>
              <a:spcAft>
                <a:spcPts val="0"/>
              </a:spcAft>
              <a:buClr>
                <a:srgbClr val="333333"/>
              </a:buClr>
              <a:buSzPts val="1500"/>
              <a:buChar char="•"/>
            </a:pPr>
            <a:r>
              <a:rPr lang="en-US" sz="1500">
                <a:solidFill>
                  <a:srgbClr val="1F2328"/>
                </a:solidFill>
              </a:rPr>
              <a:t>3000 isolates for </a:t>
            </a:r>
            <a:r>
              <a:rPr i="1" lang="en-US" sz="1500">
                <a:solidFill>
                  <a:srgbClr val="1F2328"/>
                </a:solidFill>
              </a:rPr>
              <a:t>Acinetobacter baumannii</a:t>
            </a:r>
            <a:r>
              <a:rPr lang="en-US" sz="1500">
                <a:solidFill>
                  <a:srgbClr val="1F2328"/>
                </a:solidFill>
              </a:rPr>
              <a:t>, </a:t>
            </a:r>
            <a:r>
              <a:rPr i="1" lang="en-US" sz="1500">
                <a:solidFill>
                  <a:srgbClr val="1F2328"/>
                </a:solidFill>
              </a:rPr>
              <a:t>Pseudomonas aeruginosa</a:t>
            </a:r>
            <a:r>
              <a:rPr lang="en-US" sz="1500">
                <a:solidFill>
                  <a:srgbClr val="1F2328"/>
                </a:solidFill>
              </a:rPr>
              <a:t> and </a:t>
            </a:r>
            <a:r>
              <a:rPr i="1" lang="en-US" sz="1500">
                <a:solidFill>
                  <a:srgbClr val="1F2328"/>
                </a:solidFill>
              </a:rPr>
              <a:t>Klebsiella pneumoniae</a:t>
            </a:r>
            <a:endParaRPr sz="1500">
              <a:solidFill>
                <a:srgbClr val="1F2328"/>
              </a:solidFill>
            </a:endParaRPr>
          </a:p>
          <a:p>
            <a:pPr indent="-209550" lvl="1" marL="685800" rtl="0" algn="l">
              <a:lnSpc>
                <a:spcPct val="115000"/>
              </a:lnSpc>
              <a:spcBef>
                <a:spcPts val="0"/>
              </a:spcBef>
              <a:spcAft>
                <a:spcPts val="0"/>
              </a:spcAft>
              <a:buClr>
                <a:srgbClr val="333333"/>
              </a:buClr>
              <a:buSzPts val="1500"/>
              <a:buChar char="•"/>
            </a:pPr>
            <a:r>
              <a:rPr lang="en-US" sz="1500">
                <a:solidFill>
                  <a:srgbClr val="333333"/>
                </a:solidFill>
                <a:highlight>
                  <a:srgbClr val="FFFFFF"/>
                </a:highlight>
              </a:rPr>
              <a:t>DGW identified 877 mutations </a:t>
            </a:r>
            <a:endParaRPr sz="1500">
              <a:solidFill>
                <a:srgbClr val="333333"/>
              </a:solidFill>
              <a:highlight>
                <a:srgbClr val="FFFFFF"/>
              </a:highlight>
            </a:endParaRPr>
          </a:p>
          <a:p>
            <a:pPr indent="-209550" lvl="2" marL="1143000" rtl="0" algn="l">
              <a:lnSpc>
                <a:spcPct val="115000"/>
              </a:lnSpc>
              <a:spcBef>
                <a:spcPts val="0"/>
              </a:spcBef>
              <a:spcAft>
                <a:spcPts val="0"/>
              </a:spcAft>
              <a:buClr>
                <a:srgbClr val="333333"/>
              </a:buClr>
              <a:buSzPts val="1500"/>
              <a:buChar char="•"/>
            </a:pPr>
            <a:r>
              <a:rPr lang="en-US" sz="1500">
                <a:solidFill>
                  <a:srgbClr val="333333"/>
                </a:solidFill>
                <a:highlight>
                  <a:srgbClr val="FFFFFF"/>
                </a:highlight>
              </a:rPr>
              <a:t>150 mutations were present in MicroBIGG-E too</a:t>
            </a:r>
            <a:endParaRPr sz="1500">
              <a:solidFill>
                <a:srgbClr val="333333"/>
              </a:solidFill>
              <a:highlight>
                <a:srgbClr val="FFFFFF"/>
              </a:highlight>
            </a:endParaRPr>
          </a:p>
          <a:p>
            <a:pPr indent="-209550" lvl="2" marL="1143000" rtl="0" algn="l">
              <a:lnSpc>
                <a:spcPct val="115000"/>
              </a:lnSpc>
              <a:spcBef>
                <a:spcPts val="0"/>
              </a:spcBef>
              <a:spcAft>
                <a:spcPts val="0"/>
              </a:spcAft>
              <a:buClr>
                <a:srgbClr val="333333"/>
              </a:buClr>
              <a:buSzPts val="1500"/>
              <a:buChar char="•"/>
            </a:pPr>
            <a:r>
              <a:rPr lang="en-US" sz="1500">
                <a:solidFill>
                  <a:srgbClr val="333333"/>
                </a:solidFill>
                <a:highlight>
                  <a:srgbClr val="FFFFFF"/>
                </a:highlight>
              </a:rPr>
              <a:t>727 new mutations in 353 isolates</a:t>
            </a:r>
            <a:endParaRPr sz="1500">
              <a:solidFill>
                <a:srgbClr val="1F2328"/>
              </a:solidFill>
            </a:endParaRPr>
          </a:p>
          <a:p>
            <a:pPr indent="-50800" lvl="0" marL="228600" rtl="0" algn="l">
              <a:lnSpc>
                <a:spcPct val="90000"/>
              </a:lnSpc>
              <a:spcBef>
                <a:spcPts val="1000"/>
              </a:spcBef>
              <a:spcAft>
                <a:spcPts val="0"/>
              </a:spcAft>
              <a:buClr>
                <a:schemeClr val="dk1"/>
              </a:buClr>
              <a:buSzPts val="2800"/>
              <a:buNone/>
            </a:pPr>
            <a:r>
              <a:t/>
            </a:r>
            <a:endParaRPr sz="1500"/>
          </a:p>
        </p:txBody>
      </p:sp>
      <p:pic>
        <p:nvPicPr>
          <p:cNvPr id="173" name="Google Shape;173;g306349026f9_8_6"/>
          <p:cNvPicPr preferRelativeResize="0"/>
          <p:nvPr/>
        </p:nvPicPr>
        <p:blipFill>
          <a:blip r:embed="rId3">
            <a:alphaModFix/>
          </a:blip>
          <a:stretch>
            <a:fillRect/>
          </a:stretch>
        </p:blipFill>
        <p:spPr>
          <a:xfrm>
            <a:off x="396140" y="3237725"/>
            <a:ext cx="4855035" cy="3467875"/>
          </a:xfrm>
          <a:prstGeom prst="rect">
            <a:avLst/>
          </a:prstGeom>
          <a:noFill/>
          <a:ln>
            <a:noFill/>
          </a:ln>
        </p:spPr>
      </p:pic>
      <p:pic>
        <p:nvPicPr>
          <p:cNvPr id="174" name="Google Shape;174;g306349026f9_8_6"/>
          <p:cNvPicPr preferRelativeResize="0"/>
          <p:nvPr/>
        </p:nvPicPr>
        <p:blipFill>
          <a:blip r:embed="rId4">
            <a:alphaModFix/>
          </a:blip>
          <a:stretch>
            <a:fillRect/>
          </a:stretch>
        </p:blipFill>
        <p:spPr>
          <a:xfrm>
            <a:off x="5784575" y="3237732"/>
            <a:ext cx="4855025" cy="34678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06349026f9_17_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Conclusions and Future Directions</a:t>
            </a:r>
            <a:endParaRPr/>
          </a:p>
        </p:txBody>
      </p:sp>
      <p:sp>
        <p:nvSpPr>
          <p:cNvPr id="181" name="Google Shape;181;g306349026f9_17_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We identified a novel </a:t>
            </a:r>
            <a:r>
              <a:rPr lang="en-US"/>
              <a:t>OmpK35 frameshift mutation in isolate CP021955.1/SAMN04014948 which is highly carbapenem resistant and has no carbapenemases</a:t>
            </a:r>
            <a:endParaRPr/>
          </a:p>
          <a:p>
            <a:pPr indent="-342900" lvl="0" marL="457200" rtl="0" algn="l">
              <a:spcBef>
                <a:spcPts val="1000"/>
              </a:spcBef>
              <a:spcAft>
                <a:spcPts val="0"/>
              </a:spcAft>
              <a:buSzPts val="1800"/>
              <a:buChar char="•"/>
            </a:pPr>
            <a:r>
              <a:rPr lang="en-US"/>
              <a:t>Compare results from the two tools on a large set of assemblies</a:t>
            </a:r>
            <a:endParaRPr/>
          </a:p>
          <a:p>
            <a:pPr indent="-342900" lvl="0" marL="457200" rtl="0" algn="l">
              <a:spcBef>
                <a:spcPts val="1000"/>
              </a:spcBef>
              <a:spcAft>
                <a:spcPts val="0"/>
              </a:spcAft>
              <a:buSzPts val="1800"/>
              <a:buChar char="•"/>
            </a:pPr>
            <a:r>
              <a:rPr lang="en-US"/>
              <a:t>Run the tools on entire NDARO dataset to characterize frequency of these mutations</a:t>
            </a:r>
            <a:endParaRPr/>
          </a:p>
          <a:p>
            <a:pPr indent="-342900" lvl="1" marL="914400" rtl="0" algn="l">
              <a:spcBef>
                <a:spcPts val="1000"/>
              </a:spcBef>
              <a:spcAft>
                <a:spcPts val="0"/>
              </a:spcAft>
              <a:buSzPts val="1800"/>
              <a:buChar char="•"/>
            </a:pPr>
            <a:r>
              <a:rPr lang="en-US"/>
              <a:t>106,000 </a:t>
            </a:r>
            <a:r>
              <a:rPr i="1" lang="en-US"/>
              <a:t>Klebsiella pneumonieae</a:t>
            </a:r>
            <a:endParaRPr/>
          </a:p>
          <a:p>
            <a:pPr indent="-342900" lvl="1" marL="914400" rtl="0" algn="l">
              <a:spcBef>
                <a:spcPts val="1000"/>
              </a:spcBef>
              <a:spcAft>
                <a:spcPts val="0"/>
              </a:spcAft>
              <a:buSzPts val="1800"/>
              <a:buChar char="•"/>
            </a:pPr>
            <a:r>
              <a:rPr lang="en-US"/>
              <a:t>39,000 </a:t>
            </a:r>
            <a:r>
              <a:rPr i="1" lang="en-US"/>
              <a:t>Pseudomonas aeruginosa</a:t>
            </a:r>
            <a:endParaRPr/>
          </a:p>
          <a:p>
            <a:pPr indent="-342900" lvl="1" marL="914400" rtl="0" algn="l">
              <a:spcBef>
                <a:spcPts val="1000"/>
              </a:spcBef>
              <a:spcAft>
                <a:spcPts val="1000"/>
              </a:spcAft>
              <a:buSzPts val="1800"/>
              <a:buChar char="•"/>
            </a:pPr>
            <a:r>
              <a:rPr lang="en-US"/>
              <a:t>36,000 </a:t>
            </a:r>
            <a:r>
              <a:rPr i="1" lang="en-US"/>
              <a:t>Acinetobacter baumanii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2024-09-26T19:06:47Z</dcterms:created>
  <dc:creator>Michael Feldgarden</dc:creator>
</cp:coreProperties>
</file>