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70" r:id="rId13"/>
    <p:sldId id="276" r:id="rId14"/>
    <p:sldId id="273" r:id="rId15"/>
    <p:sldId id="271" r:id="rId16"/>
    <p:sldId id="278" r:id="rId17"/>
    <p:sldId id="277" r:id="rId18"/>
    <p:sldId id="274" r:id="rId19"/>
    <p:sldId id="279" r:id="rId20"/>
    <p:sldId id="267" r:id="rId21"/>
    <p:sldId id="272" r:id="rId22"/>
    <p:sldId id="25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6"/>
    <p:restoredTop sz="94705"/>
  </p:normalViewPr>
  <p:slideViewPr>
    <p:cSldViewPr snapToGrid="0">
      <p:cViewPr varScale="1">
        <p:scale>
          <a:sx n="149" d="100"/>
          <a:sy n="14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cus/Desktop/NCBI_AMR_Preds_F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urtish/Documents/amr/Presentation.Slides14-16.correlatio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urtish/Documents/amr/Presentation.Slides14-16.correl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Species'!$C$1:$C$2</c:f>
              <c:strCache>
                <c:ptCount val="2"/>
                <c:pt idx="0">
                  <c:v>Ground Truth</c:v>
                </c:pt>
                <c:pt idx="1">
                  <c:v>Samples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'By Species'!$A$3:$A$12</c:f>
              <c:strCache>
                <c:ptCount val="10"/>
                <c:pt idx="0">
                  <c:v>acinetobacter baumannii</c:v>
                </c:pt>
                <c:pt idx="1">
                  <c:v>campylobacter jejuni</c:v>
                </c:pt>
                <c:pt idx="2">
                  <c:v>clostridioides difficile</c:v>
                </c:pt>
                <c:pt idx="3">
                  <c:v>enterococcus faecium</c:v>
                </c:pt>
                <c:pt idx="4">
                  <c:v>klebsiella pneumoniae</c:v>
                </c:pt>
                <c:pt idx="5">
                  <c:v>neisseria gonorrhoeae</c:v>
                </c:pt>
                <c:pt idx="6">
                  <c:v>pseudomonas aeruginosa</c:v>
                </c:pt>
                <c:pt idx="7">
                  <c:v>salmonella enterica</c:v>
                </c:pt>
                <c:pt idx="8">
                  <c:v>staphylococcus aureus</c:v>
                </c:pt>
                <c:pt idx="9">
                  <c:v>streptococcus pneumoniae</c:v>
                </c:pt>
              </c:strCache>
            </c:strRef>
          </c:cat>
          <c:val>
            <c:numRef>
              <c:f>'By Species'!$C$3:$C$12</c:f>
              <c:numCache>
                <c:formatCode>0</c:formatCode>
                <c:ptCount val="10"/>
                <c:pt idx="0">
                  <c:v>920.44444444444446</c:v>
                </c:pt>
                <c:pt idx="1">
                  <c:v>2138</c:v>
                </c:pt>
                <c:pt idx="2">
                  <c:v>1</c:v>
                </c:pt>
                <c:pt idx="3">
                  <c:v>14.2</c:v>
                </c:pt>
                <c:pt idx="4">
                  <c:v>469.22222222222223</c:v>
                </c:pt>
                <c:pt idx="5">
                  <c:v>458.25</c:v>
                </c:pt>
                <c:pt idx="6">
                  <c:v>324.3</c:v>
                </c:pt>
                <c:pt idx="7">
                  <c:v>7032</c:v>
                </c:pt>
                <c:pt idx="8">
                  <c:v>456.33333333333331</c:v>
                </c:pt>
                <c:pt idx="9">
                  <c:v>132.4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F6-7E4F-8338-4A44C515F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81536"/>
        <c:axId val="194686112"/>
      </c:barChart>
      <c:catAx>
        <c:axId val="12218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86112"/>
        <c:crosses val="autoZero"/>
        <c:auto val="1"/>
        <c:lblAlgn val="ctr"/>
        <c:lblOffset val="100"/>
        <c:noMultiLvlLbl val="0"/>
      </c:catAx>
      <c:valAx>
        <c:axId val="194686112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8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Avg AST Corr</a:t>
            </a:r>
          </a:p>
          <a:p>
            <a:pPr>
              <a:defRPr sz="2400"/>
            </a:pPr>
            <a:r>
              <a:rPr lang="en-US" sz="2400"/>
              <a:t>(</a:t>
            </a:r>
            <a:r>
              <a:rPr lang="en-US"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thresholds: </a:t>
            </a:r>
            <a:r>
              <a:rPr lang="en-US" sz="2400"/>
              <a:t>10%-90%</a:t>
            </a:r>
            <a:r>
              <a:rPr lang="en-US" sz="2400" baseline="0"/>
              <a:t> )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Augmented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Sheet1!$C$15:$E$15</c:f>
              <c:strCache>
                <c:ptCount val="3"/>
                <c:pt idx="0">
                  <c:v>ALL</c:v>
                </c:pt>
                <c:pt idx="1">
                  <c:v>Plasmid</c:v>
                </c:pt>
                <c:pt idx="2">
                  <c:v>Chromosome</c:v>
                </c:pt>
              </c:strCache>
            </c:strRef>
          </c:cat>
          <c:val>
            <c:numRef>
              <c:f>Sheet1!$C$16:$E$16</c:f>
              <c:numCache>
                <c:formatCode>General</c:formatCode>
                <c:ptCount val="3"/>
                <c:pt idx="0">
                  <c:v>1.15E-2</c:v>
                </c:pt>
                <c:pt idx="1">
                  <c:v>6.6299999999999998E-2</c:v>
                </c:pt>
                <c:pt idx="2">
                  <c:v>-3.1E-2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B-164A-A14D-FBD9F5F5285D}"/>
            </c:ext>
          </c:extLst>
        </c:ser>
        <c:ser>
          <c:idx val="1"/>
          <c:order val="1"/>
          <c:tx>
            <c:strRef>
              <c:f>Sheet1!$B$17</c:f>
              <c:strCache>
                <c:ptCount val="1"/>
                <c:pt idx="0">
                  <c:v>NDARO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986721144024551E-2"/>
                  <c:y val="0.1990950226244342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CB-164A-A14D-FBD9F5F5285D}"/>
                </c:ext>
              </c:extLst>
            </c:dLbl>
            <c:dLbl>
              <c:idx val="1"/>
              <c:layout>
                <c:manualLayout>
                  <c:x val="-4.4943820224719176E-2"/>
                  <c:y val="0.4404223227752639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CB-164A-A14D-FBD9F5F5285D}"/>
                </c:ext>
              </c:extLst>
            </c:dLbl>
            <c:dLbl>
              <c:idx val="2"/>
              <c:layout>
                <c:manualLayout>
                  <c:x val="-4.1879468845760978E-2"/>
                  <c:y val="0.2443441289295851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71603677221654"/>
                      <c:h val="0.141598793363499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7CB-164A-A14D-FBD9F5F52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Sheet1!$C$15:$E$15</c:f>
              <c:strCache>
                <c:ptCount val="3"/>
                <c:pt idx="0">
                  <c:v>ALL</c:v>
                </c:pt>
                <c:pt idx="1">
                  <c:v>Plasmid</c:v>
                </c:pt>
                <c:pt idx="2">
                  <c:v>Chromosome</c:v>
                </c:pt>
              </c:strCache>
            </c:str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1.7899999999999999E-2</c:v>
                </c:pt>
                <c:pt idx="1">
                  <c:v>6.6799999999999998E-2</c:v>
                </c:pt>
                <c:pt idx="2">
                  <c:v>-2.1700000000000001E-2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CB-164A-A14D-FBD9F5F52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4469824"/>
        <c:axId val="420499551"/>
      </c:barChart>
      <c:catAx>
        <c:axId val="1434469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0499551"/>
        <c:crosses val="autoZero"/>
        <c:auto val="1"/>
        <c:lblAlgn val="ctr"/>
        <c:lblOffset val="100"/>
        <c:noMultiLvlLbl val="0"/>
      </c:catAx>
      <c:valAx>
        <c:axId val="42049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4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Avg AST Corr</a:t>
            </a:r>
          </a:p>
          <a:p>
            <a:pPr>
              <a:defRPr sz="2400"/>
            </a:pPr>
            <a:r>
              <a:rPr lang="en-US" sz="2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(new thresholds: 20%-80% 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Augmented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Sheet1!$C$40:$E$40</c:f>
              <c:strCache>
                <c:ptCount val="3"/>
                <c:pt idx="0">
                  <c:v>ALL</c:v>
                </c:pt>
                <c:pt idx="1">
                  <c:v>Plasmid</c:v>
                </c:pt>
                <c:pt idx="2">
                  <c:v>Chromosome</c:v>
                </c:pt>
              </c:strCache>
            </c:strRef>
          </c:cat>
          <c:val>
            <c:numRef>
              <c:f>Sheet1!$C$41:$E$41</c:f>
              <c:numCache>
                <c:formatCode>General</c:formatCode>
                <c:ptCount val="3"/>
                <c:pt idx="0">
                  <c:v>1.148478E-2</c:v>
                </c:pt>
                <c:pt idx="1">
                  <c:v>6.6931450000000003E-2</c:v>
                </c:pt>
                <c:pt idx="2">
                  <c:v>-3.09514E-2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1-784D-A793-0B1192543A8C}"/>
            </c:ext>
          </c:extLst>
        </c:ser>
        <c:ser>
          <c:idx val="1"/>
          <c:order val="1"/>
          <c:tx>
            <c:strRef>
              <c:f>Sheet1!$B$42</c:f>
              <c:strCache>
                <c:ptCount val="1"/>
                <c:pt idx="0">
                  <c:v>NDARO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325437693099897E-2"/>
                  <c:y val="0.1942544459644322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41-784D-A793-0B1192543A8C}"/>
                </c:ext>
              </c:extLst>
            </c:dLbl>
            <c:dLbl>
              <c:idx val="1"/>
              <c:layout>
                <c:manualLayout>
                  <c:x val="-3.7075180226570623E-2"/>
                  <c:y val="0.47879616963064286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41-784D-A793-0B1192543A8C}"/>
                </c:ext>
              </c:extLst>
            </c:dLbl>
            <c:dLbl>
              <c:idx val="2"/>
              <c:layout>
                <c:manualLayout>
                  <c:x val="-2.986619849655766E-2"/>
                  <c:y val="0.22982237685405604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58805355303806"/>
                      <c:h val="0.12842681258549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E41-784D-A793-0B1192543A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Sheet1!$C$40:$E$40</c:f>
              <c:strCache>
                <c:ptCount val="3"/>
                <c:pt idx="0">
                  <c:v>ALL</c:v>
                </c:pt>
                <c:pt idx="1">
                  <c:v>Plasmid</c:v>
                </c:pt>
                <c:pt idx="2">
                  <c:v>Chromosome</c:v>
                </c:pt>
              </c:strCache>
            </c:strRef>
          </c:cat>
          <c:val>
            <c:numRef>
              <c:f>Sheet1!$C$42:$E$42</c:f>
              <c:numCache>
                <c:formatCode>General</c:formatCode>
                <c:ptCount val="3"/>
                <c:pt idx="0">
                  <c:v>1.790713E-2</c:v>
                </c:pt>
                <c:pt idx="1">
                  <c:v>7.3473769999999994E-2</c:v>
                </c:pt>
                <c:pt idx="2">
                  <c:v>-2.16797E-2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41-784D-A793-0B1192543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777824"/>
        <c:axId val="326779552"/>
      </c:barChart>
      <c:catAx>
        <c:axId val="32677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326779552"/>
        <c:crosses val="autoZero"/>
        <c:auto val="1"/>
        <c:lblAlgn val="ctr"/>
        <c:lblOffset val="100"/>
        <c:noMultiLvlLbl val="0"/>
      </c:catAx>
      <c:valAx>
        <c:axId val="32677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7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BE87C3B-4632-6160-7328-5F23B03E9836}"/>
            </a:ext>
          </a:extLst>
        </cdr:cNvPr>
        <cdr:cNvSpPr/>
      </cdr:nvSpPr>
      <cdr:spPr>
        <a:xfrm xmlns:a="http://schemas.openxmlformats.org/drawingml/2006/main">
          <a:off x="0" y="-141288"/>
          <a:ext cx="6374504" cy="434461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683DB-F1AE-0B4D-9D02-CEA035232BE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14DC-574B-3041-AB78-85E366702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0787-9D1C-4F06-6DF7-ADCF6AF7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2262F3-7614-4795-4744-4E17DDF31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EDB1E-33B1-C971-B9EB-E7377C87C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B169-9CBE-4AD3-048A-4E443791E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216C-B39D-6531-A927-B6AC94AEC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A6F2F-43BD-3C6E-1DB9-E675D35B8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022A7-F4A7-26A6-848D-4AFBBD495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16925-FD70-C80C-2518-0A96F8B62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0BE00-1A7F-34EF-99FF-2CA5E3EB5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90792-0E0B-CE6E-D04A-CF5FD7D6E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B9ADD-C347-2D8D-5E11-8AE0B3465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7624F-197E-4C0C-A7BB-9D5CA4B16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5C133-20DE-2029-93C2-E43F0F4C7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0DE1D-B841-1E00-856A-7A0696EB3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5F53C-9E97-89DE-3531-116C0F77A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5C997-03D4-3042-B6CD-A6C9153EC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14EE-12FF-E5A7-1318-62A13071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F0790-434B-8E4C-1CB8-4710B164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EA83C-D84D-63C9-953B-D27A7A32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88170-D653-F7AF-D61C-A8464B040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14EE-12FF-E5A7-1318-62A13071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F0790-434B-8E4C-1CB8-4710B164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EA83C-D84D-63C9-953B-D27A7A32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88170-D653-F7AF-D61C-A8464B040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2FAD-55E1-704F-8680-C72B656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36AAA-475F-8F84-A4E5-6C3CCE926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E58B7-8AC8-A97A-E8F3-60E76CF10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80D7-6574-A664-DBCA-3026B3B03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2FAD-55E1-704F-8680-C72B656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36AAA-475F-8F84-A4E5-6C3CCE926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E58B7-8AC8-A97A-E8F3-60E76CF10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AMR Phenotype prediction models on: NDARO AST data and the original accuracies of the model.  Scores are represented as macro-F1 scores (F1 of susceptible and resistant computed separately then averaged).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80D7-6574-A664-DBCA-3026B3B03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E14DC-574B-3041-AB78-85E366702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864-36B6-4364-5108-C8782C636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2BC2-C356-920F-67F0-A5449CE2D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B7E2-04AB-77B4-E6FF-735374DF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CC8B-A898-4E90-22C2-E369D5E3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1666-1AE5-87E8-ADA9-E48D5F90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8C91-1F95-B746-2048-F8AE8CFF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7C90-96B6-2BDB-9576-CD78265D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5633-8D1C-85C8-A61A-D51F2454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AB8-321F-44CF-E9E4-26808D9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F7-94D8-5EA3-92D0-DC296BD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CC964-B1C7-0AFE-825C-09DC827E7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B765-610A-66F8-051E-EF6735B9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FED3-4880-D62D-E4E1-2A146341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77AC-02F5-442B-B3B8-986CD2A2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C03E-4C79-5340-34BA-9084531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756A-AF5D-542F-989D-2C26B4E2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5D7D-0858-A606-6656-B73C09BB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7C8A-1B57-1D20-4C41-26EDE60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1F83-23DA-C122-C95E-D208AE88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0CD-DC4B-09AA-300C-763C8137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3AC-C8D3-419C-AC8E-B5615673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117A-B1DC-5EE3-35D8-5A43CCC1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3EC9-8373-79C5-1CD1-1BB08E28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429F-6576-851C-755F-D532DA5C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6E5D-AAC9-47C1-EDEA-BDB0CB2C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5CC-DEF5-0C24-E1A6-01FFD616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3D0C-01FF-1B2B-313A-337DDDB9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ECC55-2489-B820-082E-5F8B184E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F603-04D2-FA37-5EE8-D4CA93D4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DE48-27C4-9D74-CB08-FA9227EB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B0C7-74ED-9EEA-0C13-5933B0A5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68B-DD45-8B80-D366-931AB99B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19F3-2607-B9A1-B52D-94E384CD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7B2E1-9FBA-DBB6-C64A-BBB257AD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BCCF1-9521-3021-A677-062FA7481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A9747-2168-28A2-5506-D23ED765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AB660-F924-F752-B91E-503AB7B5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5B25-A0A9-BF2F-F17C-444A903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F9DEF-9431-3968-67A1-6A4BB323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E8B-4142-03CB-98BB-51AD26B0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8BB0D-3537-585C-39A4-453BF4A3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B0312-2286-64AB-7FD3-FD45CDF3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3573A-0C90-1202-3A40-BF7CBBB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E7AE-ED18-D461-1408-5A26C23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A37D2-3222-E627-7AD1-7F53B413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A847-2EA2-4EEF-1F41-9003F7F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7F54-0846-4B2B-E3F3-CA1BE7B2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D481-2435-B111-5B54-C929895A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D6D4-ADC1-8014-4C63-9F0BCB4B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CC79-C4C8-6451-03B6-752587B6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4802C-4C78-57AB-8C59-2DE2093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183-BB6E-56E9-6BB7-B283B495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7E6C-EFE1-3828-2A75-B3B94B4C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59E13-7F61-7A07-1BEE-3B53044C5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B5E0-D421-EE7B-A2E3-F8E5A566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3D7F-784B-BAD0-FECB-B10855F2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BBE30-3CA4-38D0-870D-06ED40FE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05E2-0C2D-018D-096E-8F0E299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806BA-5A6A-5965-8D21-1BD70502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EDC1-5072-B1E0-87D8-61661418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F529-E07D-BB02-B0C1-E67C3EB5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56331-22B1-654C-8F87-F80FB6359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3858-BD2E-D941-1C14-A1A43CD46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9DE0-EB1F-48F6-C178-9D00B3225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B76CE-AA33-EC48-9C33-319A34C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-Codeathons/amr-2024-team-nguy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-Codeathons/amr-2024-team-nguy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3D4E-D709-FCEF-6079-78A76037F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AMR AST to AMR Genes on and off Plasmids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14327-9B41-0D9D-4855-6883DED66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</a:t>
            </a:r>
            <a:r>
              <a:rPr lang="en-US" dirty="0" err="1"/>
              <a:t>Bowers</a:t>
            </a:r>
            <a:r>
              <a:rPr lang="en-US" baseline="30000" dirty="0" err="1"/>
              <a:t>A</a:t>
            </a:r>
            <a:r>
              <a:rPr lang="en-US" dirty="0"/>
              <a:t>, Clark </a:t>
            </a:r>
            <a:r>
              <a:rPr lang="en-US" dirty="0" err="1"/>
              <a:t>Cucinell</a:t>
            </a:r>
            <a:r>
              <a:rPr lang="en-US" baseline="30000" dirty="0" err="1"/>
              <a:t>A</a:t>
            </a:r>
            <a:r>
              <a:rPr lang="en-US" dirty="0"/>
              <a:t>, Don </a:t>
            </a:r>
            <a:r>
              <a:rPr lang="en-US" dirty="0" err="1"/>
              <a:t>Dempsey</a:t>
            </a:r>
            <a:r>
              <a:rPr lang="en-US" baseline="30000" dirty="0" err="1"/>
              <a:t>B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Curtis </a:t>
            </a:r>
            <a:r>
              <a:rPr lang="en-US" dirty="0" err="1"/>
              <a:t>Hendrickson</a:t>
            </a:r>
            <a:r>
              <a:rPr lang="en-US" baseline="30000" dirty="0" err="1"/>
              <a:t>B</a:t>
            </a:r>
            <a:r>
              <a:rPr lang="en-US" dirty="0"/>
              <a:t>, Marcus </a:t>
            </a:r>
            <a:r>
              <a:rPr lang="en-US" dirty="0" err="1"/>
              <a:t>Nguyen</a:t>
            </a:r>
            <a:r>
              <a:rPr lang="en-US" baseline="30000" dirty="0" err="1"/>
              <a:t>A</a:t>
            </a:r>
            <a:r>
              <a:rPr lang="en-US" dirty="0"/>
              <a:t>, Andrew </a:t>
            </a:r>
            <a:r>
              <a:rPr lang="en-US" dirty="0" err="1"/>
              <a:t>Warren</a:t>
            </a:r>
            <a:r>
              <a:rPr lang="en-US" baseline="30000" dirty="0" err="1"/>
              <a:t>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F77F-3AAB-214D-1CF4-BD20DE85EC1A}"/>
              </a:ext>
            </a:extLst>
          </p:cNvPr>
          <p:cNvSpPr txBox="1"/>
          <p:nvPr/>
        </p:nvSpPr>
        <p:spPr>
          <a:xfrm>
            <a:off x="3309917" y="6581001"/>
            <a:ext cx="569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 err="1"/>
              <a:t>A</a:t>
            </a:r>
            <a:r>
              <a:rPr lang="en-US" sz="1200" dirty="0" err="1"/>
              <a:t>University</a:t>
            </a:r>
            <a:r>
              <a:rPr lang="en-US" sz="1200" dirty="0"/>
              <a:t> of Chicago </a:t>
            </a:r>
            <a:r>
              <a:rPr lang="en-US" sz="1200" baseline="30000" dirty="0" err="1"/>
              <a:t>B</a:t>
            </a:r>
            <a:r>
              <a:rPr lang="en-US" sz="1200" dirty="0" err="1"/>
              <a:t>University</a:t>
            </a:r>
            <a:r>
              <a:rPr lang="en-US" sz="1200" dirty="0"/>
              <a:t> of Alabama in Birmingham </a:t>
            </a:r>
            <a:r>
              <a:rPr lang="en-US" sz="1200" baseline="30000" dirty="0" err="1"/>
              <a:t>C</a:t>
            </a:r>
            <a:r>
              <a:rPr lang="en-US" sz="1200" dirty="0" err="1"/>
              <a:t>University</a:t>
            </a:r>
            <a:r>
              <a:rPr lang="en-US" sz="1200" dirty="0"/>
              <a:t> of Virginia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4928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DFDF6-5F56-75D5-852D-60D19AD10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047D-EE95-D3B6-7FED-4944AD9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2D13227E-F41A-E20C-6D05-2AC81A5C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2C95F8-339F-C245-53DC-02D1EA5A4AAD}"/>
              </a:ext>
            </a:extLst>
          </p:cNvPr>
          <p:cNvSpPr/>
          <p:nvPr/>
        </p:nvSpPr>
        <p:spPr>
          <a:xfrm>
            <a:off x="942560" y="1310841"/>
            <a:ext cx="8294205" cy="52887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Two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AMR Gene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Columns are gene presence/absence per genome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Three tables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On Chromosome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On Plasmid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AMR Phenotype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Columns are antibiotic S|R per genome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Two tables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NDARO-only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Augmented with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Correlate every combination of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7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1F9B-6B39-C211-D6AC-28D2F77A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05DF-92D3-8105-7748-0AF50274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496" cy="4351338"/>
          </a:xfrm>
        </p:spPr>
        <p:txBody>
          <a:bodyPr/>
          <a:lstStyle/>
          <a:p>
            <a:r>
              <a:rPr lang="en-US" dirty="0"/>
              <a:t>AMR AST Prediction Accuracy</a:t>
            </a:r>
          </a:p>
          <a:p>
            <a:pPr lvl="1"/>
            <a:r>
              <a:rPr lang="en-US" dirty="0" err="1"/>
              <a:t>Clostridioides</a:t>
            </a:r>
            <a:endParaRPr lang="en-US" dirty="0"/>
          </a:p>
          <a:p>
            <a:pPr lvl="1"/>
            <a:r>
              <a:rPr lang="en-US" dirty="0"/>
              <a:t>Enterococcus</a:t>
            </a:r>
          </a:p>
          <a:p>
            <a:pPr lvl="1"/>
            <a:r>
              <a:rPr lang="en-US" dirty="0"/>
              <a:t>Neisseria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19CA0-3DDE-F4CC-AED6-FB1CCD93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41444"/>
              </p:ext>
            </p:extLst>
          </p:nvPr>
        </p:nvGraphicFramePr>
        <p:xfrm>
          <a:off x="4496696" y="1418572"/>
          <a:ext cx="7476565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2527">
                  <a:extLst>
                    <a:ext uri="{9D8B030D-6E8A-4147-A177-3AD203B41FA5}">
                      <a16:colId xmlns:a16="http://schemas.microsoft.com/office/drawing/2014/main" val="2399893470"/>
                    </a:ext>
                  </a:extLst>
                </a:gridCol>
                <a:gridCol w="970263">
                  <a:extLst>
                    <a:ext uri="{9D8B030D-6E8A-4147-A177-3AD203B41FA5}">
                      <a16:colId xmlns:a16="http://schemas.microsoft.com/office/drawing/2014/main" val="3067021224"/>
                    </a:ext>
                  </a:extLst>
                </a:gridCol>
                <a:gridCol w="977344">
                  <a:extLst>
                    <a:ext uri="{9D8B030D-6E8A-4147-A177-3AD203B41FA5}">
                      <a16:colId xmlns:a16="http://schemas.microsoft.com/office/drawing/2014/main" val="522491678"/>
                    </a:ext>
                  </a:extLst>
                </a:gridCol>
                <a:gridCol w="1034515">
                  <a:extLst>
                    <a:ext uri="{9D8B030D-6E8A-4147-A177-3AD203B41FA5}">
                      <a16:colId xmlns:a16="http://schemas.microsoft.com/office/drawing/2014/main" val="2557419117"/>
                    </a:ext>
                  </a:extLst>
                </a:gridCol>
                <a:gridCol w="835958">
                  <a:extLst>
                    <a:ext uri="{9D8B030D-6E8A-4147-A177-3AD203B41FA5}">
                      <a16:colId xmlns:a16="http://schemas.microsoft.com/office/drawing/2014/main" val="762821098"/>
                    </a:ext>
                  </a:extLst>
                </a:gridCol>
                <a:gridCol w="835958">
                  <a:extLst>
                    <a:ext uri="{9D8B030D-6E8A-4147-A177-3AD203B41FA5}">
                      <a16:colId xmlns:a16="http://schemas.microsoft.com/office/drawing/2014/main" val="34977354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NDARO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Original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64017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Species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95% CI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579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acinetobacter baumannii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4739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campylobacter jejuni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585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clostridioides difficile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9917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enterococcus faecium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0.3406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2593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klebsiella pneumoniae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446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neisseria gonorrhoeae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0.5939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2983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pseudomonas aeruginosa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715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salmonella enterica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477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staphylococcus aureus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505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streptococcus pneumoniae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73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06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7EB4-08CE-F959-C295-004DFEB0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EAF-BAE0-5A2E-0F55-15EF2538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DFA9-94A5-CEC5-61AF-28159CE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0353" cy="4351338"/>
          </a:xfrm>
        </p:spPr>
        <p:txBody>
          <a:bodyPr>
            <a:normAutofit/>
          </a:bodyPr>
          <a:lstStyle/>
          <a:p>
            <a:r>
              <a:rPr lang="en-US" dirty="0"/>
              <a:t>Model Representative of NDARO Data?</a:t>
            </a:r>
          </a:p>
          <a:p>
            <a:r>
              <a:rPr lang="en-US" dirty="0"/>
              <a:t>AMR AST Prediction Accuracy</a:t>
            </a:r>
          </a:p>
          <a:p>
            <a:pPr lvl="1"/>
            <a:r>
              <a:rPr lang="en-US" dirty="0" err="1"/>
              <a:t>Clostridioides</a:t>
            </a:r>
            <a:endParaRPr lang="en-US" dirty="0"/>
          </a:p>
          <a:p>
            <a:pPr lvl="1"/>
            <a:r>
              <a:rPr lang="en-US" dirty="0"/>
              <a:t>Enterococcus</a:t>
            </a:r>
          </a:p>
          <a:p>
            <a:pPr lvl="1"/>
            <a:r>
              <a:rPr lang="en-US" dirty="0"/>
              <a:t>Neisseria</a:t>
            </a:r>
          </a:p>
          <a:p>
            <a:endParaRPr lang="en-US" dirty="0"/>
          </a:p>
        </p:txBody>
      </p:sp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CCA95580-1C6F-D5A3-E41D-92837001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52" y="1063255"/>
            <a:ext cx="7126682" cy="52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3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BB8317-4562-6D0D-4EDA-F89EB83D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54E3-C49D-103B-27B8-EF468D43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CA90-585E-77B8-69A5-D545791F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0353" cy="4351338"/>
          </a:xfrm>
        </p:spPr>
        <p:txBody>
          <a:bodyPr>
            <a:normAutofit/>
          </a:bodyPr>
          <a:lstStyle/>
          <a:p>
            <a:r>
              <a:rPr lang="en-US" dirty="0"/>
              <a:t>Model Representative of NDARO Data?</a:t>
            </a:r>
          </a:p>
          <a:p>
            <a:r>
              <a:rPr lang="en-US" dirty="0"/>
              <a:t>AMR AST Prediction Accuracy</a:t>
            </a:r>
          </a:p>
          <a:p>
            <a:pPr lvl="1"/>
            <a:r>
              <a:rPr lang="en-US" dirty="0" err="1"/>
              <a:t>Clostridioides</a:t>
            </a:r>
            <a:endParaRPr lang="en-US" dirty="0"/>
          </a:p>
          <a:p>
            <a:pPr lvl="1"/>
            <a:r>
              <a:rPr lang="en-US" dirty="0"/>
              <a:t>Enterococcus</a:t>
            </a:r>
          </a:p>
          <a:p>
            <a:pPr lvl="1"/>
            <a:r>
              <a:rPr lang="en-US" dirty="0"/>
              <a:t>Neisseria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D12EA-66DE-BC18-5053-87AC191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96" y="1350446"/>
            <a:ext cx="7415904" cy="44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4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ADA337-974E-B1EF-1559-3F78B46F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A8A-0096-20E8-A5BC-64823F10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A309-BB99-A5ED-8D28-4B119E6C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0353" cy="4351338"/>
          </a:xfrm>
        </p:spPr>
        <p:txBody>
          <a:bodyPr>
            <a:normAutofit/>
          </a:bodyPr>
          <a:lstStyle/>
          <a:p>
            <a:r>
              <a:rPr lang="en-US" dirty="0"/>
              <a:t>Model Representative of NDARO Data?</a:t>
            </a:r>
          </a:p>
          <a:p>
            <a:r>
              <a:rPr lang="en-US" dirty="0"/>
              <a:t>AMR AST Prediction Accuracy</a:t>
            </a:r>
          </a:p>
          <a:p>
            <a:pPr lvl="1"/>
            <a:r>
              <a:rPr lang="en-US" strike="sngStrike" dirty="0" err="1"/>
              <a:t>Clostridioides</a:t>
            </a:r>
            <a:endParaRPr lang="en-US" strike="sngStrike" dirty="0"/>
          </a:p>
          <a:p>
            <a:pPr lvl="1"/>
            <a:r>
              <a:rPr lang="en-US" strike="sngStrike" dirty="0"/>
              <a:t>Enterococcus</a:t>
            </a:r>
          </a:p>
          <a:p>
            <a:pPr lvl="1"/>
            <a:r>
              <a:rPr lang="en-US" dirty="0"/>
              <a:t>Neisseria</a:t>
            </a:r>
          </a:p>
          <a:p>
            <a:r>
              <a:rPr lang="en-US" dirty="0"/>
              <a:t>Sample Counts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B8014-488B-2FED-C412-F7BCEF198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263110"/>
              </p:ext>
            </p:extLst>
          </p:nvPr>
        </p:nvGraphicFramePr>
        <p:xfrm>
          <a:off x="4768552" y="1367327"/>
          <a:ext cx="7152830" cy="455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01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04A9A1-4DA9-A86B-A163-882CC77A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CACA-A794-FB3F-9118-8373E961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7E3F-ABD3-4888-168D-56BB1064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496" cy="4351338"/>
          </a:xfrm>
        </p:spPr>
        <p:txBody>
          <a:bodyPr>
            <a:normAutofit/>
          </a:bodyPr>
          <a:lstStyle/>
          <a:p>
            <a:r>
              <a:rPr lang="en-US" dirty="0"/>
              <a:t>AMR Gene Correlations</a:t>
            </a:r>
          </a:p>
          <a:p>
            <a:pPr lvl="1"/>
            <a:r>
              <a:rPr lang="en-US" dirty="0"/>
              <a:t>Plasmid &gt; All &gt; Chromosome</a:t>
            </a:r>
          </a:p>
          <a:p>
            <a:pPr lvl="1"/>
            <a:r>
              <a:rPr lang="en-US" dirty="0"/>
              <a:t>Augmented &lt;= NDARO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54923B-831C-5253-B348-25D5F25EB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13048"/>
              </p:ext>
            </p:extLst>
          </p:nvPr>
        </p:nvGraphicFramePr>
        <p:xfrm>
          <a:off x="4445415" y="2435542"/>
          <a:ext cx="7746585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258133212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2873968835"/>
                    </a:ext>
                  </a:extLst>
                </a:gridCol>
                <a:gridCol w="1509111">
                  <a:extLst>
                    <a:ext uri="{9D8B030D-6E8A-4147-A177-3AD203B41FA5}">
                      <a16:colId xmlns:a16="http://schemas.microsoft.com/office/drawing/2014/main" val="2926177376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4065941308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19747205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Gene Correlation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Avg AST Corr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95% CI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006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5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57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Plasmid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881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Plasmid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2619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Chromosome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2160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Chromosome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96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09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A9A1-4DA9-A86B-A163-882CC77A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CACA-A794-FB3F-9118-8373E961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7E3F-ABD3-4888-168D-56BB1064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496" cy="4351338"/>
          </a:xfrm>
        </p:spPr>
        <p:txBody>
          <a:bodyPr>
            <a:normAutofit/>
          </a:bodyPr>
          <a:lstStyle/>
          <a:p>
            <a:r>
              <a:rPr lang="en-US" dirty="0"/>
              <a:t>AMR Gene Correlations</a:t>
            </a:r>
          </a:p>
          <a:p>
            <a:pPr lvl="1"/>
            <a:r>
              <a:rPr lang="en-US" dirty="0"/>
              <a:t>Plasmid &gt; All &gt; Chromosome</a:t>
            </a:r>
          </a:p>
          <a:p>
            <a:pPr lvl="1"/>
            <a:r>
              <a:rPr lang="en-US" dirty="0"/>
              <a:t>Augmented = NDARO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ED7F6C-FFFB-7BEE-1CEC-2B8012023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31156"/>
              </p:ext>
            </p:extLst>
          </p:nvPr>
        </p:nvGraphicFramePr>
        <p:xfrm>
          <a:off x="4738346" y="1023046"/>
          <a:ext cx="7157399" cy="497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920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FD9B-1D2B-A72F-8ECB-B0E435E8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 Gene Plasmid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62821-BFC4-49A0-E4A3-AFD91321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65612" cy="4351057"/>
          </a:xfrm>
        </p:spPr>
        <p:txBody>
          <a:bodyPr/>
          <a:lstStyle/>
          <a:p>
            <a:r>
              <a:rPr lang="en-US" dirty="0"/>
              <a:t>Changing % Threshold</a:t>
            </a:r>
          </a:p>
          <a:p>
            <a:pPr lvl="1"/>
            <a:r>
              <a:rPr lang="en-US" dirty="0"/>
              <a:t>10% -&gt; 20%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5D3813F8-7F34-71DB-B075-2163DB4C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8" y="1360123"/>
            <a:ext cx="7043122" cy="52823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8DA720-90F1-4EC5-2116-771D3BD54CB5}"/>
              </a:ext>
            </a:extLst>
          </p:cNvPr>
          <p:cNvCxnSpPr>
            <a:cxnSpLocks/>
          </p:cNvCxnSpPr>
          <p:nvPr/>
        </p:nvCxnSpPr>
        <p:spPr>
          <a:xfrm>
            <a:off x="5890437" y="1449567"/>
            <a:ext cx="0" cy="472002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F271F-AB76-5180-E3D8-EA09C888EE0F}"/>
              </a:ext>
            </a:extLst>
          </p:cNvPr>
          <p:cNvCxnSpPr>
            <a:cxnSpLocks/>
          </p:cNvCxnSpPr>
          <p:nvPr/>
        </p:nvCxnSpPr>
        <p:spPr>
          <a:xfrm>
            <a:off x="10402185" y="1449567"/>
            <a:ext cx="0" cy="472002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B9630-58AC-5A9A-794C-9CD746B1E075}"/>
              </a:ext>
            </a:extLst>
          </p:cNvPr>
          <p:cNvCxnSpPr>
            <a:cxnSpLocks/>
          </p:cNvCxnSpPr>
          <p:nvPr/>
        </p:nvCxnSpPr>
        <p:spPr>
          <a:xfrm>
            <a:off x="6489417" y="1449567"/>
            <a:ext cx="0" cy="4720022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271D4F-32F0-5AD1-3C5C-8092B5B7C42D}"/>
              </a:ext>
            </a:extLst>
          </p:cNvPr>
          <p:cNvCxnSpPr>
            <a:cxnSpLocks/>
          </p:cNvCxnSpPr>
          <p:nvPr/>
        </p:nvCxnSpPr>
        <p:spPr>
          <a:xfrm>
            <a:off x="9831581" y="1449567"/>
            <a:ext cx="0" cy="4720022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96F13-3785-F410-3CAC-8415637B66F6}"/>
              </a:ext>
            </a:extLst>
          </p:cNvPr>
          <p:cNvCxnSpPr/>
          <p:nvPr/>
        </p:nvCxnSpPr>
        <p:spPr>
          <a:xfrm>
            <a:off x="5890437" y="1825625"/>
            <a:ext cx="545815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5D9EAC-D6D4-01ED-FD44-0CDB1BE07E6A}"/>
              </a:ext>
            </a:extLst>
          </p:cNvPr>
          <p:cNvCxnSpPr>
            <a:cxnSpLocks/>
          </p:cNvCxnSpPr>
          <p:nvPr/>
        </p:nvCxnSpPr>
        <p:spPr>
          <a:xfrm flipH="1">
            <a:off x="9856370" y="1825625"/>
            <a:ext cx="545815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0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6E12CD-C5A8-F33D-BD54-995D1D76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D33B-2DD0-A048-1CC5-498D7B39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F28D-081D-13E7-3EBD-1A86A378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496" cy="4351338"/>
          </a:xfrm>
        </p:spPr>
        <p:txBody>
          <a:bodyPr>
            <a:normAutofit/>
          </a:bodyPr>
          <a:lstStyle/>
          <a:p>
            <a:r>
              <a:rPr lang="en-US" dirty="0"/>
              <a:t>Changing % Threshold</a:t>
            </a:r>
          </a:p>
          <a:p>
            <a:pPr lvl="1"/>
            <a:r>
              <a:rPr lang="en-US" dirty="0"/>
              <a:t>10% -&gt; 20%</a:t>
            </a:r>
          </a:p>
          <a:p>
            <a:r>
              <a:rPr lang="en-US" dirty="0"/>
              <a:t>Similar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8F311-3547-B295-06D2-F6B46D4CB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01142"/>
              </p:ext>
            </p:extLst>
          </p:nvPr>
        </p:nvGraphicFramePr>
        <p:xfrm>
          <a:off x="4445415" y="2229354"/>
          <a:ext cx="7746585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258133212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2873968835"/>
                    </a:ext>
                  </a:extLst>
                </a:gridCol>
                <a:gridCol w="1509111">
                  <a:extLst>
                    <a:ext uri="{9D8B030D-6E8A-4147-A177-3AD203B41FA5}">
                      <a16:colId xmlns:a16="http://schemas.microsoft.com/office/drawing/2014/main" val="2926177376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4065941308"/>
                    </a:ext>
                  </a:extLst>
                </a:gridCol>
                <a:gridCol w="1419338">
                  <a:extLst>
                    <a:ext uri="{9D8B030D-6E8A-4147-A177-3AD203B41FA5}">
                      <a16:colId xmlns:a16="http://schemas.microsoft.com/office/drawing/2014/main" val="19747205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Gene Correlation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Avg AST Corr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95% CI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006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0.01148478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0.00060057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0.02236899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5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0.01790713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0.00589149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0.02992277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57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Plasmid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0.06693145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0.05226228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0.08160063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881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Plasmid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0.07347377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0.05734198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0.08960556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2619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Chromosome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Augmented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-0.0309514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-0.0483025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-0.0136003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2160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Chromosome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NDARO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-0.0216797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-0.0409326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-0.0024268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96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6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12CD-C5A8-F33D-BD54-995D1D76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D33B-2DD0-A048-1CC5-498D7B39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F28D-081D-13E7-3EBD-1A86A378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496" cy="4351338"/>
          </a:xfrm>
        </p:spPr>
        <p:txBody>
          <a:bodyPr>
            <a:normAutofit/>
          </a:bodyPr>
          <a:lstStyle/>
          <a:p>
            <a:r>
              <a:rPr lang="en-US" dirty="0"/>
              <a:t>Changing % Threshold</a:t>
            </a:r>
          </a:p>
          <a:p>
            <a:pPr lvl="1"/>
            <a:r>
              <a:rPr lang="en-US" dirty="0"/>
              <a:t>10% -&gt; 20%</a:t>
            </a:r>
          </a:p>
          <a:p>
            <a:r>
              <a:rPr lang="en-US" dirty="0"/>
              <a:t>Similar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72EC77-25F0-05C7-EB47-21A3CDF4E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012853"/>
              </p:ext>
            </p:extLst>
          </p:nvPr>
        </p:nvGraphicFramePr>
        <p:xfrm>
          <a:off x="4874009" y="922083"/>
          <a:ext cx="6659963" cy="5013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CA24532-CCBA-AF8B-655F-5FBDF83A489D}"/>
              </a:ext>
            </a:extLst>
          </p:cNvPr>
          <p:cNvSpPr/>
          <p:nvPr/>
        </p:nvSpPr>
        <p:spPr>
          <a:xfrm>
            <a:off x="4781041" y="965898"/>
            <a:ext cx="6856406" cy="48423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7A2F58-1E36-9DF7-6468-77FAD29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E502F8-8780-F521-6538-5867E568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AMR genes that are likely to be on plasmids more correlated to AST phenotypes?</a:t>
            </a:r>
          </a:p>
          <a:p>
            <a:r>
              <a:rPr lang="en-US" dirty="0"/>
              <a:t>Does it make sense to augment the AMR AST data with predictions from an ML model?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C497-B3C7-F8D0-8310-05A4BA06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A188-120B-97F6-0FEF-20B0528E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thresholds were set arbitrarily</a:t>
            </a:r>
          </a:p>
          <a:p>
            <a:pPr lvl="1"/>
            <a:r>
              <a:rPr lang="en-US" dirty="0"/>
              <a:t>10% cutoff for chromosome vs plasmid</a:t>
            </a:r>
          </a:p>
          <a:p>
            <a:pPr lvl="1"/>
            <a:r>
              <a:rPr lang="en-US" dirty="0"/>
              <a:t>5% threshold to filter out genes</a:t>
            </a:r>
          </a:p>
          <a:p>
            <a:r>
              <a:rPr lang="en-US" dirty="0"/>
              <a:t>Filtering of AMR genes</a:t>
            </a:r>
          </a:p>
          <a:p>
            <a:pPr lvl="1"/>
            <a:r>
              <a:rPr lang="en-US" dirty="0"/>
              <a:t>Removed low occurrence genes</a:t>
            </a:r>
          </a:p>
          <a:p>
            <a:pPr lvl="2"/>
            <a:r>
              <a:rPr lang="en-US" dirty="0"/>
              <a:t>Roll into upper family?</a:t>
            </a:r>
          </a:p>
          <a:p>
            <a:pPr lvl="2"/>
            <a:r>
              <a:rPr lang="en-US" dirty="0"/>
              <a:t>BLA-8 is low count, incorporate it as BLA?</a:t>
            </a:r>
          </a:p>
          <a:p>
            <a:pPr lvl="1"/>
            <a:r>
              <a:rPr lang="en-US" dirty="0"/>
              <a:t>Filter out gene-antibiotic combinations that have no relation</a:t>
            </a:r>
          </a:p>
          <a:p>
            <a:r>
              <a:rPr lang="en-US" dirty="0" err="1"/>
              <a:t>Denovo</a:t>
            </a:r>
            <a:r>
              <a:rPr lang="en-US" dirty="0"/>
              <a:t> vs Guided</a:t>
            </a:r>
          </a:p>
          <a:p>
            <a:pPr lvl="1"/>
            <a:r>
              <a:rPr lang="en-US" dirty="0"/>
              <a:t>We only made predictions on </a:t>
            </a:r>
            <a:r>
              <a:rPr lang="en-US" dirty="0" err="1"/>
              <a:t>denovo</a:t>
            </a:r>
            <a:r>
              <a:rPr lang="en-US" dirty="0"/>
              <a:t> assemblies</a:t>
            </a:r>
          </a:p>
        </p:txBody>
      </p:sp>
    </p:spTree>
    <p:extLst>
      <p:ext uri="{BB962C8B-B14F-4D97-AF65-F5344CB8AC3E}">
        <p14:creationId xmlns:p14="http://schemas.microsoft.com/office/powerpoint/2010/main" val="407219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0CA6-8802-7566-8A75-FD062868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6E5A-1D41-D0DB-C9D7-81A70A65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47A8-523B-D929-1098-4E76FBE0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Plasmid prediction</a:t>
            </a:r>
          </a:p>
          <a:p>
            <a:pPr lvl="1"/>
            <a:r>
              <a:rPr lang="en-US" dirty="0"/>
              <a:t>We have </a:t>
            </a:r>
            <a:r>
              <a:rPr lang="en-US" dirty="0" err="1"/>
              <a:t>PlasmidFinder</a:t>
            </a:r>
            <a:r>
              <a:rPr lang="en-US" dirty="0"/>
              <a:t> working</a:t>
            </a:r>
          </a:p>
          <a:p>
            <a:pPr lvl="1"/>
            <a:r>
              <a:rPr lang="en-US" dirty="0"/>
              <a:t>Analysis only on Zou, et al.</a:t>
            </a:r>
          </a:p>
          <a:p>
            <a:pPr lvl="1"/>
            <a:r>
              <a:rPr lang="en-US" dirty="0"/>
              <a:t>Failed Plasmid Runs</a:t>
            </a:r>
          </a:p>
          <a:p>
            <a:r>
              <a:rPr lang="en-US" dirty="0"/>
              <a:t>AMR Phenotypes</a:t>
            </a:r>
          </a:p>
          <a:p>
            <a:pPr lvl="1"/>
            <a:r>
              <a:rPr lang="en-US" dirty="0"/>
              <a:t>Stuck to mainly S|R</a:t>
            </a:r>
          </a:p>
          <a:p>
            <a:pPr lvl="2"/>
            <a:r>
              <a:rPr lang="en-US" dirty="0"/>
              <a:t>Correlate to MIC?  </a:t>
            </a:r>
          </a:p>
          <a:p>
            <a:pPr lvl="1"/>
            <a:r>
              <a:rPr lang="en-US" dirty="0"/>
              <a:t>Check if any NDARO data was used in training</a:t>
            </a:r>
          </a:p>
          <a:p>
            <a:pPr lvl="1"/>
            <a:r>
              <a:rPr lang="en-US" dirty="0"/>
              <a:t>Keep Augmented data?</a:t>
            </a:r>
          </a:p>
          <a:p>
            <a:pPr lvl="2"/>
            <a:r>
              <a:rPr lang="en-US" dirty="0"/>
              <a:t>Remove non-representative species from augmented</a:t>
            </a:r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7798000-D0FE-DDCE-1C9E-02BA4420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23" y="125727"/>
            <a:ext cx="5497203" cy="412290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EA0DF-8241-F5D0-A994-0BA44E77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45400"/>
              </p:ext>
            </p:extLst>
          </p:nvPr>
        </p:nvGraphicFramePr>
        <p:xfrm>
          <a:off x="7114513" y="4240691"/>
          <a:ext cx="3851821" cy="2491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329093327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503997915"/>
                    </a:ext>
                  </a:extLst>
                </a:gridCol>
                <a:gridCol w="1576810">
                  <a:extLst>
                    <a:ext uri="{9D8B030D-6E8A-4147-A177-3AD203B41FA5}">
                      <a16:colId xmlns:a16="http://schemas.microsoft.com/office/drawing/2014/main" val="4244610793"/>
                    </a:ext>
                  </a:extLst>
                </a:gridCol>
                <a:gridCol w="1334223">
                  <a:extLst>
                    <a:ext uri="{9D8B030D-6E8A-4147-A177-3AD203B41FA5}">
                      <a16:colId xmlns:a16="http://schemas.microsoft.com/office/drawing/2014/main" val="2432136753"/>
                    </a:ext>
                  </a:extLst>
                </a:gridCol>
              </a:tblGrid>
              <a:tr h="42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err="1">
                          <a:effectLst/>
                        </a:rPr>
                        <a:t>PlasmidFinder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067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314918"/>
                  </a:ext>
                </a:extLst>
              </a:tr>
              <a:tr h="8250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ZOU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1,222,135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         694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644912"/>
                  </a:ext>
                </a:extLst>
              </a:tr>
              <a:tr h="82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191,437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  35,598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11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8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408-0B56-528A-C79C-A05E6DFB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59CE77-B345-FE6D-D898-0256CAE756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9749080"/>
              </p:ext>
            </p:extLst>
          </p:nvPr>
        </p:nvGraphicFramePr>
        <p:xfrm>
          <a:off x="838199" y="2365681"/>
          <a:ext cx="107127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55">
                  <a:extLst>
                    <a:ext uri="{9D8B030D-6E8A-4147-A177-3AD203B41FA5}">
                      <a16:colId xmlns:a16="http://schemas.microsoft.com/office/drawing/2014/main" val="424464737"/>
                    </a:ext>
                  </a:extLst>
                </a:gridCol>
                <a:gridCol w="4043998">
                  <a:extLst>
                    <a:ext uri="{9D8B030D-6E8A-4147-A177-3AD203B41FA5}">
                      <a16:colId xmlns:a16="http://schemas.microsoft.com/office/drawing/2014/main" val="3589347172"/>
                    </a:ext>
                  </a:extLst>
                </a:gridCol>
                <a:gridCol w="3334355">
                  <a:extLst>
                    <a:ext uri="{9D8B030D-6E8A-4147-A177-3AD203B41FA5}">
                      <a16:colId xmlns:a16="http://schemas.microsoft.com/office/drawing/2014/main" val="4223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Alabama in Birmingham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Nicole Bowers (writer)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 Dempsey (💪)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Andrew Warren (    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4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Clark </a:t>
                      </a:r>
                      <a:r>
                        <a:rPr lang="en-US" dirty="0" err="1"/>
                        <a:t>Cucinell</a:t>
                      </a:r>
                      <a:r>
                        <a:rPr lang="en-US" dirty="0"/>
                        <a:t> (tech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Curtis Hendrickson (💪)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Marcus Nguyen (team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2255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22382-3465-DEB6-C3AC-EDA63B3F3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4524035"/>
            <a:ext cx="10515601" cy="1483360"/>
          </a:xfrm>
        </p:spPr>
        <p:txBody>
          <a:bodyPr>
            <a:normAutofit/>
          </a:bodyPr>
          <a:lstStyle/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200" dirty="0"/>
              <a:t>All Sources Available on GitHub: </a:t>
            </a:r>
            <a:r>
              <a:rPr lang="en-US" sz="2200" dirty="0">
                <a:hlinkClick r:id="rId3"/>
              </a:rPr>
              <a:t>https://github.com/NCBI-Codeathons/amr-2024-team-nguyen/</a:t>
            </a:r>
            <a:r>
              <a:rPr lang="en-US" sz="2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7AEC1-D211-D636-2D92-93FDB12D6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066" y="2204408"/>
            <a:ext cx="362897" cy="3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070C25-7F76-A3B5-06CA-6367B279F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9B90-0CB0-F2EB-90CA-1F3819C4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3D674-5812-8BE8-97DF-888F1CB93A1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107127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55">
                  <a:extLst>
                    <a:ext uri="{9D8B030D-6E8A-4147-A177-3AD203B41FA5}">
                      <a16:colId xmlns:a16="http://schemas.microsoft.com/office/drawing/2014/main" val="424464737"/>
                    </a:ext>
                  </a:extLst>
                </a:gridCol>
                <a:gridCol w="4043998">
                  <a:extLst>
                    <a:ext uri="{9D8B030D-6E8A-4147-A177-3AD203B41FA5}">
                      <a16:colId xmlns:a16="http://schemas.microsoft.com/office/drawing/2014/main" val="3589347172"/>
                    </a:ext>
                  </a:extLst>
                </a:gridCol>
                <a:gridCol w="3334355">
                  <a:extLst>
                    <a:ext uri="{9D8B030D-6E8A-4147-A177-3AD203B41FA5}">
                      <a16:colId xmlns:a16="http://schemas.microsoft.com/office/drawing/2014/main" val="4223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 of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Alabama in Birmingham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Nicole Bowers (writer)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 Dempsey (💪)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Andrew Warren (    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4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Clark </a:t>
                      </a:r>
                      <a:r>
                        <a:rPr lang="en-US" dirty="0" err="1"/>
                        <a:t>Cucinell</a:t>
                      </a:r>
                      <a:r>
                        <a:rPr lang="en-US" dirty="0"/>
                        <a:t> (tech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Curtis Hendrickson (💪)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Marcus Nguyen (team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2255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1670E-B540-099F-FF63-F455BE3B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443923"/>
            <a:ext cx="10515601" cy="2563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Compute</a:t>
            </a:r>
          </a:p>
          <a:p>
            <a:r>
              <a:rPr lang="en-US" sz="2000" dirty="0"/>
              <a:t>Servers Used</a:t>
            </a:r>
          </a:p>
          <a:p>
            <a:pPr lvl="1"/>
            <a:r>
              <a:rPr lang="en-US" sz="1800" dirty="0"/>
              <a:t>Machine 1: 176 cores, 1500 GB RAM</a:t>
            </a:r>
          </a:p>
          <a:p>
            <a:pPr lvl="1"/>
            <a:r>
              <a:rPr lang="en-US" sz="1800" dirty="0"/>
              <a:t>Machine 2: 24 cores, 600 GB RAM</a:t>
            </a:r>
          </a:p>
          <a:p>
            <a:pPr lvl="1"/>
            <a:r>
              <a:rPr lang="en-US" sz="1800" dirty="0"/>
              <a:t>Machine 3: 176 cores, 1500 GB RAM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200" dirty="0"/>
              <a:t>All Sources Available on GitHub: </a:t>
            </a:r>
            <a:r>
              <a:rPr lang="en-US" sz="2200" dirty="0">
                <a:hlinkClick r:id="rId3"/>
              </a:rPr>
              <a:t>https://github.com/NCBI-Codeathons/amr-2024-team-nguyen/</a:t>
            </a:r>
            <a:r>
              <a:rPr lang="en-US" sz="2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8EA5A-768D-BBFF-C020-1A63B851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066" y="2204408"/>
            <a:ext cx="362897" cy="3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95-91AB-4D2D-6FCB-BC02CCE8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F80BE187-C481-30C6-C04C-B4621D178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</p:spTree>
    <p:extLst>
      <p:ext uri="{BB962C8B-B14F-4D97-AF65-F5344CB8AC3E}">
        <p14:creationId xmlns:p14="http://schemas.microsoft.com/office/powerpoint/2010/main" val="27619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E5FCF-172B-05B3-DDA7-2C84B15D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51F3-F9FE-41E5-9285-3F41111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882A2538-FC6E-116F-AD4C-8754C7BA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6B52D8-00AE-B8C3-D88B-A075A2C074BA}"/>
              </a:ext>
            </a:extLst>
          </p:cNvPr>
          <p:cNvSpPr/>
          <p:nvPr/>
        </p:nvSpPr>
        <p:spPr>
          <a:xfrm>
            <a:off x="3367144" y="1310840"/>
            <a:ext cx="8283388" cy="53804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Data Sets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NDARO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 AST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 Precomputed </a:t>
            </a:r>
            <a:r>
              <a:rPr lang="en-US" sz="2400" dirty="0" err="1">
                <a:solidFill>
                  <a:sysClr val="windowText" lastClr="000000"/>
                </a:solidFill>
              </a:rPr>
              <a:t>MicroBIGG</a:t>
            </a:r>
            <a:r>
              <a:rPr lang="en-US" sz="2400" dirty="0">
                <a:solidFill>
                  <a:sysClr val="windowText" lastClr="000000"/>
                </a:solidFill>
              </a:rPr>
              <a:t>-E (</a:t>
            </a:r>
            <a:r>
              <a:rPr lang="en-US" sz="2400" dirty="0" err="1">
                <a:solidFill>
                  <a:sysClr val="windowText" lastClr="000000"/>
                </a:solidFill>
              </a:rPr>
              <a:t>type:AMR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 Assemblies with AST Data (26102 assemblies)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Tools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Plasmid Prediction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Zou, et al.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PlasmidFinder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AMR Phenotype Prediction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Private (similar to </a:t>
            </a:r>
            <a:r>
              <a:rPr lang="en-US" sz="2400" dirty="0" err="1">
                <a:solidFill>
                  <a:sysClr val="windowText" lastClr="000000"/>
                </a:solidFill>
              </a:rPr>
              <a:t>VanOeffelen</a:t>
            </a:r>
            <a:r>
              <a:rPr lang="en-US" sz="2400" dirty="0">
                <a:solidFill>
                  <a:sysClr val="windowText" lastClr="000000"/>
                </a:solidFill>
              </a:rPr>
              <a:t>, et al.)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KMC</a:t>
            </a:r>
          </a:p>
        </p:txBody>
      </p:sp>
    </p:spTree>
    <p:extLst>
      <p:ext uri="{BB962C8B-B14F-4D97-AF65-F5344CB8AC3E}">
        <p14:creationId xmlns:p14="http://schemas.microsoft.com/office/powerpoint/2010/main" val="82803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2C42A-726B-28A0-CF62-98B619B8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1EB-895F-5500-8B4F-B04C5759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A145DC15-3204-5924-8F02-1556D8294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BF1F4F-EEB9-FA27-84A3-3AC3408128B1}"/>
              </a:ext>
            </a:extLst>
          </p:cNvPr>
          <p:cNvSpPr/>
          <p:nvPr/>
        </p:nvSpPr>
        <p:spPr>
          <a:xfrm>
            <a:off x="770283" y="1310840"/>
            <a:ext cx="2966830" cy="55471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56255-845E-94D8-CB43-8774E2C6ED1F}"/>
              </a:ext>
            </a:extLst>
          </p:cNvPr>
          <p:cNvSpPr/>
          <p:nvPr/>
        </p:nvSpPr>
        <p:spPr>
          <a:xfrm>
            <a:off x="3737113" y="1310839"/>
            <a:ext cx="2067339" cy="42363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F126D-5FB1-8F33-3DC1-914F7F03742F}"/>
              </a:ext>
            </a:extLst>
          </p:cNvPr>
          <p:cNvSpPr/>
          <p:nvPr/>
        </p:nvSpPr>
        <p:spPr>
          <a:xfrm>
            <a:off x="5804452" y="1310838"/>
            <a:ext cx="5307867" cy="53019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Ground Truth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NDARO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Downloaded via AST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Augmented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Predictions using pre-trained ML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Accuracies computed for data in ground truth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23859 Genomes Predicted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Two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 AST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NDARO AST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F0732-CF03-F943-7C4B-A0E30338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B07-85A1-D3CF-6588-FDD7415E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52D57BEE-BF18-168F-1BDA-4D129B57D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6C237-AF0C-C838-7672-CB36645E02F5}"/>
              </a:ext>
            </a:extLst>
          </p:cNvPr>
          <p:cNvSpPr/>
          <p:nvPr/>
        </p:nvSpPr>
        <p:spPr>
          <a:xfrm>
            <a:off x="770283" y="1310840"/>
            <a:ext cx="2966830" cy="55471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E3716-230D-B2DA-F526-92D41309CAAC}"/>
              </a:ext>
            </a:extLst>
          </p:cNvPr>
          <p:cNvSpPr/>
          <p:nvPr/>
        </p:nvSpPr>
        <p:spPr>
          <a:xfrm>
            <a:off x="3737113" y="1310839"/>
            <a:ext cx="2067339" cy="42363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89022-53AC-57FA-0D01-2E7FD4C6BB5E}"/>
              </a:ext>
            </a:extLst>
          </p:cNvPr>
          <p:cNvSpPr/>
          <p:nvPr/>
        </p:nvSpPr>
        <p:spPr>
          <a:xfrm>
            <a:off x="5804452" y="1310838"/>
            <a:ext cx="5307867" cy="53019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Row per 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Columns Represent Antibiotics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Susceptible = 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Resistant =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None/NA = blank or Nan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C8208-FF7B-BFED-33BA-1EB3FA06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BEA5-99FD-A53B-2BE9-337E2C1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12BA7335-C290-2C44-B84D-7C3BD55B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6E35EA-6522-E26E-2364-B566EC6F4F32}"/>
              </a:ext>
            </a:extLst>
          </p:cNvPr>
          <p:cNvSpPr/>
          <p:nvPr/>
        </p:nvSpPr>
        <p:spPr>
          <a:xfrm>
            <a:off x="1020417" y="1310840"/>
            <a:ext cx="2703444" cy="53417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FBA29-3A2F-CA6E-6DAC-B7209787EDC6}"/>
              </a:ext>
            </a:extLst>
          </p:cNvPr>
          <p:cNvSpPr/>
          <p:nvPr/>
        </p:nvSpPr>
        <p:spPr>
          <a:xfrm>
            <a:off x="3723860" y="2461965"/>
            <a:ext cx="7629939" cy="43960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Predict plasmids on all contigs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Zou, et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ysClr val="windowText" lastClr="000000"/>
                </a:solidFill>
              </a:rPr>
              <a:t>PlasmidFinder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6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028AB-D69F-359C-CB62-081CD01C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96CA-94D2-5DD6-64FB-8E4CE64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17D19416-1138-989C-EBD4-A5344F00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44AE7-D904-33E3-7DB0-72F9B3434543}"/>
              </a:ext>
            </a:extLst>
          </p:cNvPr>
          <p:cNvSpPr/>
          <p:nvPr/>
        </p:nvSpPr>
        <p:spPr>
          <a:xfrm>
            <a:off x="702365" y="1310840"/>
            <a:ext cx="5153441" cy="23070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C4978-FF98-B11A-0DBE-D15C20FB2294}"/>
              </a:ext>
            </a:extLst>
          </p:cNvPr>
          <p:cNvSpPr/>
          <p:nvPr/>
        </p:nvSpPr>
        <p:spPr>
          <a:xfrm>
            <a:off x="770283" y="4696771"/>
            <a:ext cx="5153440" cy="21612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89590-9CEC-A7A7-38F7-04CDC4373972}"/>
              </a:ext>
            </a:extLst>
          </p:cNvPr>
          <p:cNvSpPr/>
          <p:nvPr/>
        </p:nvSpPr>
        <p:spPr>
          <a:xfrm>
            <a:off x="942560" y="3608839"/>
            <a:ext cx="2807805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DDB27-B01F-0E87-34F7-90404A4CF874}"/>
              </a:ext>
            </a:extLst>
          </p:cNvPr>
          <p:cNvSpPr/>
          <p:nvPr/>
        </p:nvSpPr>
        <p:spPr>
          <a:xfrm>
            <a:off x="5855806" y="1690688"/>
            <a:ext cx="5221357" cy="48879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Precomputed from NCBI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Using </a:t>
            </a:r>
            <a:r>
              <a:rPr lang="en-US" sz="2400" dirty="0" err="1">
                <a:solidFill>
                  <a:sysClr val="windowText" lastClr="000000"/>
                </a:solidFill>
              </a:rPr>
              <a:t>MicroBIGG</a:t>
            </a:r>
            <a:r>
              <a:rPr lang="en-US" sz="2400" dirty="0">
                <a:solidFill>
                  <a:sysClr val="windowText" lastClr="000000"/>
                </a:solidFill>
              </a:rPr>
              <a:t>-E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Filtered down to </a:t>
            </a:r>
            <a:r>
              <a:rPr lang="en-US" sz="2400" dirty="0" err="1">
                <a:solidFill>
                  <a:sysClr val="windowText" lastClr="000000"/>
                </a:solidFill>
              </a:rPr>
              <a:t>Type:AMR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SELECT *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FROM `</a:t>
            </a:r>
            <a:r>
              <a:rPr lang="en-US" dirty="0" err="1">
                <a:solidFill>
                  <a:sysClr val="windowText" lastClr="000000"/>
                </a:solidFill>
              </a:rPr>
              <a:t>ncbi</a:t>
            </a:r>
            <a:r>
              <a:rPr lang="en-US" dirty="0">
                <a:solidFill>
                  <a:sysClr val="windowText" lastClr="000000"/>
                </a:solidFill>
              </a:rPr>
              <a:t>-pathogen-</a:t>
            </a:r>
            <a:r>
              <a:rPr lang="en-US" dirty="0" err="1">
                <a:solidFill>
                  <a:sysClr val="windowText" lastClr="000000"/>
                </a:solidFill>
              </a:rPr>
              <a:t>detect.pdbrowser.microbigge</a:t>
            </a:r>
            <a:r>
              <a:rPr lang="en-US" dirty="0">
                <a:solidFill>
                  <a:sysClr val="windowText" lastClr="000000"/>
                </a:solidFill>
              </a:rPr>
              <a:t>`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WHERE type = 'AMR’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Downloaded Via </a:t>
            </a:r>
            <a:r>
              <a:rPr lang="en-US" sz="2400" dirty="0" err="1">
                <a:solidFill>
                  <a:sysClr val="windowText" lastClr="000000"/>
                </a:solidFill>
              </a:rPr>
              <a:t>GSUtil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7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ECD6-AFCF-A3ED-C0D5-237D8D70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FE3-7CAD-4964-5552-3BC1CE6C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 descr="A diagram of a gene editing process&#10;&#10;Description automatically generated">
            <a:extLst>
              <a:ext uri="{FF2B5EF4-FFF2-40B4-BE49-F238E27FC236}">
                <a16:creationId xmlns:a16="http://schemas.microsoft.com/office/drawing/2014/main" id="{4470B508-CF4C-B549-4B3F-2BB89C0B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310840"/>
            <a:ext cx="9896804" cy="554716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82CAEB-157C-1B2E-5DDC-EF26B6D4DE80}"/>
              </a:ext>
            </a:extLst>
          </p:cNvPr>
          <p:cNvSpPr/>
          <p:nvPr/>
        </p:nvSpPr>
        <p:spPr>
          <a:xfrm>
            <a:off x="942560" y="1310840"/>
            <a:ext cx="5564257" cy="540801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Find AMR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Must occur in &gt; 5% of genomes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Mainly on Chromosome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On plasmid &lt; 10%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Mainly on Plasmid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One plasmid &gt; 90%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All AMR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Rows per 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Columns represent AMR Genes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Presence =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</a:rPr>
              <a:t>Absence = 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1C987-325D-C8CA-694D-EE1C96DF1F62}"/>
              </a:ext>
            </a:extLst>
          </p:cNvPr>
          <p:cNvSpPr/>
          <p:nvPr/>
        </p:nvSpPr>
        <p:spPr>
          <a:xfrm>
            <a:off x="8335618" y="1310840"/>
            <a:ext cx="3425686" cy="524331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1189</Words>
  <Application>Microsoft Macintosh PowerPoint</Application>
  <PresentationFormat>Widescreen</PresentationFormat>
  <Paragraphs>348</Paragraphs>
  <Slides>23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Aptos Narrow</vt:lpstr>
      <vt:lpstr>Arial</vt:lpstr>
      <vt:lpstr>Office Theme</vt:lpstr>
      <vt:lpstr>Connecting AMR AST to AMR Genes on and off Plasmids</vt:lpstr>
      <vt:lpstr>Project Goals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Results</vt:lpstr>
      <vt:lpstr>Results</vt:lpstr>
      <vt:lpstr>Results</vt:lpstr>
      <vt:lpstr>Results</vt:lpstr>
      <vt:lpstr>Results</vt:lpstr>
      <vt:lpstr>Results</vt:lpstr>
      <vt:lpstr>AMR Gene Plasmid Distribution</vt:lpstr>
      <vt:lpstr>Results</vt:lpstr>
      <vt:lpstr>Results</vt:lpstr>
      <vt:lpstr>Future Work</vt:lpstr>
      <vt:lpstr>Future Work</vt:lpstr>
      <vt:lpstr>Team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Nguyen</dc:creator>
  <cp:lastModifiedBy>Marcus Nguyen</cp:lastModifiedBy>
  <cp:revision>60</cp:revision>
  <dcterms:created xsi:type="dcterms:W3CDTF">2024-09-26T15:06:05Z</dcterms:created>
  <dcterms:modified xsi:type="dcterms:W3CDTF">2024-09-27T16:58:03Z</dcterms:modified>
</cp:coreProperties>
</file>