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6" r:id="rId5"/>
    <p:sldId id="258" r:id="rId6"/>
    <p:sldId id="259" r:id="rId7"/>
    <p:sldId id="260" r:id="rId8"/>
    <p:sldId id="261" r:id="rId9"/>
    <p:sldId id="262" r:id="rId10"/>
    <p:sldId id="263" r:id="rId11"/>
    <p:sldId id="268" r:id="rId12"/>
    <p:sldId id="269" r:id="rId13"/>
    <p:sldId id="26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27281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84190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283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367257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949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3688819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894613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67299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353563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C7600-194D-443E-8584-2FB833C254C5}"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23470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C7600-194D-443E-8584-2FB833C254C5}"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93770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C7600-194D-443E-8584-2FB833C254C5}"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18039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C7600-194D-443E-8584-2FB833C254C5}"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110979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C7600-194D-443E-8584-2FB833C254C5}"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427937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C7600-194D-443E-8584-2FB833C254C5}"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128100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C7600-194D-443E-8584-2FB833C254C5}"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1C35B-E1A4-4E6B-B839-08B6A85C44D1}" type="slidenum">
              <a:rPr lang="en-US" smtClean="0"/>
              <a:t>‹#›</a:t>
            </a:fld>
            <a:endParaRPr lang="en-US"/>
          </a:p>
        </p:txBody>
      </p:sp>
    </p:spTree>
    <p:extLst>
      <p:ext uri="{BB962C8B-B14F-4D97-AF65-F5344CB8AC3E}">
        <p14:creationId xmlns:p14="http://schemas.microsoft.com/office/powerpoint/2010/main" val="281158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DC7600-194D-443E-8584-2FB833C254C5}" type="datetimeFigureOut">
              <a:rPr lang="en-US" smtClean="0"/>
              <a:t>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D1C35B-E1A4-4E6B-B839-08B6A85C44D1}" type="slidenum">
              <a:rPr lang="en-US" smtClean="0"/>
              <a:t>‹#›</a:t>
            </a:fld>
            <a:endParaRPr lang="en-US"/>
          </a:p>
        </p:txBody>
      </p:sp>
    </p:spTree>
    <p:extLst>
      <p:ext uri="{BB962C8B-B14F-4D97-AF65-F5344CB8AC3E}">
        <p14:creationId xmlns:p14="http://schemas.microsoft.com/office/powerpoint/2010/main" val="1951894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2DD8-ADA4-4642-62E3-9A2EEAB26878}"/>
              </a:ext>
            </a:extLst>
          </p:cNvPr>
          <p:cNvSpPr>
            <a:spLocks noGrp="1"/>
          </p:cNvSpPr>
          <p:nvPr>
            <p:ph type="ctrTitle"/>
          </p:nvPr>
        </p:nvSpPr>
        <p:spPr/>
        <p:txBody>
          <a:bodyPr>
            <a:normAutofit fontScale="90000"/>
          </a:bodyPr>
          <a:lstStyle/>
          <a:p>
            <a:pPr algn="l"/>
            <a:r>
              <a:rPr lang="en-US" b="1" i="0" dirty="0">
                <a:solidFill>
                  <a:srgbClr val="1B1B1B"/>
                </a:solidFill>
                <a:effectLst/>
                <a:latin typeface="Roboto" panose="020F0502020204030204" pitchFamily="2" charset="0"/>
              </a:rPr>
              <a:t>Exploring LLM Applications to SRA Metadata Normalization</a:t>
            </a:r>
          </a:p>
        </p:txBody>
      </p:sp>
      <p:sp>
        <p:nvSpPr>
          <p:cNvPr id="3" name="Subtitle 2">
            <a:extLst>
              <a:ext uri="{FF2B5EF4-FFF2-40B4-BE49-F238E27FC236}">
                <a16:creationId xmlns:a16="http://schemas.microsoft.com/office/drawing/2014/main" id="{D9AA0BFB-A8F8-CFBB-3B23-55668F0E6F61}"/>
              </a:ext>
            </a:extLst>
          </p:cNvPr>
          <p:cNvSpPr>
            <a:spLocks noGrp="1"/>
          </p:cNvSpPr>
          <p:nvPr>
            <p:ph type="subTitle" idx="1"/>
          </p:nvPr>
        </p:nvSpPr>
        <p:spPr/>
        <p:txBody>
          <a:bodyPr/>
          <a:lstStyle/>
          <a:p>
            <a:r>
              <a:rPr lang="en-US" dirty="0"/>
              <a:t>NCBI Building Transparent ML/AI Solutions to Advance Biological Research </a:t>
            </a:r>
            <a:r>
              <a:rPr lang="en-US" dirty="0" err="1"/>
              <a:t>Codeathon</a:t>
            </a:r>
            <a:endParaRPr lang="en-US" dirty="0"/>
          </a:p>
          <a:p>
            <a:r>
              <a:rPr lang="en-US" dirty="0"/>
              <a:t>Team Connor-</a:t>
            </a:r>
            <a:r>
              <a:rPr lang="en-US" dirty="0" err="1"/>
              <a:t>Gunti</a:t>
            </a:r>
            <a:endParaRPr lang="en-US" dirty="0"/>
          </a:p>
          <a:p>
            <a:endParaRPr lang="en-US" dirty="0"/>
          </a:p>
        </p:txBody>
      </p:sp>
    </p:spTree>
    <p:extLst>
      <p:ext uri="{BB962C8B-B14F-4D97-AF65-F5344CB8AC3E}">
        <p14:creationId xmlns:p14="http://schemas.microsoft.com/office/powerpoint/2010/main" val="20499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A769-0AEC-B793-01B0-738F83F7D8DC}"/>
              </a:ext>
            </a:extLst>
          </p:cNvPr>
          <p:cNvSpPr>
            <a:spLocks noGrp="1"/>
          </p:cNvSpPr>
          <p:nvPr>
            <p:ph type="title"/>
          </p:nvPr>
        </p:nvSpPr>
        <p:spPr>
          <a:xfrm>
            <a:off x="0" y="365125"/>
            <a:ext cx="12192000" cy="1325563"/>
          </a:xfrm>
        </p:spPr>
        <p:txBody>
          <a:bodyPr/>
          <a:lstStyle/>
          <a:p>
            <a:r>
              <a:rPr lang="en-US" dirty="0"/>
              <a:t>But Qualitatively, Clusters Might not be Great?</a:t>
            </a:r>
          </a:p>
        </p:txBody>
      </p:sp>
      <p:pic>
        <p:nvPicPr>
          <p:cNvPr id="4" name="Content Placeholder 8">
            <a:extLst>
              <a:ext uri="{FF2B5EF4-FFF2-40B4-BE49-F238E27FC236}">
                <a16:creationId xmlns:a16="http://schemas.microsoft.com/office/drawing/2014/main" id="{86CD627B-59D7-AD44-A04E-9E1EA42D2C76}"/>
              </a:ext>
            </a:extLst>
          </p:cNvPr>
          <p:cNvPicPr>
            <a:picLocks noGrp="1" noChangeAspect="1"/>
          </p:cNvPicPr>
          <p:nvPr>
            <p:ph idx="1"/>
          </p:nvPr>
        </p:nvPicPr>
        <p:blipFill>
          <a:blip r:embed="rId2"/>
          <a:stretch>
            <a:fillRect/>
          </a:stretch>
        </p:blipFill>
        <p:spPr>
          <a:xfrm>
            <a:off x="1797844" y="2148676"/>
            <a:ext cx="8596312" cy="3720702"/>
          </a:xfrm>
        </p:spPr>
      </p:pic>
      <p:sp>
        <p:nvSpPr>
          <p:cNvPr id="5" name="Rectangle 4">
            <a:extLst>
              <a:ext uri="{FF2B5EF4-FFF2-40B4-BE49-F238E27FC236}">
                <a16:creationId xmlns:a16="http://schemas.microsoft.com/office/drawing/2014/main" id="{7DABFEEB-2BBE-EAC6-28D4-3D299850C886}"/>
              </a:ext>
            </a:extLst>
          </p:cNvPr>
          <p:cNvSpPr/>
          <p:nvPr/>
        </p:nvSpPr>
        <p:spPr>
          <a:xfrm>
            <a:off x="1175595" y="1979802"/>
            <a:ext cx="4920405" cy="36408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E384C93-81C4-10A5-516A-8503210EFC2C}"/>
              </a:ext>
            </a:extLst>
          </p:cNvPr>
          <p:cNvSpPr txBox="1"/>
          <p:nvPr/>
        </p:nvSpPr>
        <p:spPr>
          <a:xfrm>
            <a:off x="402671" y="1027958"/>
            <a:ext cx="4920405" cy="5909310"/>
          </a:xfrm>
          <a:prstGeom prst="rect">
            <a:avLst/>
          </a:prstGeom>
          <a:noFill/>
        </p:spPr>
        <p:txBody>
          <a:bodyPr wrap="square" rtlCol="0">
            <a:spAutoFit/>
          </a:bodyPr>
          <a:lstStyle/>
          <a:p>
            <a:r>
              <a:rPr lang="en-US" dirty="0"/>
              <a:t>Cluster 1:</a:t>
            </a:r>
          </a:p>
          <a:p>
            <a:r>
              <a:rPr lang="en-US" sz="1600" dirty="0">
                <a:effectLst/>
                <a:latin typeface="var(--jp-code-font-family)"/>
                <a:ea typeface="Calibri" panose="020F0502020204030204" pitchFamily="34" charset="0"/>
                <a:cs typeface="Times New Roman" panose="02020603050405020304" pitchFamily="18" charset="0"/>
              </a:rPr>
              <a:t>'</a:t>
            </a:r>
            <a:r>
              <a:rPr lang="en-US" sz="1600" dirty="0" err="1">
                <a:effectLst/>
                <a:latin typeface="var(--jp-code-font-family)"/>
                <a:ea typeface="Calibri" panose="020F0502020204030204" pitchFamily="34" charset="0"/>
                <a:cs typeface="Times New Roman" panose="02020603050405020304" pitchFamily="18" charset="0"/>
              </a:rPr>
              <a:t>na</a:t>
            </a:r>
            <a:r>
              <a:rPr lang="en-US" sz="1600" dirty="0">
                <a:effectLst/>
                <a:latin typeface="var(--jp-code-font-family)"/>
                <a:ea typeface="Calibri" panose="020F0502020204030204" pitchFamily="34" charset="0"/>
                <a:cs typeface="Times New Roman" panose="02020603050405020304" pitchFamily="18" charset="0"/>
              </a:rPr>
              <a:t>', '</a:t>
            </a:r>
            <a:r>
              <a:rPr lang="en-US" sz="1600" dirty="0" err="1">
                <a:effectLst/>
                <a:latin typeface="var(--jp-code-font-family)"/>
                <a:ea typeface="Calibri" panose="020F0502020204030204" pitchFamily="34" charset="0"/>
                <a:cs typeface="Times New Roman" panose="02020603050405020304" pitchFamily="18" charset="0"/>
              </a:rPr>
              <a:t>nd</a:t>
            </a:r>
            <a:r>
              <a:rPr lang="en-US" sz="1600" dirty="0">
                <a:effectLst/>
                <a:latin typeface="var(--jp-code-font-family)"/>
                <a:ea typeface="Calibri" panose="020F0502020204030204" pitchFamily="34" charset="0"/>
                <a:cs typeface="Times New Roman" panose="02020603050405020304" pitchFamily="18" charset="0"/>
              </a:rPr>
              <a:t> not determined neg negative pos positive', 'had post partum </a:t>
            </a:r>
            <a:r>
              <a:rPr lang="en-US" sz="1600" dirty="0" err="1">
                <a:effectLst/>
                <a:latin typeface="var(--jp-code-font-family)"/>
                <a:ea typeface="Calibri" panose="020F0502020204030204" pitchFamily="34" charset="0"/>
                <a:cs typeface="Times New Roman" panose="02020603050405020304" pitchFamily="18" charset="0"/>
              </a:rPr>
              <a:t>haemorrage</a:t>
            </a:r>
            <a:r>
              <a:rPr lang="en-US" sz="1600" dirty="0">
                <a:effectLst/>
                <a:latin typeface="var(--jp-code-font-family)"/>
                <a:ea typeface="Calibri" panose="020F0502020204030204" pitchFamily="34" charset="0"/>
                <a:cs typeface="Times New Roman" panose="02020603050405020304" pitchFamily="18" charset="0"/>
              </a:rPr>
              <a:t>', '</a:t>
            </a:r>
            <a:r>
              <a:rPr lang="en-US" sz="1600" dirty="0" err="1">
                <a:effectLst/>
                <a:latin typeface="var(--jp-code-font-family)"/>
                <a:ea typeface="Calibri" panose="020F0502020204030204" pitchFamily="34" charset="0"/>
                <a:cs typeface="Times New Roman" panose="02020603050405020304" pitchFamily="18" charset="0"/>
              </a:rPr>
              <a:t>deadcaught</a:t>
            </a:r>
            <a:r>
              <a:rPr lang="en-US" sz="1600" dirty="0">
                <a:effectLst/>
                <a:latin typeface="var(--jp-code-font-family)"/>
                <a:ea typeface="Calibri" panose="020F0502020204030204" pitchFamily="34" charset="0"/>
                <a:cs typeface="Times New Roman" panose="02020603050405020304" pitchFamily="18" charset="0"/>
              </a:rPr>
              <a:t> bycatch', '</a:t>
            </a:r>
            <a:r>
              <a:rPr lang="en-US" sz="1600" dirty="0" err="1">
                <a:effectLst/>
                <a:latin typeface="var(--jp-code-font-family)"/>
                <a:ea typeface="Calibri" panose="020F0502020204030204" pitchFamily="34" charset="0"/>
                <a:cs typeface="Times New Roman" panose="02020603050405020304" pitchFamily="18" charset="0"/>
              </a:rPr>
              <a:t>ibdv+aiv</a:t>
            </a:r>
            <a:r>
              <a:rPr lang="en-US" sz="1600" dirty="0">
                <a:effectLst/>
                <a:latin typeface="var(--jp-code-font-family)"/>
                <a:ea typeface="Calibri" panose="020F0502020204030204" pitchFamily="34" charset="0"/>
                <a:cs typeface="Times New Roman" panose="02020603050405020304" pitchFamily="18" charset="0"/>
              </a:rPr>
              <a:t> gassy yellow digesta', 'current fungal infection family history of hyper tension', 'pre-treated radiation temozolomide', 'pre-treated radiation', 'given alu and </a:t>
            </a:r>
            <a:r>
              <a:rPr lang="en-US" sz="1600" dirty="0" err="1">
                <a:effectLst/>
                <a:latin typeface="var(--jp-code-font-family)"/>
                <a:ea typeface="Calibri" panose="020F0502020204030204" pitchFamily="34" charset="0"/>
                <a:cs typeface="Times New Roman" panose="02020603050405020304" pitchFamily="18" charset="0"/>
              </a:rPr>
              <a:t>pcm</a:t>
            </a:r>
            <a:r>
              <a:rPr lang="en-US" sz="1600" dirty="0">
                <a:effectLst/>
                <a:latin typeface="var(--jp-code-font-family)"/>
                <a:ea typeface="Calibri" panose="020F0502020204030204" pitchFamily="34" charset="0"/>
                <a:cs typeface="Times New Roman" panose="02020603050405020304" pitchFamily="18" charset="0"/>
              </a:rPr>
              <a:t>’ …</a:t>
            </a:r>
            <a:br>
              <a:rPr lang="en-US" sz="1800" dirty="0">
                <a:effectLst/>
                <a:latin typeface="var(--jp-code-font-family)"/>
                <a:ea typeface="Calibri" panose="020F0502020204030204" pitchFamily="34" charset="0"/>
                <a:cs typeface="Times New Roman" panose="02020603050405020304" pitchFamily="18" charset="0"/>
              </a:rPr>
            </a:br>
            <a:br>
              <a:rPr lang="en-US" sz="1800" dirty="0">
                <a:effectLst/>
                <a:latin typeface="var(--jp-code-font-family)"/>
                <a:ea typeface="Calibri" panose="020F0502020204030204" pitchFamily="34" charset="0"/>
                <a:cs typeface="Times New Roman" panose="02020603050405020304" pitchFamily="18" charset="0"/>
              </a:rPr>
            </a:br>
            <a:r>
              <a:rPr lang="en-US" sz="1800" dirty="0">
                <a:effectLst/>
                <a:latin typeface="var(--jp-code-font-family)"/>
                <a:ea typeface="Calibri" panose="020F0502020204030204" pitchFamily="34" charset="0"/>
                <a:cs typeface="Times New Roman" panose="02020603050405020304" pitchFamily="18" charset="0"/>
              </a:rPr>
              <a:t>Cluster 2:</a:t>
            </a:r>
            <a:br>
              <a:rPr lang="en-US" sz="1800" dirty="0">
                <a:effectLst/>
                <a:latin typeface="var(--jp-code-font-family)"/>
                <a:ea typeface="Calibri" panose="020F0502020204030204" pitchFamily="34" charset="0"/>
                <a:cs typeface="Times New Roman" panose="02020603050405020304" pitchFamily="18" charset="0"/>
              </a:rPr>
            </a:br>
            <a:r>
              <a:rPr lang="en-US" sz="1600" dirty="0">
                <a:effectLst/>
                <a:latin typeface="var(--jp-code-font-family)"/>
                <a:ea typeface="Times New Roman" panose="02020603050405020304" pitchFamily="18" charset="0"/>
                <a:cs typeface="Courier New" panose="02070309020205020404" pitchFamily="49" charset="0"/>
              </a:rPr>
              <a:t>'</a:t>
            </a:r>
            <a:r>
              <a:rPr lang="en-US" sz="1600" dirty="0" err="1">
                <a:effectLst/>
                <a:latin typeface="var(--jp-code-font-family)"/>
                <a:ea typeface="Times New Roman" panose="02020603050405020304" pitchFamily="18" charset="0"/>
                <a:cs typeface="Courier New" panose="02070309020205020404" pitchFamily="49" charset="0"/>
              </a:rPr>
              <a:t>adelina</a:t>
            </a:r>
            <a:r>
              <a:rPr lang="en-US" sz="1600" dirty="0">
                <a:effectLst/>
                <a:latin typeface="var(--jp-code-font-family)"/>
                <a:ea typeface="Times New Roman" panose="02020603050405020304" pitchFamily="18" charset="0"/>
                <a:cs typeface="Courier New" panose="02070309020205020404" pitchFamily="49" charset="0"/>
              </a:rPr>
              <a:t> not present </a:t>
            </a:r>
            <a:r>
              <a:rPr lang="en-US" sz="1600" dirty="0" err="1">
                <a:effectLst/>
                <a:latin typeface="var(--jp-code-font-family)"/>
                <a:ea typeface="Times New Roman" panose="02020603050405020304" pitchFamily="18" charset="0"/>
                <a:cs typeface="Courier New" panose="02070309020205020404" pitchFamily="49" charset="0"/>
              </a:rPr>
              <a:t>todo</a:t>
            </a:r>
            <a:r>
              <a:rPr lang="en-US" sz="1600" dirty="0">
                <a:effectLst/>
                <a:latin typeface="var(--jp-code-font-family)"/>
                <a:ea typeface="Times New Roman" panose="02020603050405020304" pitchFamily="18" charset="0"/>
                <a:cs typeface="Courier New" panose="02070309020205020404" pitchFamily="49" charset="0"/>
              </a:rPr>
              <a:t> stool analysis', '</a:t>
            </a:r>
            <a:r>
              <a:rPr lang="en-US" sz="1600" dirty="0" err="1">
                <a:effectLst/>
                <a:latin typeface="var(--jp-code-font-family)"/>
                <a:ea typeface="Times New Roman" panose="02020603050405020304" pitchFamily="18" charset="0"/>
                <a:cs typeface="Courier New" panose="02070309020205020404" pitchFamily="49" charset="0"/>
              </a:rPr>
              <a:t>adelina</a:t>
            </a:r>
            <a:r>
              <a:rPr lang="en-US" sz="1600" dirty="0">
                <a:effectLst/>
                <a:latin typeface="var(--jp-code-font-family)"/>
                <a:ea typeface="Times New Roman" panose="02020603050405020304" pitchFamily="18" charset="0"/>
                <a:cs typeface="Courier New" panose="02070309020205020404" pitchFamily="49" charset="0"/>
              </a:rPr>
              <a:t> not here to do stool </a:t>
            </a:r>
            <a:r>
              <a:rPr lang="en-US" sz="1600" dirty="0" err="1">
                <a:effectLst/>
                <a:latin typeface="var(--jp-code-font-family)"/>
                <a:ea typeface="Times New Roman" panose="02020603050405020304" pitchFamily="18" charset="0"/>
                <a:cs typeface="Courier New" panose="02070309020205020404" pitchFamily="49" charset="0"/>
              </a:rPr>
              <a:t>analysiss</a:t>
            </a:r>
            <a:r>
              <a:rPr lang="en-US" sz="1600" dirty="0">
                <a:effectLst/>
                <a:latin typeface="var(--jp-code-font-family)"/>
                <a:ea typeface="Times New Roman" panose="02020603050405020304" pitchFamily="18" charset="0"/>
                <a:cs typeface="Courier New" panose="02070309020205020404" pitchFamily="49" charset="0"/>
              </a:rPr>
              <a:t>’</a:t>
            </a:r>
            <a:br>
              <a:rPr lang="en-US" sz="1800" dirty="0">
                <a:effectLst/>
                <a:latin typeface="var(--jp-code-font-family)"/>
                <a:ea typeface="Times New Roman" panose="02020603050405020304" pitchFamily="18" charset="0"/>
                <a:cs typeface="Courier New" panose="02070309020205020404" pitchFamily="49" charset="0"/>
              </a:rPr>
            </a:br>
            <a:br>
              <a:rPr lang="en-US" sz="1800" dirty="0">
                <a:effectLst/>
                <a:latin typeface="var(--jp-code-font-family)"/>
                <a:ea typeface="Times New Roman" panose="02020603050405020304" pitchFamily="18" charset="0"/>
                <a:cs typeface="Courier New" panose="02070309020205020404" pitchFamily="49" charset="0"/>
              </a:rPr>
            </a:br>
            <a:r>
              <a:rPr lang="en-US" sz="1800" dirty="0">
                <a:effectLst/>
                <a:latin typeface="var(--jp-code-font-family)"/>
                <a:ea typeface="Times New Roman" panose="02020603050405020304" pitchFamily="18" charset="0"/>
                <a:cs typeface="Courier New" panose="02070309020205020404" pitchFamily="49" charset="0"/>
              </a:rPr>
              <a:t>Cluster 3:</a:t>
            </a:r>
          </a:p>
          <a:p>
            <a:r>
              <a:rPr lang="en-US" sz="1600" dirty="0">
                <a:effectLst/>
                <a:latin typeface="var(--jp-code-font-family)"/>
                <a:ea typeface="Times New Roman" panose="02020603050405020304" pitchFamily="18" charset="0"/>
                <a:cs typeface="Courier New" panose="02070309020205020404" pitchFamily="49" charset="0"/>
              </a:rPr>
              <a:t>'has a dry cough', 'has </a:t>
            </a:r>
            <a:r>
              <a:rPr lang="en-US" sz="1600" dirty="0" err="1">
                <a:effectLst/>
                <a:latin typeface="var(--jp-code-font-family)"/>
                <a:ea typeface="Times New Roman" panose="02020603050405020304" pitchFamily="18" charset="0"/>
                <a:cs typeface="Courier New" panose="02070309020205020404" pitchFamily="49" charset="0"/>
              </a:rPr>
              <a:t>vomitting</a:t>
            </a:r>
            <a:r>
              <a:rPr lang="en-US" sz="1600" dirty="0">
                <a:effectLst/>
                <a:latin typeface="var(--jp-code-font-family)"/>
                <a:ea typeface="Times New Roman" panose="02020603050405020304" pitchFamily="18" charset="0"/>
                <a:cs typeface="Courier New" panose="02070309020205020404" pitchFamily="49" charset="0"/>
              </a:rPr>
              <a:t> and nausea', 'paracetamol for headaches has headaches and dizziness', 'has heart </a:t>
            </a:r>
            <a:r>
              <a:rPr lang="en-US" sz="1600" dirty="0" err="1">
                <a:effectLst/>
                <a:latin typeface="var(--jp-code-font-family)"/>
                <a:ea typeface="Times New Roman" panose="02020603050405020304" pitchFamily="18" charset="0"/>
                <a:cs typeface="Courier New" panose="02070309020205020404" pitchFamily="49" charset="0"/>
              </a:rPr>
              <a:t>palpatations</a:t>
            </a:r>
            <a:r>
              <a:rPr lang="en-US" sz="1600" dirty="0">
                <a:effectLst/>
                <a:latin typeface="var(--jp-code-font-family)"/>
                <a:ea typeface="Times New Roman" panose="02020603050405020304" pitchFamily="18" charset="0"/>
                <a:cs typeface="Courier New" panose="02070309020205020404" pitchFamily="49" charset="0"/>
              </a:rPr>
              <a:t> vomiting 3x per day headache’</a:t>
            </a:r>
          </a:p>
          <a:p>
            <a:endParaRPr lang="en-US" sz="1600" dirty="0">
              <a:latin typeface="var(--jp-code-font-family)"/>
              <a:cs typeface="Courier New" panose="02070309020205020404" pitchFamily="49" charset="0"/>
            </a:endParaRPr>
          </a:p>
          <a:p>
            <a:r>
              <a:rPr lang="en-US" sz="1600" dirty="0">
                <a:latin typeface="var(--jp-code-font-family)"/>
                <a:cs typeface="Courier New" panose="02070309020205020404" pitchFamily="49" charset="0"/>
              </a:rPr>
              <a:t>Cluster 5:</a:t>
            </a:r>
          </a:p>
          <a:p>
            <a:r>
              <a:rPr lang="en-US" sz="1600" dirty="0">
                <a:effectLst/>
                <a:latin typeface="var(--jp-code-font-family)"/>
                <a:ea typeface="Times New Roman" panose="02020603050405020304" pitchFamily="18" charset="0"/>
                <a:cs typeface="Courier New" panose="02070309020205020404" pitchFamily="49" charset="0"/>
              </a:rPr>
              <a:t>'dna52', 'dna143', '</a:t>
            </a:r>
            <a:r>
              <a:rPr lang="en-US" sz="1600" dirty="0" err="1">
                <a:effectLst/>
                <a:latin typeface="var(--jp-code-font-family)"/>
                <a:ea typeface="Times New Roman" panose="02020603050405020304" pitchFamily="18" charset="0"/>
                <a:cs typeface="Courier New" panose="02070309020205020404" pitchFamily="49" charset="0"/>
              </a:rPr>
              <a:t>missing_lower_legs.already_broken_up.otherwise_all_ok</a:t>
            </a:r>
            <a:r>
              <a:rPr lang="en-US" sz="1600" dirty="0">
                <a:effectLst/>
                <a:latin typeface="var(--jp-code-font-family)"/>
                <a:ea typeface="Times New Roman" panose="02020603050405020304" pitchFamily="18" charset="0"/>
                <a:cs typeface="Courier New" panose="02070309020205020404" pitchFamily="49" charset="0"/>
              </a:rPr>
              <a:t>', 's014', 'dna172', 'dna73', 's074', 's054', 'dna138', 'dna99', 'dna2’ … </a:t>
            </a:r>
            <a:endParaRPr lang="en-US" sz="1600" dirty="0"/>
          </a:p>
        </p:txBody>
      </p:sp>
    </p:spTree>
    <p:extLst>
      <p:ext uri="{BB962C8B-B14F-4D97-AF65-F5344CB8AC3E}">
        <p14:creationId xmlns:p14="http://schemas.microsoft.com/office/powerpoint/2010/main" val="30804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1FB06-2DFD-B703-6F58-EEE90717E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6250F-8AFF-E7CB-4575-CB3AE4E4C314}"/>
              </a:ext>
            </a:extLst>
          </p:cNvPr>
          <p:cNvSpPr>
            <a:spLocks noGrp="1"/>
          </p:cNvSpPr>
          <p:nvPr>
            <p:ph type="title"/>
          </p:nvPr>
        </p:nvSpPr>
        <p:spPr>
          <a:xfrm>
            <a:off x="0" y="365125"/>
            <a:ext cx="12192000" cy="1325563"/>
          </a:xfrm>
        </p:spPr>
        <p:txBody>
          <a:bodyPr/>
          <a:lstStyle/>
          <a:p>
            <a:r>
              <a:rPr lang="en-US" dirty="0"/>
              <a:t>But Qualitatively, Clusters Might not be Great?</a:t>
            </a:r>
          </a:p>
        </p:txBody>
      </p:sp>
      <p:pic>
        <p:nvPicPr>
          <p:cNvPr id="11" name="Content Placeholder 10">
            <a:extLst>
              <a:ext uri="{FF2B5EF4-FFF2-40B4-BE49-F238E27FC236}">
                <a16:creationId xmlns:a16="http://schemas.microsoft.com/office/drawing/2014/main" id="{0FEF1A84-949A-C987-94C8-E1E75B23284E}"/>
              </a:ext>
            </a:extLst>
          </p:cNvPr>
          <p:cNvPicPr>
            <a:picLocks noGrp="1" noChangeAspect="1"/>
          </p:cNvPicPr>
          <p:nvPr>
            <p:ph idx="1"/>
          </p:nvPr>
        </p:nvPicPr>
        <p:blipFill>
          <a:blip r:embed="rId2"/>
          <a:stretch>
            <a:fillRect/>
          </a:stretch>
        </p:blipFill>
        <p:spPr>
          <a:xfrm>
            <a:off x="677863" y="2209396"/>
            <a:ext cx="8596312" cy="3783821"/>
          </a:xfrm>
        </p:spPr>
      </p:pic>
      <p:sp>
        <p:nvSpPr>
          <p:cNvPr id="5" name="Rectangle 4">
            <a:extLst>
              <a:ext uri="{FF2B5EF4-FFF2-40B4-BE49-F238E27FC236}">
                <a16:creationId xmlns:a16="http://schemas.microsoft.com/office/drawing/2014/main" id="{C999CF76-463B-BEF1-70B7-52E0B73DA766}"/>
              </a:ext>
            </a:extLst>
          </p:cNvPr>
          <p:cNvSpPr/>
          <p:nvPr/>
        </p:nvSpPr>
        <p:spPr>
          <a:xfrm>
            <a:off x="0" y="2382474"/>
            <a:ext cx="4874004" cy="33355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0F0B10-8273-1478-7C66-A7EE071F775C}"/>
              </a:ext>
            </a:extLst>
          </p:cNvPr>
          <p:cNvSpPr txBox="1"/>
          <p:nvPr/>
        </p:nvSpPr>
        <p:spPr>
          <a:xfrm>
            <a:off x="0" y="2043026"/>
            <a:ext cx="4874004" cy="3693319"/>
          </a:xfrm>
          <a:prstGeom prst="rect">
            <a:avLst/>
          </a:prstGeom>
          <a:noFill/>
        </p:spPr>
        <p:txBody>
          <a:bodyPr wrap="square" rtlCol="0">
            <a:spAutoFit/>
          </a:bodyPr>
          <a:lstStyle/>
          <a:p>
            <a:r>
              <a:rPr lang="en-US" dirty="0"/>
              <a:t>Cluster 1:</a:t>
            </a:r>
          </a:p>
          <a:p>
            <a:r>
              <a:rPr lang="en-US" sz="1600" dirty="0">
                <a:effectLst/>
                <a:latin typeface="var(--jp-code-font-family)"/>
                <a:ea typeface="Calibri" panose="020F0502020204030204" pitchFamily="34" charset="0"/>
                <a:cs typeface="Times New Roman" panose="02020603050405020304" pitchFamily="18" charset="0"/>
              </a:rPr>
              <a:t>'numeric', 'number', 'not collected'</a:t>
            </a:r>
            <a:br>
              <a:rPr lang="en-US" sz="1800" dirty="0">
                <a:effectLst/>
                <a:latin typeface="var(--jp-code-font-family)"/>
                <a:ea typeface="Calibri" panose="020F0502020204030204" pitchFamily="34" charset="0"/>
                <a:cs typeface="Times New Roman" panose="02020603050405020304" pitchFamily="18" charset="0"/>
              </a:rPr>
            </a:br>
            <a:br>
              <a:rPr lang="en-US" sz="1800" dirty="0">
                <a:effectLst/>
                <a:latin typeface="var(--jp-code-font-family)"/>
                <a:ea typeface="Calibri" panose="020F0502020204030204" pitchFamily="34" charset="0"/>
                <a:cs typeface="Times New Roman" panose="02020603050405020304" pitchFamily="18" charset="0"/>
              </a:rPr>
            </a:br>
            <a:r>
              <a:rPr lang="en-US" sz="1800" dirty="0">
                <a:effectLst/>
                <a:latin typeface="var(--jp-code-font-family)"/>
                <a:ea typeface="Calibri" panose="020F0502020204030204" pitchFamily="34" charset="0"/>
                <a:cs typeface="Times New Roman" panose="02020603050405020304" pitchFamily="18" charset="0"/>
              </a:rPr>
              <a:t>Cluster 2:</a:t>
            </a:r>
            <a:br>
              <a:rPr lang="en-US" sz="1800" dirty="0">
                <a:effectLst/>
                <a:latin typeface="var(--jp-code-font-family)"/>
                <a:ea typeface="Calibri" panose="020F0502020204030204" pitchFamily="34" charset="0"/>
                <a:cs typeface="Times New Roman" panose="02020603050405020304" pitchFamily="18" charset="0"/>
              </a:rPr>
            </a:br>
            <a:r>
              <a:rPr lang="en-US" sz="1600" dirty="0">
                <a:effectLst/>
                <a:latin typeface="var(--jp-code-font-family)"/>
                <a:ea typeface="Calibri" panose="020F0502020204030204" pitchFamily="34" charset="0"/>
                <a:cs typeface="Times New Roman" panose="02020603050405020304" pitchFamily="18" charset="0"/>
              </a:rPr>
              <a:t>'cellulose', 'pectin', 'fiber free', 'pea fiber'</a:t>
            </a:r>
            <a:br>
              <a:rPr lang="en-US" sz="1800" dirty="0">
                <a:effectLst/>
                <a:latin typeface="var(--jp-code-font-family)"/>
                <a:ea typeface="Times New Roman" panose="02020603050405020304" pitchFamily="18" charset="0"/>
                <a:cs typeface="Courier New" panose="02070309020205020404" pitchFamily="49" charset="0"/>
              </a:rPr>
            </a:br>
            <a:br>
              <a:rPr lang="en-US" sz="1800" dirty="0">
                <a:effectLst/>
                <a:latin typeface="var(--jp-code-font-family)"/>
                <a:ea typeface="Times New Roman" panose="02020603050405020304" pitchFamily="18" charset="0"/>
                <a:cs typeface="Courier New" panose="02070309020205020404" pitchFamily="49" charset="0"/>
              </a:rPr>
            </a:br>
            <a:r>
              <a:rPr lang="en-US" sz="1800" dirty="0">
                <a:effectLst/>
                <a:latin typeface="var(--jp-code-font-family)"/>
                <a:ea typeface="Times New Roman" panose="02020603050405020304" pitchFamily="18" charset="0"/>
                <a:cs typeface="Courier New" panose="02070309020205020404" pitchFamily="49" charset="0"/>
              </a:rPr>
              <a:t>Cluster 3:</a:t>
            </a:r>
          </a:p>
          <a:p>
            <a:r>
              <a:rPr lang="en-US" sz="1600" dirty="0">
                <a:effectLst/>
                <a:latin typeface="var(--jp-code-font-family)"/>
                <a:ea typeface="Calibri" panose="020F0502020204030204" pitchFamily="34" charset="0"/>
                <a:cs typeface="Times New Roman" panose="02020603050405020304" pitchFamily="18" charset="0"/>
              </a:rPr>
              <a:t>'16,90', '19,30', '15,20', 'cellulose/pectin', '42,40', '36,40', '52,10', '23,90', '16,80', '37,30', '29,40', '24,70', '11,50', '31,50', '31,60', '20,60', '15,60', '20,20', '14,60', '20,30', '36,10', '26,90', '13,80', '13,20', '41,10', '22,00', '34,10', '27,60', '5,90', '19,50', '55,10', '14,80', '57,60', '73,80', '58,90', '47,40', '48,00', '27,20', '58,10', '23,20', '12,20'</a:t>
            </a:r>
            <a:endParaRPr lang="en-US" sz="1600" dirty="0">
              <a:latin typeface="var(--jp-code-font-family)"/>
              <a:cs typeface="Courier New" panose="02070309020205020404" pitchFamily="49" charset="0"/>
            </a:endParaRPr>
          </a:p>
        </p:txBody>
      </p:sp>
    </p:spTree>
    <p:extLst>
      <p:ext uri="{BB962C8B-B14F-4D97-AF65-F5344CB8AC3E}">
        <p14:creationId xmlns:p14="http://schemas.microsoft.com/office/powerpoint/2010/main" val="376106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E933E-839A-6FD2-DA04-772A038C9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2B1EC-E0B7-B99E-D2CE-86026DEEB72F}"/>
              </a:ext>
            </a:extLst>
          </p:cNvPr>
          <p:cNvSpPr>
            <a:spLocks noGrp="1"/>
          </p:cNvSpPr>
          <p:nvPr>
            <p:ph type="title"/>
          </p:nvPr>
        </p:nvSpPr>
        <p:spPr>
          <a:xfrm>
            <a:off x="0" y="365125"/>
            <a:ext cx="12192000" cy="1325563"/>
          </a:xfrm>
        </p:spPr>
        <p:txBody>
          <a:bodyPr/>
          <a:lstStyle/>
          <a:p>
            <a:r>
              <a:rPr lang="en-US" dirty="0"/>
              <a:t>But Qualitatively, Clusters Might not be Great?</a:t>
            </a:r>
          </a:p>
        </p:txBody>
      </p:sp>
      <p:pic>
        <p:nvPicPr>
          <p:cNvPr id="8" name="Content Placeholder 7">
            <a:extLst>
              <a:ext uri="{FF2B5EF4-FFF2-40B4-BE49-F238E27FC236}">
                <a16:creationId xmlns:a16="http://schemas.microsoft.com/office/drawing/2014/main" id="{2A62AA62-A052-1AD6-D13D-2D1B3F89CFDB}"/>
              </a:ext>
            </a:extLst>
          </p:cNvPr>
          <p:cNvPicPr>
            <a:picLocks noGrp="1" noChangeAspect="1"/>
          </p:cNvPicPr>
          <p:nvPr>
            <p:ph idx="1"/>
          </p:nvPr>
        </p:nvPicPr>
        <p:blipFill>
          <a:blip r:embed="rId2"/>
          <a:stretch>
            <a:fillRect/>
          </a:stretch>
        </p:blipFill>
        <p:spPr>
          <a:xfrm>
            <a:off x="677863" y="2256681"/>
            <a:ext cx="8596312" cy="3689250"/>
          </a:xfrm>
        </p:spPr>
      </p:pic>
      <p:sp>
        <p:nvSpPr>
          <p:cNvPr id="5" name="Rectangle 4">
            <a:extLst>
              <a:ext uri="{FF2B5EF4-FFF2-40B4-BE49-F238E27FC236}">
                <a16:creationId xmlns:a16="http://schemas.microsoft.com/office/drawing/2014/main" id="{61C9EFF4-8A3C-F13B-6EE5-A6B4D747CAE6}"/>
              </a:ext>
            </a:extLst>
          </p:cNvPr>
          <p:cNvSpPr/>
          <p:nvPr/>
        </p:nvSpPr>
        <p:spPr>
          <a:xfrm>
            <a:off x="0" y="1963024"/>
            <a:ext cx="4976019" cy="4894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976A6E-07BB-61C9-8C90-650C7B77E5DD}"/>
              </a:ext>
            </a:extLst>
          </p:cNvPr>
          <p:cNvSpPr txBox="1"/>
          <p:nvPr/>
        </p:nvSpPr>
        <p:spPr>
          <a:xfrm>
            <a:off x="0" y="1447741"/>
            <a:ext cx="4816825" cy="5232202"/>
          </a:xfrm>
          <a:prstGeom prst="rect">
            <a:avLst/>
          </a:prstGeom>
          <a:noFill/>
        </p:spPr>
        <p:txBody>
          <a:bodyPr wrap="square" rtlCol="0">
            <a:spAutoFit/>
          </a:bodyPr>
          <a:lstStyle/>
          <a:p>
            <a:r>
              <a:rPr lang="en-US" dirty="0"/>
              <a:t>Cluster 1:</a:t>
            </a:r>
          </a:p>
          <a:p>
            <a:r>
              <a:rPr lang="en-US" sz="1600" dirty="0">
                <a:effectLst/>
                <a:latin typeface="var(--jp-code-font-family)"/>
                <a:ea typeface="Calibri" panose="020F0502020204030204" pitchFamily="34" charset="0"/>
                <a:cs typeface="Times New Roman" panose="02020603050405020304" pitchFamily="18" charset="0"/>
              </a:rPr>
              <a:t>'carapace numeric mm', 'carapace number mm'</a:t>
            </a:r>
            <a:br>
              <a:rPr lang="en-US" sz="1800" dirty="0">
                <a:effectLst/>
                <a:latin typeface="var(--jp-code-font-family)"/>
                <a:ea typeface="Calibri" panose="020F0502020204030204" pitchFamily="34" charset="0"/>
                <a:cs typeface="Times New Roman" panose="02020603050405020304" pitchFamily="18" charset="0"/>
              </a:rPr>
            </a:br>
            <a:br>
              <a:rPr lang="en-US" sz="1800" dirty="0">
                <a:effectLst/>
                <a:latin typeface="var(--jp-code-font-family)"/>
                <a:ea typeface="Calibri" panose="020F0502020204030204" pitchFamily="34" charset="0"/>
                <a:cs typeface="Times New Roman" panose="02020603050405020304" pitchFamily="18" charset="0"/>
              </a:rPr>
            </a:br>
            <a:r>
              <a:rPr lang="en-US" sz="1800" dirty="0">
                <a:effectLst/>
                <a:latin typeface="var(--jp-code-font-family)"/>
                <a:ea typeface="Calibri" panose="020F0502020204030204" pitchFamily="34" charset="0"/>
                <a:cs typeface="Times New Roman" panose="02020603050405020304" pitchFamily="18" charset="0"/>
              </a:rPr>
              <a:t>Cluster 2:</a:t>
            </a:r>
            <a:br>
              <a:rPr lang="en-US" sz="1800" dirty="0">
                <a:effectLst/>
                <a:latin typeface="var(--jp-code-font-family)"/>
                <a:ea typeface="Calibri" panose="020F0502020204030204" pitchFamily="34" charset="0"/>
                <a:cs typeface="Times New Roman" panose="02020603050405020304" pitchFamily="18" charset="0"/>
              </a:rPr>
            </a:br>
            <a:r>
              <a:rPr lang="en-US" sz="1600" dirty="0">
                <a:effectLst/>
                <a:latin typeface="var(--jp-code-font-family)"/>
                <a:ea typeface="Calibri" panose="020F0502020204030204" pitchFamily="34" charset="0"/>
                <a:cs typeface="Times New Roman" panose="02020603050405020304" pitchFamily="18" charset="0"/>
              </a:rPr>
              <a:t>'showered this morning w/o soap', 'number', 'hot yoga shirt does not smell', 'seawater sample number', '</a:t>
            </a:r>
            <a:r>
              <a:rPr lang="en-US" sz="1600" dirty="0" err="1">
                <a:effectLst/>
                <a:latin typeface="var(--jp-code-font-family)"/>
                <a:ea typeface="Calibri" panose="020F0502020204030204" pitchFamily="34" charset="0"/>
                <a:cs typeface="Times New Roman" panose="02020603050405020304" pitchFamily="18" charset="0"/>
              </a:rPr>
              <a:t>te</a:t>
            </a:r>
            <a:r>
              <a:rPr lang="en-US" sz="1600" dirty="0">
                <a:effectLst/>
                <a:latin typeface="var(--jp-code-font-family)"/>
                <a:ea typeface="Calibri" panose="020F0502020204030204" pitchFamily="34" charset="0"/>
                <a:cs typeface="Times New Roman" panose="02020603050405020304" pitchFamily="18" charset="0"/>
              </a:rPr>
              <a:t> buffer in 16s plate only', 'hot yoga this shirt smells less', 'previous shirt smells less', 'does not notice a difference in shirts', 'swimming ocean </a:t>
            </a:r>
            <a:r>
              <a:rPr lang="en-US" sz="1600" dirty="0" err="1">
                <a:effectLst/>
                <a:latin typeface="var(--jp-code-font-family)"/>
                <a:ea typeface="Calibri" panose="020F0502020204030204" pitchFamily="34" charset="0"/>
                <a:cs typeface="Times New Roman" panose="02020603050405020304" pitchFamily="18" charset="0"/>
              </a:rPr>
              <a:t>tuesday</a:t>
            </a:r>
            <a:r>
              <a:rPr lang="en-US" sz="1600" dirty="0">
                <a:effectLst/>
                <a:latin typeface="var(--jp-code-font-family)"/>
                <a:ea typeface="Calibri" panose="020F0502020204030204" pitchFamily="34" charset="0"/>
                <a:cs typeface="Times New Roman" panose="02020603050405020304" pitchFamily="18" charset="0"/>
              </a:rPr>
              <a:t> pool </a:t>
            </a:r>
            <a:r>
              <a:rPr lang="en-US" sz="1600" dirty="0" err="1">
                <a:effectLst/>
                <a:latin typeface="var(--jp-code-font-family)"/>
                <a:ea typeface="Calibri" panose="020F0502020204030204" pitchFamily="34" charset="0"/>
                <a:cs typeface="Times New Roman" panose="02020603050405020304" pitchFamily="18" charset="0"/>
              </a:rPr>
              <a:t>wednesday</a:t>
            </a:r>
            <a:r>
              <a:rPr lang="en-US" sz="1600" dirty="0">
                <a:effectLst/>
                <a:latin typeface="var(--jp-code-font-family)"/>
                <a:ea typeface="Calibri" panose="020F0502020204030204" pitchFamily="34" charset="0"/>
                <a:cs typeface="Times New Roman" panose="02020603050405020304" pitchFamily="18" charset="0"/>
              </a:rPr>
              <a:t>', 'sedentary girlfriend sick', 'filter control number', 'jacuzzi night before holiday', 'sun burnt aloe vera applied', 'shirt feels slick', 'g3 microbiome swab fell on table contamination', 'no big difference in smell', 'acne on back'</a:t>
            </a:r>
            <a:br>
              <a:rPr lang="en-US" sz="1800" dirty="0">
                <a:effectLst/>
                <a:latin typeface="var(--jp-code-font-family)"/>
                <a:ea typeface="Times New Roman" panose="02020603050405020304" pitchFamily="18" charset="0"/>
                <a:cs typeface="Courier New" panose="02070309020205020404" pitchFamily="49" charset="0"/>
              </a:rPr>
            </a:br>
            <a:br>
              <a:rPr lang="en-US" sz="1800" dirty="0">
                <a:effectLst/>
                <a:latin typeface="var(--jp-code-font-family)"/>
                <a:ea typeface="Times New Roman" panose="02020603050405020304" pitchFamily="18" charset="0"/>
                <a:cs typeface="Courier New" panose="02070309020205020404" pitchFamily="49" charset="0"/>
              </a:rPr>
            </a:br>
            <a:r>
              <a:rPr lang="en-US" sz="1800" dirty="0">
                <a:effectLst/>
                <a:latin typeface="var(--jp-code-font-family)"/>
                <a:ea typeface="Times New Roman" panose="02020603050405020304" pitchFamily="18" charset="0"/>
                <a:cs typeface="Courier New" panose="02070309020205020404" pitchFamily="49" charset="0"/>
              </a:rPr>
              <a:t>Cluster 3:</a:t>
            </a:r>
          </a:p>
          <a:p>
            <a:r>
              <a:rPr lang="en-US" sz="1600" dirty="0">
                <a:effectLst/>
                <a:latin typeface="var(--jp-code-font-family)"/>
                <a:ea typeface="Times New Roman" panose="02020603050405020304" pitchFamily="18" charset="0"/>
                <a:cs typeface="Courier New" panose="02070309020205020404" pitchFamily="49" charset="0"/>
              </a:rPr>
              <a:t>'extraction blank number', 'blank with swab’</a:t>
            </a:r>
          </a:p>
          <a:p>
            <a:endParaRPr lang="en-US" dirty="0">
              <a:latin typeface="var(--jp-code-font-family)"/>
              <a:ea typeface="Times New Roman" panose="02020603050405020304" pitchFamily="18" charset="0"/>
              <a:cs typeface="Courier New" panose="02070309020205020404" pitchFamily="49" charset="0"/>
            </a:endParaRPr>
          </a:p>
          <a:p>
            <a:r>
              <a:rPr lang="en-US" sz="1800" dirty="0">
                <a:effectLst/>
                <a:latin typeface="var(--jp-code-font-family)"/>
                <a:ea typeface="Times New Roman" panose="02020603050405020304" pitchFamily="18" charset="0"/>
                <a:cs typeface="Courier New" panose="02070309020205020404" pitchFamily="49" charset="0"/>
              </a:rPr>
              <a:t>Cluster 4:</a:t>
            </a:r>
            <a:br>
              <a:rPr lang="en-US" sz="1800" dirty="0">
                <a:effectLst/>
                <a:latin typeface="var(--jp-code-font-family)"/>
                <a:ea typeface="Times New Roman" panose="02020603050405020304" pitchFamily="18" charset="0"/>
                <a:cs typeface="Courier New" panose="02070309020205020404" pitchFamily="49" charset="0"/>
              </a:rPr>
            </a:br>
            <a:r>
              <a:rPr lang="en-US" sz="1600" dirty="0">
                <a:effectLst/>
                <a:latin typeface="var(--jp-code-font-family)"/>
                <a:ea typeface="Calibri" panose="020F0502020204030204" pitchFamily="34" charset="0"/>
                <a:cs typeface="Times New Roman" panose="02020603050405020304" pitchFamily="18" charset="0"/>
              </a:rPr>
              <a:t>'cross fit', 'uses marijuana', 'blank', 'surfer', 'hot yoga'</a:t>
            </a:r>
            <a:endParaRPr lang="en-US" sz="1600" dirty="0">
              <a:effectLst/>
              <a:latin typeface="var(--jp-code-font-family)"/>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5303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7C64-F261-0543-BBFB-2E7FF290C64A}"/>
              </a:ext>
            </a:extLst>
          </p:cNvPr>
          <p:cNvSpPr>
            <a:spLocks noGrp="1"/>
          </p:cNvSpPr>
          <p:nvPr>
            <p:ph type="title"/>
          </p:nvPr>
        </p:nvSpPr>
        <p:spPr/>
        <p:txBody>
          <a:bodyPr/>
          <a:lstStyle/>
          <a:p>
            <a:r>
              <a:rPr lang="en-US" dirty="0"/>
              <a:t>Follow-up / Future Directions</a:t>
            </a:r>
          </a:p>
        </p:txBody>
      </p:sp>
      <p:sp>
        <p:nvSpPr>
          <p:cNvPr id="3" name="Content Placeholder 2">
            <a:extLst>
              <a:ext uri="{FF2B5EF4-FFF2-40B4-BE49-F238E27FC236}">
                <a16:creationId xmlns:a16="http://schemas.microsoft.com/office/drawing/2014/main" id="{00F8B3E6-0F93-445D-644E-A692F5B44D08}"/>
              </a:ext>
            </a:extLst>
          </p:cNvPr>
          <p:cNvSpPr>
            <a:spLocks noGrp="1"/>
          </p:cNvSpPr>
          <p:nvPr>
            <p:ph idx="1"/>
          </p:nvPr>
        </p:nvSpPr>
        <p:spPr/>
        <p:txBody>
          <a:bodyPr>
            <a:normAutofit fontScale="92500" lnSpcReduction="20000"/>
          </a:bodyPr>
          <a:lstStyle/>
          <a:p>
            <a:r>
              <a:rPr lang="en-US" dirty="0"/>
              <a:t>Deeper analysis of results from this </a:t>
            </a:r>
            <a:r>
              <a:rPr lang="en-US" dirty="0" err="1"/>
              <a:t>codeathon</a:t>
            </a:r>
            <a:endParaRPr lang="en-US" dirty="0"/>
          </a:p>
          <a:p>
            <a:r>
              <a:rPr lang="en-US" dirty="0"/>
              <a:t>Research if semantic similarity is feasible without a labeled dataset</a:t>
            </a:r>
          </a:p>
          <a:p>
            <a:pPr lvl="1"/>
            <a:r>
              <a:rPr lang="en-US" dirty="0"/>
              <a:t>Test different clustering approaches</a:t>
            </a:r>
          </a:p>
          <a:p>
            <a:pPr lvl="1"/>
            <a:r>
              <a:rPr lang="en-US" dirty="0"/>
              <a:t>Curate a Ground Truth dataset</a:t>
            </a:r>
          </a:p>
          <a:p>
            <a:pPr lvl="2"/>
            <a:r>
              <a:rPr lang="en-US" dirty="0"/>
              <a:t>Explore something like ChatGPT to generate a larger Ground Truth –</a:t>
            </a:r>
            <a:r>
              <a:rPr lang="en-US" dirty="0" err="1"/>
              <a:t>ish</a:t>
            </a:r>
            <a:r>
              <a:rPr lang="en-US" dirty="0"/>
              <a:t> dataset</a:t>
            </a:r>
          </a:p>
          <a:p>
            <a:r>
              <a:rPr lang="en-US" dirty="0"/>
              <a:t>Evaluate if results will improve with different models/vocabularies depending on metadata field</a:t>
            </a:r>
          </a:p>
          <a:p>
            <a:r>
              <a:rPr lang="en-US" dirty="0"/>
              <a:t>Collect compute performance metrics to evaluate accuracy/cost</a:t>
            </a:r>
          </a:p>
          <a:p>
            <a:r>
              <a:rPr lang="en-US" dirty="0"/>
              <a:t>Develop/Identify Better Metrics</a:t>
            </a:r>
          </a:p>
          <a:p>
            <a:pPr lvl="1"/>
            <a:r>
              <a:rPr lang="en-US" dirty="0"/>
              <a:t>Split/Join for comparison of clustering across models</a:t>
            </a:r>
          </a:p>
          <a:p>
            <a:r>
              <a:rPr lang="en-US" dirty="0"/>
              <a:t>Evaluate a larger set of Metadata Fields</a:t>
            </a:r>
          </a:p>
          <a:p>
            <a:pPr lvl="1"/>
            <a:r>
              <a:rPr lang="en-US" dirty="0"/>
              <a:t>For much larger set, would require re-implementation</a:t>
            </a:r>
          </a:p>
        </p:txBody>
      </p:sp>
    </p:spTree>
    <p:extLst>
      <p:ext uri="{BB962C8B-B14F-4D97-AF65-F5344CB8AC3E}">
        <p14:creationId xmlns:p14="http://schemas.microsoft.com/office/powerpoint/2010/main" val="286716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6069-783E-9AB1-AF3C-B5FEDEF17753}"/>
              </a:ext>
            </a:extLst>
          </p:cNvPr>
          <p:cNvSpPr>
            <a:spLocks noGrp="1"/>
          </p:cNvSpPr>
          <p:nvPr>
            <p:ph type="ctrTitle"/>
          </p:nvPr>
        </p:nvSpPr>
        <p:spPr/>
        <p:txBody>
          <a:bodyPr/>
          <a:lstStyle/>
          <a:p>
            <a:pPr algn="l"/>
            <a:r>
              <a:rPr lang="en-US" dirty="0"/>
              <a:t>Thank You</a:t>
            </a:r>
          </a:p>
        </p:txBody>
      </p:sp>
      <p:sp>
        <p:nvSpPr>
          <p:cNvPr id="3" name="Subtitle 2">
            <a:extLst>
              <a:ext uri="{FF2B5EF4-FFF2-40B4-BE49-F238E27FC236}">
                <a16:creationId xmlns:a16="http://schemas.microsoft.com/office/drawing/2014/main" id="{E16767EC-7A1F-D9B5-F859-10C77E86EC86}"/>
              </a:ext>
            </a:extLst>
          </p:cNvPr>
          <p:cNvSpPr>
            <a:spLocks noGrp="1"/>
          </p:cNvSpPr>
          <p:nvPr>
            <p:ph type="subTitle" idx="1"/>
          </p:nvPr>
        </p:nvSpPr>
        <p:spPr/>
        <p:txBody>
          <a:bodyPr/>
          <a:lstStyle/>
          <a:p>
            <a:pPr algn="l"/>
            <a:r>
              <a:rPr lang="en-US" dirty="0"/>
              <a:t>Questions? Comments? Suggestions?</a:t>
            </a:r>
          </a:p>
        </p:txBody>
      </p:sp>
    </p:spTree>
    <p:extLst>
      <p:ext uri="{BB962C8B-B14F-4D97-AF65-F5344CB8AC3E}">
        <p14:creationId xmlns:p14="http://schemas.microsoft.com/office/powerpoint/2010/main" val="9095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069A-5D13-5A1A-687B-83AA7582330A}"/>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0F1895E2-2F91-5C63-0550-1F13E53407C6}"/>
              </a:ext>
            </a:extLst>
          </p:cNvPr>
          <p:cNvSpPr>
            <a:spLocks noGrp="1"/>
          </p:cNvSpPr>
          <p:nvPr>
            <p:ph idx="1"/>
          </p:nvPr>
        </p:nvSpPr>
        <p:spPr/>
        <p:txBody>
          <a:bodyPr/>
          <a:lstStyle/>
          <a:p>
            <a:r>
              <a:rPr lang="en-US" dirty="0"/>
              <a:t>Co-Lead: Ryan Connor</a:t>
            </a:r>
          </a:p>
          <a:p>
            <a:r>
              <a:rPr lang="en-US" dirty="0"/>
              <a:t>Co-Lead: Jonathan </a:t>
            </a:r>
            <a:r>
              <a:rPr lang="en-US" dirty="0" err="1"/>
              <a:t>Gunti</a:t>
            </a:r>
            <a:endParaRPr lang="en-US" dirty="0"/>
          </a:p>
          <a:p>
            <a:r>
              <a:rPr lang="en-US" dirty="0"/>
              <a:t>Tech-Lead: Andrey </a:t>
            </a:r>
            <a:r>
              <a:rPr lang="en-US" dirty="0" err="1"/>
              <a:t>Kochergin</a:t>
            </a:r>
            <a:endParaRPr lang="en-US" dirty="0"/>
          </a:p>
          <a:p>
            <a:r>
              <a:rPr lang="en-US" dirty="0"/>
              <a:t>Writer: Corinne Matti</a:t>
            </a:r>
          </a:p>
          <a:p>
            <a:r>
              <a:rPr lang="en-US" dirty="0"/>
              <a:t>Dev: Priyanka Ghosh</a:t>
            </a:r>
          </a:p>
          <a:p>
            <a:r>
              <a:rPr lang="en-US" dirty="0"/>
              <a:t>Dev: </a:t>
            </a:r>
            <a:r>
              <a:rPr lang="en-US" dirty="0" err="1"/>
              <a:t>Moyo</a:t>
            </a:r>
            <a:r>
              <a:rPr lang="en-US" dirty="0"/>
              <a:t> Williams</a:t>
            </a:r>
          </a:p>
          <a:p>
            <a:r>
              <a:rPr lang="en-US" dirty="0"/>
              <a:t>Dev: Vadim </a:t>
            </a:r>
            <a:r>
              <a:rPr lang="en-US" dirty="0" err="1"/>
              <a:t>Zalunin</a:t>
            </a:r>
            <a:endParaRPr lang="en-US" dirty="0"/>
          </a:p>
        </p:txBody>
      </p:sp>
      <p:pic>
        <p:nvPicPr>
          <p:cNvPr id="4098" name="Picture 2" descr="Team celebration clipart a team of celebrate the new free image #8843">
            <a:extLst>
              <a:ext uri="{FF2B5EF4-FFF2-40B4-BE49-F238E27FC236}">
                <a16:creationId xmlns:a16="http://schemas.microsoft.com/office/drawing/2014/main" id="{6C7FF4C7-9912-8961-3E0D-FD31F6072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23" y="1477127"/>
            <a:ext cx="5058605" cy="390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2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33C9-3E9E-337A-54E9-65D9F6BE9E16}"/>
              </a:ext>
            </a:extLst>
          </p:cNvPr>
          <p:cNvSpPr>
            <a:spLocks noGrp="1"/>
          </p:cNvSpPr>
          <p:nvPr>
            <p:ph type="title"/>
          </p:nvPr>
        </p:nvSpPr>
        <p:spPr/>
        <p:txBody>
          <a:bodyPr/>
          <a:lstStyle/>
          <a:p>
            <a:r>
              <a:rPr lang="en-US" dirty="0"/>
              <a:t>SRA Metadata: What is it? What’s isn’t it?</a:t>
            </a:r>
          </a:p>
        </p:txBody>
      </p:sp>
      <p:sp>
        <p:nvSpPr>
          <p:cNvPr id="3" name="Content Placeholder 2">
            <a:extLst>
              <a:ext uri="{FF2B5EF4-FFF2-40B4-BE49-F238E27FC236}">
                <a16:creationId xmlns:a16="http://schemas.microsoft.com/office/drawing/2014/main" id="{FDB7DDD6-D9C6-D704-B199-4A0ECBCE10D2}"/>
              </a:ext>
            </a:extLst>
          </p:cNvPr>
          <p:cNvSpPr>
            <a:spLocks noGrp="1"/>
          </p:cNvSpPr>
          <p:nvPr>
            <p:ph sz="half" idx="1"/>
          </p:nvPr>
        </p:nvSpPr>
        <p:spPr>
          <a:xfrm>
            <a:off x="0" y="2160589"/>
            <a:ext cx="4884491" cy="3880772"/>
          </a:xfrm>
        </p:spPr>
        <p:txBody>
          <a:bodyPr>
            <a:normAutofit fontScale="62500" lnSpcReduction="20000"/>
          </a:bodyPr>
          <a:lstStyle/>
          <a:p>
            <a:pPr rtl="0">
              <a:spcBef>
                <a:spcPts val="0"/>
              </a:spcBef>
              <a:spcAft>
                <a:spcPts val="0"/>
              </a:spcAft>
            </a:pPr>
            <a:r>
              <a:rPr lang="en-US" sz="2900" b="0" i="0" u="none" strike="noStrike" dirty="0">
                <a:solidFill>
                  <a:srgbClr val="000000"/>
                </a:solidFill>
                <a:effectLst/>
              </a:rPr>
              <a:t>What is it? </a:t>
            </a:r>
            <a:endParaRPr lang="en-US" sz="2900" b="0" dirty="0">
              <a:effectLst/>
            </a:endParaRPr>
          </a:p>
          <a:p>
            <a:pPr lvl="1" fontAlgn="base">
              <a:spcBef>
                <a:spcPts val="1000"/>
              </a:spcBef>
            </a:pPr>
            <a:r>
              <a:rPr lang="en-US" sz="1700" b="0" i="0" u="none" strike="noStrike" dirty="0">
                <a:solidFill>
                  <a:srgbClr val="000000"/>
                </a:solidFill>
                <a:effectLst/>
              </a:rPr>
              <a:t>Non-sequence data associated with the primary sequence data</a:t>
            </a:r>
          </a:p>
          <a:p>
            <a:pPr lvl="1" fontAlgn="base">
              <a:spcBef>
                <a:spcPts val="1000"/>
              </a:spcBef>
            </a:pPr>
            <a:r>
              <a:rPr lang="en-US" sz="1700" dirty="0">
                <a:solidFill>
                  <a:srgbClr val="000000"/>
                </a:solidFill>
              </a:rPr>
              <a:t>May come from the associated experiment record, a link </a:t>
            </a:r>
            <a:r>
              <a:rPr lang="en-US" sz="1700" dirty="0" err="1">
                <a:solidFill>
                  <a:srgbClr val="000000"/>
                </a:solidFill>
              </a:rPr>
              <a:t>BioSample</a:t>
            </a:r>
            <a:r>
              <a:rPr lang="en-US" sz="1700" dirty="0">
                <a:solidFill>
                  <a:srgbClr val="000000"/>
                </a:solidFill>
              </a:rPr>
              <a:t> record, or a linked </a:t>
            </a:r>
            <a:r>
              <a:rPr lang="en-US" sz="1700" dirty="0" err="1">
                <a:solidFill>
                  <a:srgbClr val="000000"/>
                </a:solidFill>
              </a:rPr>
              <a:t>BioProject</a:t>
            </a:r>
            <a:r>
              <a:rPr lang="en-US" sz="1700" dirty="0">
                <a:solidFill>
                  <a:srgbClr val="000000"/>
                </a:solidFill>
              </a:rPr>
              <a:t> record</a:t>
            </a:r>
            <a:endParaRPr lang="en-US" sz="1700" b="0" i="0" u="none" strike="noStrike" dirty="0">
              <a:solidFill>
                <a:srgbClr val="000000"/>
              </a:solidFill>
              <a:effectLst/>
            </a:endParaRPr>
          </a:p>
          <a:p>
            <a:pPr lvl="1" fontAlgn="base">
              <a:spcBef>
                <a:spcPts val="1000"/>
              </a:spcBef>
            </a:pPr>
            <a:r>
              <a:rPr lang="en-US" sz="1700" dirty="0">
                <a:solidFill>
                  <a:srgbClr val="000000"/>
                </a:solidFill>
              </a:rPr>
              <a:t>Metadata is mostly submitter provided</a:t>
            </a:r>
          </a:p>
          <a:p>
            <a:pPr lvl="1" fontAlgn="base">
              <a:spcBef>
                <a:spcPts val="1000"/>
              </a:spcBef>
            </a:pPr>
            <a:r>
              <a:rPr lang="en-US" sz="1700" dirty="0">
                <a:solidFill>
                  <a:srgbClr val="000000"/>
                </a:solidFill>
              </a:rPr>
              <a:t>Only very few fields are required</a:t>
            </a:r>
          </a:p>
          <a:p>
            <a:pPr lvl="1" fontAlgn="base">
              <a:spcBef>
                <a:spcPts val="1000"/>
              </a:spcBef>
            </a:pPr>
            <a:r>
              <a:rPr lang="en-US" sz="1700" b="0" i="0" u="none" strike="noStrike" dirty="0">
                <a:solidFill>
                  <a:srgbClr val="000000"/>
                </a:solidFill>
                <a:effectLst/>
              </a:rPr>
              <a:t>Only very few fields </a:t>
            </a:r>
            <a:r>
              <a:rPr lang="en-US" sz="1700" dirty="0">
                <a:solidFill>
                  <a:srgbClr val="000000"/>
                </a:solidFill>
              </a:rPr>
              <a:t>use a controlled vocabulary or a fixed format</a:t>
            </a:r>
          </a:p>
          <a:p>
            <a:pPr lvl="1" fontAlgn="base">
              <a:spcBef>
                <a:spcPts val="1000"/>
              </a:spcBef>
            </a:pPr>
            <a:r>
              <a:rPr lang="en-US" sz="1700" dirty="0">
                <a:solidFill>
                  <a:srgbClr val="000000"/>
                </a:solidFill>
              </a:rPr>
              <a:t>Submitters may provide custom metadata fields/attributes</a:t>
            </a:r>
            <a:endParaRPr lang="en-US" sz="1700" b="0" i="0" u="none" strike="noStrike" dirty="0">
              <a:solidFill>
                <a:srgbClr val="000000"/>
              </a:solidFill>
              <a:effectLst/>
            </a:endParaRPr>
          </a:p>
          <a:p>
            <a:pPr rtl="0">
              <a:spcBef>
                <a:spcPts val="1000"/>
              </a:spcBef>
              <a:spcAft>
                <a:spcPts val="0"/>
              </a:spcAft>
            </a:pPr>
            <a:r>
              <a:rPr lang="en-US" sz="2900" b="0" i="0" u="none" strike="noStrike" dirty="0">
                <a:solidFill>
                  <a:srgbClr val="000000"/>
                </a:solidFill>
                <a:effectLst/>
              </a:rPr>
              <a:t>Issues Researchers working with SRA data face</a:t>
            </a:r>
            <a:endParaRPr lang="en-US" sz="2900" b="0" dirty="0">
              <a:effectLst/>
            </a:endParaRPr>
          </a:p>
          <a:p>
            <a:pPr lvl="1" fontAlgn="base">
              <a:spcBef>
                <a:spcPts val="1000"/>
              </a:spcBef>
            </a:pPr>
            <a:r>
              <a:rPr lang="en-US" sz="1800" b="0" i="0" u="none" strike="noStrike" dirty="0">
                <a:solidFill>
                  <a:srgbClr val="000000"/>
                </a:solidFill>
                <a:effectLst/>
              </a:rPr>
              <a:t>Available fields are unknown (alternatively, fields that may contain information of interest are not known)</a:t>
            </a:r>
          </a:p>
          <a:p>
            <a:pPr lvl="1" fontAlgn="base">
              <a:spcBef>
                <a:spcPts val="1000"/>
              </a:spcBef>
            </a:pPr>
            <a:r>
              <a:rPr lang="en-US" sz="1800" dirty="0">
                <a:solidFill>
                  <a:srgbClr val="000000"/>
                </a:solidFill>
              </a:rPr>
              <a:t>Values within fields are not standardized</a:t>
            </a:r>
          </a:p>
          <a:p>
            <a:pPr lvl="2" fontAlgn="base">
              <a:spcBef>
                <a:spcPts val="1000"/>
              </a:spcBef>
            </a:pPr>
            <a:r>
              <a:rPr lang="en-US" sz="1600" dirty="0">
                <a:solidFill>
                  <a:srgbClr val="000000"/>
                </a:solidFill>
              </a:rPr>
              <a:t>Complicates search and downstream use</a:t>
            </a:r>
          </a:p>
          <a:p>
            <a:pPr lvl="1" fontAlgn="base">
              <a:spcBef>
                <a:spcPts val="1000"/>
              </a:spcBef>
            </a:pPr>
            <a:endParaRPr lang="en-US" dirty="0"/>
          </a:p>
        </p:txBody>
      </p:sp>
      <p:sp>
        <p:nvSpPr>
          <p:cNvPr id="5" name="TextBox 4">
            <a:extLst>
              <a:ext uri="{FF2B5EF4-FFF2-40B4-BE49-F238E27FC236}">
                <a16:creationId xmlns:a16="http://schemas.microsoft.com/office/drawing/2014/main" id="{422ABC62-FB88-3A90-1A38-D8BC6BAE5AAB}"/>
              </a:ext>
            </a:extLst>
          </p:cNvPr>
          <p:cNvSpPr txBox="1"/>
          <p:nvPr/>
        </p:nvSpPr>
        <p:spPr>
          <a:xfrm>
            <a:off x="5375246" y="1806646"/>
            <a:ext cx="3573710" cy="707886"/>
          </a:xfrm>
          <a:prstGeom prst="rect">
            <a:avLst/>
          </a:prstGeom>
          <a:noFill/>
        </p:spPr>
        <p:txBody>
          <a:bodyPr wrap="square" rtlCol="0">
            <a:spAutoFit/>
          </a:bodyPr>
          <a:lstStyle/>
          <a:p>
            <a:r>
              <a:rPr lang="en-US" sz="4000" b="1" i="1" dirty="0">
                <a:solidFill>
                  <a:srgbClr val="FF0000"/>
                </a:solidFill>
              </a:rPr>
              <a:t>Which is it?</a:t>
            </a:r>
          </a:p>
        </p:txBody>
      </p:sp>
      <p:sp>
        <p:nvSpPr>
          <p:cNvPr id="6" name="TextBox 5">
            <a:extLst>
              <a:ext uri="{FF2B5EF4-FFF2-40B4-BE49-F238E27FC236}">
                <a16:creationId xmlns:a16="http://schemas.microsoft.com/office/drawing/2014/main" id="{F56067E0-4DD4-AF99-F15B-55634744EB1B}"/>
              </a:ext>
            </a:extLst>
          </p:cNvPr>
          <p:cNvSpPr txBox="1"/>
          <p:nvPr/>
        </p:nvSpPr>
        <p:spPr>
          <a:xfrm>
            <a:off x="5142452" y="2625041"/>
            <a:ext cx="1761688" cy="3416320"/>
          </a:xfrm>
          <a:prstGeom prst="rect">
            <a:avLst/>
          </a:prstGeom>
          <a:noFill/>
        </p:spPr>
        <p:txBody>
          <a:bodyPr wrap="square" rtlCol="0">
            <a:spAutoFit/>
          </a:bodyPr>
          <a:lstStyle/>
          <a:p>
            <a:r>
              <a:rPr lang="en-US" u="sng" dirty="0"/>
              <a:t>Host</a:t>
            </a:r>
            <a:r>
              <a:rPr lang="en-US" dirty="0"/>
              <a:t>:</a:t>
            </a:r>
          </a:p>
          <a:p>
            <a:endParaRPr lang="en-US" dirty="0"/>
          </a:p>
          <a:p>
            <a:r>
              <a:rPr lang="en-US" dirty="0"/>
              <a:t>Human</a:t>
            </a:r>
          </a:p>
          <a:p>
            <a:r>
              <a:rPr lang="en-US" dirty="0"/>
              <a:t>H. sapiens</a:t>
            </a:r>
          </a:p>
          <a:p>
            <a:r>
              <a:rPr lang="en-US" dirty="0"/>
              <a:t>H. Sapiens</a:t>
            </a:r>
          </a:p>
          <a:p>
            <a:r>
              <a:rPr lang="en-US" dirty="0"/>
              <a:t>Homo sapiens</a:t>
            </a:r>
          </a:p>
          <a:p>
            <a:r>
              <a:rPr lang="en-US" dirty="0"/>
              <a:t>Homo </a:t>
            </a:r>
            <a:r>
              <a:rPr lang="en-US" dirty="0" err="1"/>
              <a:t>sapens</a:t>
            </a:r>
            <a:endParaRPr lang="en-US" dirty="0"/>
          </a:p>
          <a:p>
            <a:r>
              <a:rPr lang="en-US" dirty="0"/>
              <a:t>Male</a:t>
            </a:r>
          </a:p>
          <a:p>
            <a:r>
              <a:rPr lang="en-US" dirty="0"/>
              <a:t>Female</a:t>
            </a:r>
          </a:p>
          <a:p>
            <a:r>
              <a:rPr lang="en-US" dirty="0"/>
              <a:t>Sick boy</a:t>
            </a:r>
          </a:p>
          <a:p>
            <a:r>
              <a:rPr lang="en-US" dirty="0"/>
              <a:t>Young girl</a:t>
            </a:r>
          </a:p>
          <a:p>
            <a:r>
              <a:rPr lang="en-US" dirty="0"/>
              <a:t>Healthy adult</a:t>
            </a:r>
          </a:p>
        </p:txBody>
      </p:sp>
      <p:sp>
        <p:nvSpPr>
          <p:cNvPr id="7" name="TextBox 6">
            <a:extLst>
              <a:ext uri="{FF2B5EF4-FFF2-40B4-BE49-F238E27FC236}">
                <a16:creationId xmlns:a16="http://schemas.microsoft.com/office/drawing/2014/main" id="{3682FFFE-6B44-594A-BF54-B5F7930A57BC}"/>
              </a:ext>
            </a:extLst>
          </p:cNvPr>
          <p:cNvSpPr txBox="1"/>
          <p:nvPr/>
        </p:nvSpPr>
        <p:spPr>
          <a:xfrm>
            <a:off x="7162101" y="2640946"/>
            <a:ext cx="3058486" cy="2585323"/>
          </a:xfrm>
          <a:prstGeom prst="rect">
            <a:avLst/>
          </a:prstGeom>
          <a:noFill/>
        </p:spPr>
        <p:txBody>
          <a:bodyPr wrap="square" rtlCol="0">
            <a:spAutoFit/>
          </a:bodyPr>
          <a:lstStyle/>
          <a:p>
            <a:r>
              <a:rPr lang="en-US" u="sng" dirty="0"/>
              <a:t>Field names</a:t>
            </a:r>
            <a:r>
              <a:rPr lang="en-US" dirty="0"/>
              <a:t>:</a:t>
            </a:r>
          </a:p>
          <a:p>
            <a:endParaRPr lang="en-US" dirty="0"/>
          </a:p>
          <a:p>
            <a:r>
              <a:rPr lang="en-US" dirty="0"/>
              <a:t>Viral infection</a:t>
            </a:r>
          </a:p>
          <a:p>
            <a:r>
              <a:rPr lang="en-US" dirty="0"/>
              <a:t>Viral </a:t>
            </a:r>
            <a:r>
              <a:rPr lang="en-US" dirty="0" err="1"/>
              <a:t>infeciton</a:t>
            </a:r>
            <a:endParaRPr lang="en-US" dirty="0"/>
          </a:p>
          <a:p>
            <a:r>
              <a:rPr lang="en-US" dirty="0"/>
              <a:t>Viral infected</a:t>
            </a:r>
          </a:p>
          <a:p>
            <a:r>
              <a:rPr lang="en-US" dirty="0"/>
              <a:t>Viral infection condition</a:t>
            </a:r>
          </a:p>
          <a:p>
            <a:r>
              <a:rPr lang="en-US" dirty="0"/>
              <a:t>Viral infection conditions</a:t>
            </a:r>
          </a:p>
          <a:p>
            <a:r>
              <a:rPr lang="en-US" dirty="0"/>
              <a:t>Viral infection of host cell line</a:t>
            </a:r>
          </a:p>
          <a:p>
            <a:r>
              <a:rPr lang="en-US" dirty="0"/>
              <a:t>viral infection status</a:t>
            </a:r>
          </a:p>
        </p:txBody>
      </p:sp>
    </p:spTree>
    <p:extLst>
      <p:ext uri="{BB962C8B-B14F-4D97-AF65-F5344CB8AC3E}">
        <p14:creationId xmlns:p14="http://schemas.microsoft.com/office/powerpoint/2010/main" val="141757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D2A87-6B12-7CEB-4B2C-BD2D64AAF9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11CB0-E447-4B93-21EE-073576837E44}"/>
              </a:ext>
            </a:extLst>
          </p:cNvPr>
          <p:cNvSpPr>
            <a:spLocks noGrp="1"/>
          </p:cNvSpPr>
          <p:nvPr>
            <p:ph type="title"/>
          </p:nvPr>
        </p:nvSpPr>
        <p:spPr/>
        <p:txBody>
          <a:bodyPr/>
          <a:lstStyle/>
          <a:p>
            <a:r>
              <a:rPr lang="en-US" dirty="0"/>
              <a:t>SRA Metadata: What is it?</a:t>
            </a:r>
          </a:p>
        </p:txBody>
      </p:sp>
      <p:pic>
        <p:nvPicPr>
          <p:cNvPr id="4" name="Picture 3" descr="Chart, scatter chart&#10;&#10;Description automatically generated">
            <a:extLst>
              <a:ext uri="{FF2B5EF4-FFF2-40B4-BE49-F238E27FC236}">
                <a16:creationId xmlns:a16="http://schemas.microsoft.com/office/drawing/2014/main" id="{05455A54-8AFA-466C-1196-095DC11EB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473" y="2160589"/>
            <a:ext cx="5403501" cy="3255035"/>
          </a:xfrm>
          <a:prstGeom prst="rect">
            <a:avLst/>
          </a:prstGeom>
          <a:effectLst>
            <a:outerShdw blurRad="63500" sx="102000" sy="102000" algn="ctr" rotWithShape="0">
              <a:prstClr val="black">
                <a:alpha val="40000"/>
              </a:prstClr>
            </a:outerShdw>
          </a:effectLst>
        </p:spPr>
      </p:pic>
      <p:sp>
        <p:nvSpPr>
          <p:cNvPr id="12" name="Content Placeholder 2">
            <a:extLst>
              <a:ext uri="{FF2B5EF4-FFF2-40B4-BE49-F238E27FC236}">
                <a16:creationId xmlns:a16="http://schemas.microsoft.com/office/drawing/2014/main" id="{D90D1CF8-C652-7BB8-B072-0C557974FBF2}"/>
              </a:ext>
            </a:extLst>
          </p:cNvPr>
          <p:cNvSpPr>
            <a:spLocks noGrp="1"/>
          </p:cNvSpPr>
          <p:nvPr>
            <p:ph sz="half" idx="1"/>
          </p:nvPr>
        </p:nvSpPr>
        <p:spPr>
          <a:xfrm>
            <a:off x="0" y="2160589"/>
            <a:ext cx="4884491" cy="3880772"/>
          </a:xfrm>
        </p:spPr>
        <p:txBody>
          <a:bodyPr>
            <a:normAutofit fontScale="62500" lnSpcReduction="20000"/>
          </a:bodyPr>
          <a:lstStyle/>
          <a:p>
            <a:pPr rtl="0">
              <a:spcBef>
                <a:spcPts val="0"/>
              </a:spcBef>
              <a:spcAft>
                <a:spcPts val="0"/>
              </a:spcAft>
            </a:pPr>
            <a:r>
              <a:rPr lang="en-US" sz="2900" b="0" i="0" u="none" strike="noStrike" dirty="0">
                <a:solidFill>
                  <a:srgbClr val="000000"/>
                </a:solidFill>
                <a:effectLst/>
              </a:rPr>
              <a:t>What is it? </a:t>
            </a:r>
            <a:endParaRPr lang="en-US" sz="2900" b="0" dirty="0">
              <a:effectLst/>
            </a:endParaRPr>
          </a:p>
          <a:p>
            <a:pPr lvl="1" fontAlgn="base">
              <a:spcBef>
                <a:spcPts val="1000"/>
              </a:spcBef>
            </a:pPr>
            <a:r>
              <a:rPr lang="en-US" sz="1700" b="0" i="0" u="none" strike="noStrike" dirty="0">
                <a:solidFill>
                  <a:srgbClr val="000000"/>
                </a:solidFill>
                <a:effectLst/>
              </a:rPr>
              <a:t>Non-sequence data associated with the primary sequence data</a:t>
            </a:r>
          </a:p>
          <a:p>
            <a:pPr lvl="1" fontAlgn="base">
              <a:spcBef>
                <a:spcPts val="1000"/>
              </a:spcBef>
            </a:pPr>
            <a:r>
              <a:rPr lang="en-US" sz="1700" dirty="0">
                <a:solidFill>
                  <a:srgbClr val="000000"/>
                </a:solidFill>
              </a:rPr>
              <a:t>May come from the associated experiment record, a link </a:t>
            </a:r>
            <a:r>
              <a:rPr lang="en-US" sz="1700" dirty="0" err="1">
                <a:solidFill>
                  <a:srgbClr val="000000"/>
                </a:solidFill>
              </a:rPr>
              <a:t>BioSample</a:t>
            </a:r>
            <a:r>
              <a:rPr lang="en-US" sz="1700" dirty="0">
                <a:solidFill>
                  <a:srgbClr val="000000"/>
                </a:solidFill>
              </a:rPr>
              <a:t> record, or a linked </a:t>
            </a:r>
            <a:r>
              <a:rPr lang="en-US" sz="1700" dirty="0" err="1">
                <a:solidFill>
                  <a:srgbClr val="000000"/>
                </a:solidFill>
              </a:rPr>
              <a:t>BioProject</a:t>
            </a:r>
            <a:r>
              <a:rPr lang="en-US" sz="1700" dirty="0">
                <a:solidFill>
                  <a:srgbClr val="000000"/>
                </a:solidFill>
              </a:rPr>
              <a:t> record</a:t>
            </a:r>
            <a:endParaRPr lang="en-US" sz="1700" b="0" i="0" u="none" strike="noStrike" dirty="0">
              <a:solidFill>
                <a:srgbClr val="000000"/>
              </a:solidFill>
              <a:effectLst/>
            </a:endParaRPr>
          </a:p>
          <a:p>
            <a:pPr lvl="1" fontAlgn="base">
              <a:spcBef>
                <a:spcPts val="1000"/>
              </a:spcBef>
            </a:pPr>
            <a:r>
              <a:rPr lang="en-US" sz="1700" dirty="0">
                <a:solidFill>
                  <a:srgbClr val="000000"/>
                </a:solidFill>
              </a:rPr>
              <a:t>Metadata is mostly submitter provided</a:t>
            </a:r>
          </a:p>
          <a:p>
            <a:pPr lvl="1" fontAlgn="base">
              <a:spcBef>
                <a:spcPts val="1000"/>
              </a:spcBef>
            </a:pPr>
            <a:r>
              <a:rPr lang="en-US" sz="1700" dirty="0">
                <a:solidFill>
                  <a:srgbClr val="000000"/>
                </a:solidFill>
              </a:rPr>
              <a:t>Only very few fields are required</a:t>
            </a:r>
          </a:p>
          <a:p>
            <a:pPr lvl="1" fontAlgn="base">
              <a:spcBef>
                <a:spcPts val="1000"/>
              </a:spcBef>
            </a:pPr>
            <a:r>
              <a:rPr lang="en-US" sz="1700" b="0" i="0" u="none" strike="noStrike" dirty="0">
                <a:solidFill>
                  <a:srgbClr val="000000"/>
                </a:solidFill>
                <a:effectLst/>
              </a:rPr>
              <a:t>Only very few fields </a:t>
            </a:r>
            <a:r>
              <a:rPr lang="en-US" sz="1700" dirty="0">
                <a:solidFill>
                  <a:srgbClr val="000000"/>
                </a:solidFill>
              </a:rPr>
              <a:t>use a controlled vocabulary or a fixed format</a:t>
            </a:r>
          </a:p>
          <a:p>
            <a:pPr lvl="1" fontAlgn="base">
              <a:spcBef>
                <a:spcPts val="1000"/>
              </a:spcBef>
            </a:pPr>
            <a:r>
              <a:rPr lang="en-US" sz="1700" dirty="0">
                <a:solidFill>
                  <a:srgbClr val="000000"/>
                </a:solidFill>
              </a:rPr>
              <a:t>Submitters may provide custom metadata fields/attributes</a:t>
            </a:r>
            <a:endParaRPr lang="en-US" sz="1700" b="0" i="0" u="none" strike="noStrike" dirty="0">
              <a:solidFill>
                <a:srgbClr val="000000"/>
              </a:solidFill>
              <a:effectLst/>
            </a:endParaRPr>
          </a:p>
          <a:p>
            <a:pPr rtl="0">
              <a:spcBef>
                <a:spcPts val="1000"/>
              </a:spcBef>
              <a:spcAft>
                <a:spcPts val="0"/>
              </a:spcAft>
            </a:pPr>
            <a:r>
              <a:rPr lang="en-US" sz="2900" b="0" i="0" u="none" strike="noStrike" dirty="0">
                <a:solidFill>
                  <a:srgbClr val="000000"/>
                </a:solidFill>
                <a:effectLst/>
              </a:rPr>
              <a:t>Issues Researchers working with SRA data face</a:t>
            </a:r>
            <a:endParaRPr lang="en-US" sz="2900" b="0" dirty="0">
              <a:effectLst/>
            </a:endParaRPr>
          </a:p>
          <a:p>
            <a:pPr lvl="1" fontAlgn="base">
              <a:spcBef>
                <a:spcPts val="1000"/>
              </a:spcBef>
            </a:pPr>
            <a:r>
              <a:rPr lang="en-US" sz="1800" b="0" i="0" u="none" strike="noStrike" dirty="0">
                <a:solidFill>
                  <a:srgbClr val="000000"/>
                </a:solidFill>
                <a:effectLst/>
              </a:rPr>
              <a:t>Available fields are unknown (alternatively, fields that may contain information of interest are not known)</a:t>
            </a:r>
          </a:p>
          <a:p>
            <a:pPr lvl="1" fontAlgn="base">
              <a:spcBef>
                <a:spcPts val="1000"/>
              </a:spcBef>
            </a:pPr>
            <a:r>
              <a:rPr lang="en-US" sz="1800" dirty="0">
                <a:solidFill>
                  <a:srgbClr val="000000"/>
                </a:solidFill>
              </a:rPr>
              <a:t>Values within fields are not standardized</a:t>
            </a:r>
          </a:p>
          <a:p>
            <a:pPr lvl="2" fontAlgn="base">
              <a:spcBef>
                <a:spcPts val="1000"/>
              </a:spcBef>
            </a:pPr>
            <a:r>
              <a:rPr lang="en-US" sz="1600" dirty="0">
                <a:solidFill>
                  <a:srgbClr val="000000"/>
                </a:solidFill>
              </a:rPr>
              <a:t>Complicates search and downstream use</a:t>
            </a:r>
          </a:p>
          <a:p>
            <a:pPr lvl="1" fontAlgn="base">
              <a:spcBef>
                <a:spcPts val="1000"/>
              </a:spcBef>
            </a:pPr>
            <a:endParaRPr lang="en-US" dirty="0"/>
          </a:p>
        </p:txBody>
      </p:sp>
    </p:spTree>
    <p:extLst>
      <p:ext uri="{BB962C8B-B14F-4D97-AF65-F5344CB8AC3E}">
        <p14:creationId xmlns:p14="http://schemas.microsoft.com/office/powerpoint/2010/main" val="390654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0AD-7F28-4EAC-74FE-10C4AAD56FD5}"/>
              </a:ext>
            </a:extLst>
          </p:cNvPr>
          <p:cNvSpPr>
            <a:spLocks noGrp="1"/>
          </p:cNvSpPr>
          <p:nvPr>
            <p:ph type="title"/>
          </p:nvPr>
        </p:nvSpPr>
        <p:spPr/>
        <p:txBody>
          <a:bodyPr/>
          <a:lstStyle/>
          <a:p>
            <a:r>
              <a:rPr lang="en-US" dirty="0"/>
              <a:t>What to do about SRA metadata issues?</a:t>
            </a:r>
          </a:p>
        </p:txBody>
      </p:sp>
      <p:sp>
        <p:nvSpPr>
          <p:cNvPr id="3" name="Content Placeholder 2">
            <a:extLst>
              <a:ext uri="{FF2B5EF4-FFF2-40B4-BE49-F238E27FC236}">
                <a16:creationId xmlns:a16="http://schemas.microsoft.com/office/drawing/2014/main" id="{89456F40-5D2E-C197-BDA0-27A1ED6BAF3F}"/>
              </a:ext>
            </a:extLst>
          </p:cNvPr>
          <p:cNvSpPr>
            <a:spLocks noGrp="1"/>
          </p:cNvSpPr>
          <p:nvPr>
            <p:ph idx="1"/>
          </p:nvPr>
        </p:nvSpPr>
        <p:spPr>
          <a:xfrm>
            <a:off x="838200" y="1584325"/>
            <a:ext cx="8825340" cy="2543175"/>
          </a:xfrm>
        </p:spPr>
        <p:txBody>
          <a:bodyPr/>
          <a:lstStyle/>
          <a:p>
            <a:r>
              <a:rPr lang="en-US" b="1" u="sng" dirty="0"/>
              <a:t>Problem Statement</a:t>
            </a:r>
            <a:r>
              <a:rPr lang="en-US" dirty="0"/>
              <a:t>: Can LLMs be leveraged to </a:t>
            </a:r>
            <a:r>
              <a:rPr lang="en-US" b="1" dirty="0"/>
              <a:t>normalize metadata</a:t>
            </a:r>
            <a:r>
              <a:rPr lang="en-US" dirty="0"/>
              <a:t> values by identifying </a:t>
            </a:r>
            <a:r>
              <a:rPr lang="en-US" i="1" u="sng" dirty="0"/>
              <a:t>semantically similar</a:t>
            </a:r>
            <a:r>
              <a:rPr lang="en-US" dirty="0"/>
              <a:t> content?</a:t>
            </a:r>
          </a:p>
          <a:p>
            <a:endParaRPr lang="en-US" dirty="0"/>
          </a:p>
          <a:p>
            <a:r>
              <a:rPr lang="en-US" b="1" u="sng" dirty="0"/>
              <a:t>The Approach</a:t>
            </a:r>
            <a:r>
              <a:rPr lang="en-US" dirty="0"/>
              <a:t>: Evaluate fit and performance of common models on metadata entry clustering. Fit will be evaluated by looking at model vocabulary overlap with tokenized metadata entries. Performance will be evaluated by looking at clustering output.</a:t>
            </a:r>
          </a:p>
        </p:txBody>
      </p:sp>
      <p:grpSp>
        <p:nvGrpSpPr>
          <p:cNvPr id="6" name="Group 5">
            <a:extLst>
              <a:ext uri="{FF2B5EF4-FFF2-40B4-BE49-F238E27FC236}">
                <a16:creationId xmlns:a16="http://schemas.microsoft.com/office/drawing/2014/main" id="{FA129C09-471A-3D11-D036-326B5EEE0A7B}"/>
              </a:ext>
            </a:extLst>
          </p:cNvPr>
          <p:cNvGrpSpPr/>
          <p:nvPr/>
        </p:nvGrpSpPr>
        <p:grpSpPr>
          <a:xfrm>
            <a:off x="-257096" y="4024650"/>
            <a:ext cx="5059554" cy="2833350"/>
            <a:chOff x="5945300" y="1671637"/>
            <a:chExt cx="5059554" cy="2833350"/>
          </a:xfrm>
        </p:grpSpPr>
        <p:pic>
          <p:nvPicPr>
            <p:cNvPr id="7" name="Picture 6" descr="How to Create a Venn Diagram Using PowerPoint - PoweredTemplate Blog">
              <a:extLst>
                <a:ext uri="{FF2B5EF4-FFF2-40B4-BE49-F238E27FC236}">
                  <a16:creationId xmlns:a16="http://schemas.microsoft.com/office/drawing/2014/main" id="{7824835F-7558-E6C9-7332-B017BDC94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300" y="1671637"/>
              <a:ext cx="5059554" cy="2833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E8BBC87-BE3B-72AB-E9FF-2FBCCDF78EC3}"/>
                </a:ext>
              </a:extLst>
            </p:cNvPr>
            <p:cNvSpPr txBox="1"/>
            <p:nvPr/>
          </p:nvSpPr>
          <p:spPr>
            <a:xfrm>
              <a:off x="6872921" y="2765146"/>
              <a:ext cx="1042273"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SRA</a:t>
              </a:r>
            </a:p>
            <a:p>
              <a:r>
                <a:rPr lang="en-US" sz="1600" dirty="0"/>
                <a:t>Metadata</a:t>
              </a:r>
            </a:p>
          </p:txBody>
        </p:sp>
        <p:sp>
          <p:nvSpPr>
            <p:cNvPr id="9" name="TextBox 8">
              <a:extLst>
                <a:ext uri="{FF2B5EF4-FFF2-40B4-BE49-F238E27FC236}">
                  <a16:creationId xmlns:a16="http://schemas.microsoft.com/office/drawing/2014/main" id="{312BA507-9F57-695B-2484-7A5FC28479B6}"/>
                </a:ext>
              </a:extLst>
            </p:cNvPr>
            <p:cNvSpPr txBox="1"/>
            <p:nvPr/>
          </p:nvSpPr>
          <p:spPr>
            <a:xfrm>
              <a:off x="9028164" y="2765145"/>
              <a:ext cx="132123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Model</a:t>
              </a:r>
              <a:br>
                <a:rPr lang="en-US" sz="1600" dirty="0"/>
              </a:br>
              <a:r>
                <a:rPr lang="en-US" sz="1600" dirty="0"/>
                <a:t>Vocabulary</a:t>
              </a:r>
            </a:p>
          </p:txBody>
        </p:sp>
        <p:sp>
          <p:nvSpPr>
            <p:cNvPr id="10" name="TextBox 9">
              <a:extLst>
                <a:ext uri="{FF2B5EF4-FFF2-40B4-BE49-F238E27FC236}">
                  <a16:creationId xmlns:a16="http://schemas.microsoft.com/office/drawing/2014/main" id="{BFAAA3AF-F74B-3278-F847-F94710F4AFBE}"/>
                </a:ext>
              </a:extLst>
            </p:cNvPr>
            <p:cNvSpPr txBox="1"/>
            <p:nvPr/>
          </p:nvSpPr>
          <p:spPr>
            <a:xfrm>
              <a:off x="8332597" y="2873824"/>
              <a:ext cx="316112"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a:t>
              </a:r>
            </a:p>
          </p:txBody>
        </p:sp>
      </p:grpSp>
      <p:grpSp>
        <p:nvGrpSpPr>
          <p:cNvPr id="12" name="Group 11">
            <a:extLst>
              <a:ext uri="{FF2B5EF4-FFF2-40B4-BE49-F238E27FC236}">
                <a16:creationId xmlns:a16="http://schemas.microsoft.com/office/drawing/2014/main" id="{3BF848BE-2111-3118-A530-57A566C45559}"/>
              </a:ext>
            </a:extLst>
          </p:cNvPr>
          <p:cNvGrpSpPr/>
          <p:nvPr/>
        </p:nvGrpSpPr>
        <p:grpSpPr>
          <a:xfrm>
            <a:off x="4632209" y="3887468"/>
            <a:ext cx="5031331" cy="2961775"/>
            <a:chOff x="6968217" y="3817258"/>
            <a:chExt cx="5031331" cy="2961775"/>
          </a:xfrm>
        </p:grpSpPr>
        <p:pic>
          <p:nvPicPr>
            <p:cNvPr id="13" name="Picture 4" descr="Data Visualization with Network Diagram in Tableau and its Business  Applications">
              <a:extLst>
                <a:ext uri="{FF2B5EF4-FFF2-40B4-BE49-F238E27FC236}">
                  <a16:creationId xmlns:a16="http://schemas.microsoft.com/office/drawing/2014/main" id="{847E06DD-607D-8386-5A5A-5C7EDFE4E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989842" y="4535467"/>
              <a:ext cx="2727915" cy="1291497"/>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Add with solid fill">
              <a:extLst>
                <a:ext uri="{FF2B5EF4-FFF2-40B4-BE49-F238E27FC236}">
                  <a16:creationId xmlns:a16="http://schemas.microsoft.com/office/drawing/2014/main" id="{8800A355-15F4-83F7-0CD7-E4365CDF97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1974" y="4879765"/>
              <a:ext cx="602901" cy="602901"/>
            </a:xfrm>
            <a:prstGeom prst="rect">
              <a:avLst/>
            </a:prstGeom>
          </p:spPr>
        </p:pic>
        <p:pic>
          <p:nvPicPr>
            <p:cNvPr id="15" name="Graphic 14" descr="Arrow Right with solid fill">
              <a:extLst>
                <a:ext uri="{FF2B5EF4-FFF2-40B4-BE49-F238E27FC236}">
                  <a16:creationId xmlns:a16="http://schemas.microsoft.com/office/drawing/2014/main" id="{CFBC0DAA-FE07-E0FD-4B0F-40015BFE28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2735" y="4913347"/>
              <a:ext cx="530679" cy="530679"/>
            </a:xfrm>
            <a:prstGeom prst="rect">
              <a:avLst/>
            </a:prstGeom>
          </p:spPr>
        </p:pic>
        <p:grpSp>
          <p:nvGrpSpPr>
            <p:cNvPr id="16" name="Group 15">
              <a:extLst>
                <a:ext uri="{FF2B5EF4-FFF2-40B4-BE49-F238E27FC236}">
                  <a16:creationId xmlns:a16="http://schemas.microsoft.com/office/drawing/2014/main" id="{67037FF0-4326-4A67-7A5E-5D754D1970DE}"/>
                </a:ext>
              </a:extLst>
            </p:cNvPr>
            <p:cNvGrpSpPr/>
            <p:nvPr/>
          </p:nvGrpSpPr>
          <p:grpSpPr>
            <a:xfrm>
              <a:off x="6968218" y="4235280"/>
              <a:ext cx="914400" cy="1998585"/>
              <a:chOff x="6968218" y="4439386"/>
              <a:chExt cx="914400" cy="1998585"/>
            </a:xfrm>
          </p:grpSpPr>
          <p:sp>
            <p:nvSpPr>
              <p:cNvPr id="30" name="Rectangle 29">
                <a:extLst>
                  <a:ext uri="{FF2B5EF4-FFF2-40B4-BE49-F238E27FC236}">
                    <a16:creationId xmlns:a16="http://schemas.microsoft.com/office/drawing/2014/main" id="{06544132-8BAE-9433-5477-30D69B867236}"/>
                  </a:ext>
                </a:extLst>
              </p:cNvPr>
              <p:cNvSpPr/>
              <p:nvPr/>
            </p:nvSpPr>
            <p:spPr>
              <a:xfrm>
                <a:off x="7192735" y="4439386"/>
                <a:ext cx="465364" cy="43231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DD686F2-63C8-6BB9-D5F0-3DC8385C3DD7}"/>
                  </a:ext>
                </a:extLst>
              </p:cNvPr>
              <p:cNvSpPr/>
              <p:nvPr/>
            </p:nvSpPr>
            <p:spPr>
              <a:xfrm>
                <a:off x="7192736" y="4999805"/>
                <a:ext cx="465364" cy="43231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0005EF5-82AD-B85E-C537-4EEF3DF4B834}"/>
                  </a:ext>
                </a:extLst>
              </p:cNvPr>
              <p:cNvSpPr/>
              <p:nvPr/>
            </p:nvSpPr>
            <p:spPr>
              <a:xfrm>
                <a:off x="7192736" y="5560224"/>
                <a:ext cx="465364" cy="43231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Brace 32">
                <a:extLst>
                  <a:ext uri="{FF2B5EF4-FFF2-40B4-BE49-F238E27FC236}">
                    <a16:creationId xmlns:a16="http://schemas.microsoft.com/office/drawing/2014/main" id="{90A23E3E-6531-AC61-4D13-0100FA64F973}"/>
                  </a:ext>
                </a:extLst>
              </p:cNvPr>
              <p:cNvSpPr/>
              <p:nvPr/>
            </p:nvSpPr>
            <p:spPr>
              <a:xfrm rot="5400000">
                <a:off x="7261192" y="5816546"/>
                <a:ext cx="328451" cy="914400"/>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DF874-A03F-D01B-A5F8-B957592B123D}"/>
                </a:ext>
              </a:extLst>
            </p:cNvPr>
            <p:cNvGrpSpPr/>
            <p:nvPr/>
          </p:nvGrpSpPr>
          <p:grpSpPr>
            <a:xfrm>
              <a:off x="8650226" y="4343400"/>
              <a:ext cx="1228559" cy="1896048"/>
              <a:chOff x="8650226" y="4547506"/>
              <a:chExt cx="1228559" cy="1896048"/>
            </a:xfrm>
          </p:grpSpPr>
          <p:grpSp>
            <p:nvGrpSpPr>
              <p:cNvPr id="20" name="Group 19">
                <a:extLst>
                  <a:ext uri="{FF2B5EF4-FFF2-40B4-BE49-F238E27FC236}">
                    <a16:creationId xmlns:a16="http://schemas.microsoft.com/office/drawing/2014/main" id="{D727E3DB-0B73-EFE5-3AEA-7CFE801F72E8}"/>
                  </a:ext>
                </a:extLst>
              </p:cNvPr>
              <p:cNvGrpSpPr/>
              <p:nvPr/>
            </p:nvGrpSpPr>
            <p:grpSpPr>
              <a:xfrm>
                <a:off x="8650227" y="4547506"/>
                <a:ext cx="860913" cy="1009268"/>
                <a:chOff x="7964679" y="4501625"/>
                <a:chExt cx="860913" cy="1009268"/>
              </a:xfrm>
            </p:grpSpPr>
            <p:sp>
              <p:nvSpPr>
                <p:cNvPr id="28" name="Rectangle 27">
                  <a:extLst>
                    <a:ext uri="{FF2B5EF4-FFF2-40B4-BE49-F238E27FC236}">
                      <a16:creationId xmlns:a16="http://schemas.microsoft.com/office/drawing/2014/main" id="{26BFBE4A-7C15-9C89-2160-1739D3B123E2}"/>
                    </a:ext>
                  </a:extLst>
                </p:cNvPr>
                <p:cNvSpPr/>
                <p:nvPr/>
              </p:nvSpPr>
              <p:spPr>
                <a:xfrm>
                  <a:off x="7964679" y="4501625"/>
                  <a:ext cx="860913" cy="10092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EB65105-D88F-DA79-8DBF-F67A741A7D99}"/>
                    </a:ext>
                  </a:extLst>
                </p:cNvPr>
                <p:cNvSpPr/>
                <p:nvPr/>
              </p:nvSpPr>
              <p:spPr>
                <a:xfrm>
                  <a:off x="7964680" y="4501625"/>
                  <a:ext cx="860912" cy="2989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F3E20238-C066-DF59-DFC7-080636D6C380}"/>
                  </a:ext>
                </a:extLst>
              </p:cNvPr>
              <p:cNvGrpSpPr/>
              <p:nvPr/>
            </p:nvGrpSpPr>
            <p:grpSpPr>
              <a:xfrm>
                <a:off x="8802627" y="4699906"/>
                <a:ext cx="860913" cy="1009268"/>
                <a:chOff x="7964679" y="4501625"/>
                <a:chExt cx="860913" cy="1009268"/>
              </a:xfrm>
            </p:grpSpPr>
            <p:sp>
              <p:nvSpPr>
                <p:cNvPr id="26" name="Rectangle 25">
                  <a:extLst>
                    <a:ext uri="{FF2B5EF4-FFF2-40B4-BE49-F238E27FC236}">
                      <a16:creationId xmlns:a16="http://schemas.microsoft.com/office/drawing/2014/main" id="{113339B8-BBEE-E739-935F-41E79DB48164}"/>
                    </a:ext>
                  </a:extLst>
                </p:cNvPr>
                <p:cNvSpPr/>
                <p:nvPr/>
              </p:nvSpPr>
              <p:spPr>
                <a:xfrm>
                  <a:off x="7964679" y="4501625"/>
                  <a:ext cx="860913" cy="10092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5747059-C6A5-2BF0-567F-219E0ED8EE72}"/>
                    </a:ext>
                  </a:extLst>
                </p:cNvPr>
                <p:cNvSpPr/>
                <p:nvPr/>
              </p:nvSpPr>
              <p:spPr>
                <a:xfrm>
                  <a:off x="7964680" y="4501625"/>
                  <a:ext cx="860912" cy="2989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66C793CD-D950-8643-91B5-AF197CB6DB67}"/>
                  </a:ext>
                </a:extLst>
              </p:cNvPr>
              <p:cNvGrpSpPr/>
              <p:nvPr/>
            </p:nvGrpSpPr>
            <p:grpSpPr>
              <a:xfrm>
                <a:off x="8955027" y="4852306"/>
                <a:ext cx="860913" cy="1009268"/>
                <a:chOff x="7964679" y="4501625"/>
                <a:chExt cx="860913" cy="1009268"/>
              </a:xfrm>
            </p:grpSpPr>
            <p:sp>
              <p:nvSpPr>
                <p:cNvPr id="24" name="Rectangle 23">
                  <a:extLst>
                    <a:ext uri="{FF2B5EF4-FFF2-40B4-BE49-F238E27FC236}">
                      <a16:creationId xmlns:a16="http://schemas.microsoft.com/office/drawing/2014/main" id="{385CCE3A-F15D-606D-D5EF-4B8B4AD1AE65}"/>
                    </a:ext>
                  </a:extLst>
                </p:cNvPr>
                <p:cNvSpPr/>
                <p:nvPr/>
              </p:nvSpPr>
              <p:spPr>
                <a:xfrm>
                  <a:off x="7964679" y="4501625"/>
                  <a:ext cx="860913" cy="10092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Values</a:t>
                  </a:r>
                </a:p>
              </p:txBody>
            </p:sp>
            <p:sp>
              <p:nvSpPr>
                <p:cNvPr id="25" name="Rectangle 24">
                  <a:extLst>
                    <a:ext uri="{FF2B5EF4-FFF2-40B4-BE49-F238E27FC236}">
                      <a16:creationId xmlns:a16="http://schemas.microsoft.com/office/drawing/2014/main" id="{B845E2D5-02F4-4D4B-4DC7-71C5177353E6}"/>
                    </a:ext>
                  </a:extLst>
                </p:cNvPr>
                <p:cNvSpPr/>
                <p:nvPr/>
              </p:nvSpPr>
              <p:spPr>
                <a:xfrm>
                  <a:off x="7964680" y="4501625"/>
                  <a:ext cx="860912" cy="2989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Field</a:t>
                  </a:r>
                </a:p>
              </p:txBody>
            </p:sp>
          </p:grpSp>
          <p:sp>
            <p:nvSpPr>
              <p:cNvPr id="23" name="Right Brace 22">
                <a:extLst>
                  <a:ext uri="{FF2B5EF4-FFF2-40B4-BE49-F238E27FC236}">
                    <a16:creationId xmlns:a16="http://schemas.microsoft.com/office/drawing/2014/main" id="{9EAAC3D9-F28B-94DF-A543-1E7D35890FB0}"/>
                  </a:ext>
                </a:extLst>
              </p:cNvPr>
              <p:cNvSpPr/>
              <p:nvPr/>
            </p:nvSpPr>
            <p:spPr>
              <a:xfrm rot="5400000">
                <a:off x="9100280" y="5665049"/>
                <a:ext cx="328451" cy="1228559"/>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TextBox 17">
              <a:extLst>
                <a:ext uri="{FF2B5EF4-FFF2-40B4-BE49-F238E27FC236}">
                  <a16:creationId xmlns:a16="http://schemas.microsoft.com/office/drawing/2014/main" id="{84F676C1-44B1-584E-8BCC-44241F8B7F91}"/>
                </a:ext>
              </a:extLst>
            </p:cNvPr>
            <p:cNvSpPr txBox="1"/>
            <p:nvPr/>
          </p:nvSpPr>
          <p:spPr>
            <a:xfrm>
              <a:off x="6968217" y="6300179"/>
              <a:ext cx="1042273" cy="461665"/>
            </a:xfrm>
            <a:prstGeom prst="rect">
              <a:avLst/>
            </a:prstGeom>
            <a:noFill/>
          </p:spPr>
          <p:txBody>
            <a:bodyPr wrap="none" rtlCol="0">
              <a:spAutoFit/>
            </a:bodyPr>
            <a:lstStyle/>
            <a:p>
              <a:r>
                <a:rPr lang="en-US" sz="1200" b="1" dirty="0"/>
                <a:t>Models: </a:t>
              </a:r>
              <a:r>
                <a:rPr lang="en-US" sz="1200" dirty="0"/>
                <a:t>Bert,</a:t>
              </a:r>
            </a:p>
            <a:p>
              <a:r>
                <a:rPr lang="en-US" sz="1200" dirty="0" err="1"/>
                <a:t>BioBert</a:t>
              </a:r>
              <a:r>
                <a:rPr lang="en-US" sz="1200" dirty="0"/>
                <a:t>, etc.</a:t>
              </a:r>
            </a:p>
          </p:txBody>
        </p:sp>
        <p:sp>
          <p:nvSpPr>
            <p:cNvPr id="19" name="TextBox 18">
              <a:extLst>
                <a:ext uri="{FF2B5EF4-FFF2-40B4-BE49-F238E27FC236}">
                  <a16:creationId xmlns:a16="http://schemas.microsoft.com/office/drawing/2014/main" id="{16D4E2D3-E524-53FC-51DA-8708839D2416}"/>
                </a:ext>
              </a:extLst>
            </p:cNvPr>
            <p:cNvSpPr txBox="1"/>
            <p:nvPr/>
          </p:nvSpPr>
          <p:spPr>
            <a:xfrm>
              <a:off x="8520186" y="6317368"/>
              <a:ext cx="1589409" cy="461665"/>
            </a:xfrm>
            <a:prstGeom prst="rect">
              <a:avLst/>
            </a:prstGeom>
            <a:noFill/>
          </p:spPr>
          <p:txBody>
            <a:bodyPr wrap="none" rtlCol="0">
              <a:spAutoFit/>
            </a:bodyPr>
            <a:lstStyle/>
            <a:p>
              <a:r>
                <a:rPr lang="en-US" sz="1200" b="1" dirty="0"/>
                <a:t>Metadata:</a:t>
              </a:r>
            </a:p>
            <a:p>
              <a:r>
                <a:rPr lang="en-US" sz="1200" dirty="0"/>
                <a:t>Bio material, host, etc.</a:t>
              </a:r>
            </a:p>
          </p:txBody>
        </p:sp>
      </p:grpSp>
    </p:spTree>
    <p:extLst>
      <p:ext uri="{BB962C8B-B14F-4D97-AF65-F5344CB8AC3E}">
        <p14:creationId xmlns:p14="http://schemas.microsoft.com/office/powerpoint/2010/main" val="328779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ABD0-D458-56E3-1076-142610BF4B83}"/>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0D5DE7CA-F6CA-CDFF-BB03-B10554861738}"/>
              </a:ext>
            </a:extLst>
          </p:cNvPr>
          <p:cNvSpPr>
            <a:spLocks noGrp="1"/>
          </p:cNvSpPr>
          <p:nvPr>
            <p:ph idx="1"/>
          </p:nvPr>
        </p:nvSpPr>
        <p:spPr/>
        <p:txBody>
          <a:bodyPr>
            <a:normAutofit fontScale="92500" lnSpcReduction="20000"/>
          </a:bodyPr>
          <a:lstStyle/>
          <a:p>
            <a:r>
              <a:rPr lang="en-US" dirty="0" err="1"/>
              <a:t>Sagemaker</a:t>
            </a:r>
            <a:endParaRPr lang="en-US" dirty="0"/>
          </a:p>
          <a:p>
            <a:pPr lvl="1"/>
            <a:r>
              <a:rPr lang="en-US" dirty="0"/>
              <a:t>Getting it set-up</a:t>
            </a:r>
          </a:p>
          <a:p>
            <a:pPr lvl="1"/>
            <a:r>
              <a:rPr lang="en-US" dirty="0"/>
              <a:t>Internet connection/Connecting to GitHub</a:t>
            </a:r>
          </a:p>
          <a:p>
            <a:r>
              <a:rPr lang="en-US" dirty="0"/>
              <a:t>Inputs</a:t>
            </a:r>
          </a:p>
          <a:p>
            <a:pPr lvl="1"/>
            <a:r>
              <a:rPr lang="en-US" b="0" i="0" dirty="0">
                <a:solidFill>
                  <a:srgbClr val="1D1C1D"/>
                </a:solidFill>
                <a:effectLst/>
                <a:latin typeface="Slack-Lato"/>
              </a:rPr>
              <a:t>No pre-labeled dataset</a:t>
            </a:r>
          </a:p>
          <a:p>
            <a:pPr lvl="1"/>
            <a:r>
              <a:rPr lang="en-US" b="0" i="0" dirty="0">
                <a:solidFill>
                  <a:srgbClr val="1D1C1D"/>
                </a:solidFill>
                <a:effectLst/>
                <a:latin typeface="Slack-Lato"/>
              </a:rPr>
              <a:t>Figuring out the best way to perform tokenization on the input data</a:t>
            </a:r>
            <a:endParaRPr lang="en-US" dirty="0"/>
          </a:p>
          <a:p>
            <a:r>
              <a:rPr lang="en-US" dirty="0"/>
              <a:t>Model selection</a:t>
            </a:r>
          </a:p>
          <a:p>
            <a:pPr lvl="1"/>
            <a:r>
              <a:rPr lang="en-US" dirty="0"/>
              <a:t>Finding a pretrained model that had overlapping vocabulary with our metadata input</a:t>
            </a:r>
          </a:p>
          <a:p>
            <a:pPr lvl="1"/>
            <a:r>
              <a:rPr lang="en-US" b="0" i="0" dirty="0">
                <a:solidFill>
                  <a:srgbClr val="1D1C1D"/>
                </a:solidFill>
                <a:effectLst/>
                <a:latin typeface="Slack-Lato"/>
              </a:rPr>
              <a:t>Picking a model that works with python library we chose</a:t>
            </a:r>
            <a:endParaRPr lang="en-US" dirty="0"/>
          </a:p>
          <a:p>
            <a:r>
              <a:rPr lang="en-US" dirty="0">
                <a:solidFill>
                  <a:srgbClr val="1D1C1D"/>
                </a:solidFill>
                <a:latin typeface="Slack-Lato"/>
              </a:rPr>
              <a:t>Model Comparisons</a:t>
            </a:r>
          </a:p>
          <a:p>
            <a:pPr lvl="1"/>
            <a:r>
              <a:rPr lang="en-US" b="0" i="0" dirty="0">
                <a:solidFill>
                  <a:srgbClr val="1D1C1D"/>
                </a:solidFill>
                <a:effectLst/>
                <a:latin typeface="Slack-Lato"/>
              </a:rPr>
              <a:t>Which methods are appropriate/best</a:t>
            </a:r>
          </a:p>
          <a:p>
            <a:pPr lvl="1"/>
            <a:r>
              <a:rPr lang="en-US" dirty="0">
                <a:solidFill>
                  <a:srgbClr val="1D1C1D"/>
                </a:solidFill>
                <a:latin typeface="Slack-Lato"/>
              </a:rPr>
              <a:t>No ground truth</a:t>
            </a:r>
            <a:endParaRPr lang="en-US"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410882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09FA-495A-C75D-3A4B-F8B0B1EC78F6}"/>
              </a:ext>
            </a:extLst>
          </p:cNvPr>
          <p:cNvSpPr>
            <a:spLocks noGrp="1"/>
          </p:cNvSpPr>
          <p:nvPr>
            <p:ph type="title"/>
          </p:nvPr>
        </p:nvSpPr>
        <p:spPr>
          <a:xfrm>
            <a:off x="0" y="365125"/>
            <a:ext cx="12280900" cy="1325563"/>
          </a:xfrm>
        </p:spPr>
        <p:txBody>
          <a:bodyPr/>
          <a:lstStyle/>
          <a:p>
            <a:r>
              <a:rPr lang="en-US" dirty="0"/>
              <a:t>Vocabulary Overlap is Comparable Between Models</a:t>
            </a:r>
          </a:p>
        </p:txBody>
      </p:sp>
      <p:pic>
        <p:nvPicPr>
          <p:cNvPr id="5" name="Content Placeholder 4">
            <a:extLst>
              <a:ext uri="{FF2B5EF4-FFF2-40B4-BE49-F238E27FC236}">
                <a16:creationId xmlns:a16="http://schemas.microsoft.com/office/drawing/2014/main" id="{1F84039C-7146-3293-A0F4-20E8C5F12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08" y="1027651"/>
            <a:ext cx="8162488" cy="5830349"/>
          </a:xfrm>
        </p:spPr>
      </p:pic>
    </p:spTree>
    <p:extLst>
      <p:ext uri="{BB962C8B-B14F-4D97-AF65-F5344CB8AC3E}">
        <p14:creationId xmlns:p14="http://schemas.microsoft.com/office/powerpoint/2010/main" val="347387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422E-B6EE-EF91-377A-3B7EFA997CDA}"/>
              </a:ext>
            </a:extLst>
          </p:cNvPr>
          <p:cNvSpPr>
            <a:spLocks noGrp="1"/>
          </p:cNvSpPr>
          <p:nvPr>
            <p:ph type="title"/>
          </p:nvPr>
        </p:nvSpPr>
        <p:spPr>
          <a:xfrm>
            <a:off x="0" y="365125"/>
            <a:ext cx="12192000" cy="1325563"/>
          </a:xfrm>
        </p:spPr>
        <p:txBody>
          <a:bodyPr/>
          <a:lstStyle/>
          <a:p>
            <a:r>
              <a:rPr lang="en-US" dirty="0"/>
              <a:t>Vocab Overlap Varies Significantly by Metadata Field</a:t>
            </a:r>
          </a:p>
        </p:txBody>
      </p:sp>
      <p:pic>
        <p:nvPicPr>
          <p:cNvPr id="5" name="Content Placeholder 4">
            <a:extLst>
              <a:ext uri="{FF2B5EF4-FFF2-40B4-BE49-F238E27FC236}">
                <a16:creationId xmlns:a16="http://schemas.microsoft.com/office/drawing/2014/main" id="{D6746F7C-1BBD-A715-8EC5-B5C6AC338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26" y="1027906"/>
            <a:ext cx="8178799" cy="5032375"/>
          </a:xfrm>
        </p:spPr>
      </p:pic>
    </p:spTree>
    <p:extLst>
      <p:ext uri="{BB962C8B-B14F-4D97-AF65-F5344CB8AC3E}">
        <p14:creationId xmlns:p14="http://schemas.microsoft.com/office/powerpoint/2010/main" val="50610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51B8-4E50-9F2D-54F2-4E99FF6A5963}"/>
              </a:ext>
            </a:extLst>
          </p:cNvPr>
          <p:cNvSpPr>
            <a:spLocks noGrp="1"/>
          </p:cNvSpPr>
          <p:nvPr>
            <p:ph type="title"/>
          </p:nvPr>
        </p:nvSpPr>
        <p:spPr>
          <a:xfrm>
            <a:off x="0" y="365125"/>
            <a:ext cx="12192000" cy="1325563"/>
          </a:xfrm>
        </p:spPr>
        <p:txBody>
          <a:bodyPr/>
          <a:lstStyle/>
          <a:p>
            <a:r>
              <a:rPr lang="en-US" dirty="0"/>
              <a:t>Cluster Quality is Technically Good in Most Cases …</a:t>
            </a:r>
          </a:p>
        </p:txBody>
      </p:sp>
      <p:pic>
        <p:nvPicPr>
          <p:cNvPr id="9" name="Content Placeholder 8">
            <a:extLst>
              <a:ext uri="{FF2B5EF4-FFF2-40B4-BE49-F238E27FC236}">
                <a16:creationId xmlns:a16="http://schemas.microsoft.com/office/drawing/2014/main" id="{86B0D606-39CA-8C26-C288-6F64C3BF2260}"/>
              </a:ext>
            </a:extLst>
          </p:cNvPr>
          <p:cNvPicPr>
            <a:picLocks noGrp="1" noChangeAspect="1"/>
          </p:cNvPicPr>
          <p:nvPr>
            <p:ph idx="1"/>
          </p:nvPr>
        </p:nvPicPr>
        <p:blipFill>
          <a:blip r:embed="rId2"/>
          <a:stretch>
            <a:fillRect/>
          </a:stretch>
        </p:blipFill>
        <p:spPr>
          <a:xfrm>
            <a:off x="677863" y="2240955"/>
            <a:ext cx="8596312" cy="3720702"/>
          </a:xfrm>
        </p:spPr>
      </p:pic>
    </p:spTree>
    <p:extLst>
      <p:ext uri="{BB962C8B-B14F-4D97-AF65-F5344CB8AC3E}">
        <p14:creationId xmlns:p14="http://schemas.microsoft.com/office/powerpoint/2010/main" val="2334587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TotalTime>
  <Words>1019</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Roboto</vt:lpstr>
      <vt:lpstr>Slack-Lato</vt:lpstr>
      <vt:lpstr>Trebuchet MS</vt:lpstr>
      <vt:lpstr>var(--jp-code-font-family)</vt:lpstr>
      <vt:lpstr>Wingdings 3</vt:lpstr>
      <vt:lpstr>Facet</vt:lpstr>
      <vt:lpstr>Exploring LLM Applications to SRA Metadata Normalization</vt:lpstr>
      <vt:lpstr>The Team</vt:lpstr>
      <vt:lpstr>SRA Metadata: What is it? What’s isn’t it?</vt:lpstr>
      <vt:lpstr>SRA Metadata: What is it?</vt:lpstr>
      <vt:lpstr>What to do about SRA metadata issues?</vt:lpstr>
      <vt:lpstr>Technical Challenges</vt:lpstr>
      <vt:lpstr>Vocabulary Overlap is Comparable Between Models</vt:lpstr>
      <vt:lpstr>Vocab Overlap Varies Significantly by Metadata Field</vt:lpstr>
      <vt:lpstr>Cluster Quality is Technically Good in Most Cases …</vt:lpstr>
      <vt:lpstr>But Qualitatively, Clusters Might not be Great?</vt:lpstr>
      <vt:lpstr>But Qualitatively, Clusters Might not be Great?</vt:lpstr>
      <vt:lpstr>But Qualitatively, Clusters Might not be Great?</vt:lpstr>
      <vt:lpstr>Follow-up /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LLM Applications to SRA Metadata Normalization</dc:title>
  <dc:creator>Fake Name</dc:creator>
  <cp:lastModifiedBy>Fake Name</cp:lastModifiedBy>
  <cp:revision>2</cp:revision>
  <dcterms:created xsi:type="dcterms:W3CDTF">2024-03-01T14:31:32Z</dcterms:created>
  <dcterms:modified xsi:type="dcterms:W3CDTF">2024-03-01T17:13:45Z</dcterms:modified>
</cp:coreProperties>
</file>