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65" r:id="rId4"/>
    <p:sldId id="263" r:id="rId5"/>
    <p:sldId id="268" r:id="rId6"/>
    <p:sldId id="260" r:id="rId7"/>
    <p:sldId id="259" r:id="rId8"/>
    <p:sldId id="258" r:id="rId9"/>
    <p:sldId id="269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4"/>
    <p:restoredTop sz="94872"/>
  </p:normalViewPr>
  <p:slideViewPr>
    <p:cSldViewPr snapToGrid="0">
      <p:cViewPr>
        <p:scale>
          <a:sx n="100" d="100"/>
          <a:sy n="100" d="100"/>
        </p:scale>
        <p:origin x="302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1E60-50CB-3196-1B8D-EED6BBDD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5F547-4BA7-512E-4279-9F93865A9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B6FA-90A1-F70C-C338-1B9F69B3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CBD1-1413-5EAA-4AAC-892006E9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D535-9118-6747-6D0C-EE92B4F9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4F1C-636E-85A6-1770-9B8B84CF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CAB2F-A930-3D4B-07CA-D878F7E4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8998-0EAA-C57D-AF81-F31493D6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47E4-DB49-69FB-42A3-6177C0F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4862-CBA4-7B98-D043-EA7D93E9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3D25B-C03E-1EC7-6D34-C7FE54EB2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4AC0A-413B-CE64-AE59-D844B19B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5423-2E5D-44E5-6754-72462058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CBAD-60A2-C34C-F54A-B55D41C7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F1BD-03D4-17EB-921F-1A1DF4A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A5A3-36C2-E6C3-E3A3-C4AB9AE3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36EF-0196-A3F7-3F80-2762D81F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DAC4-A205-A377-4B67-A240CF1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9B20-C8D3-180F-5F6A-591B15E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58C8-D254-4239-C7B3-5A3699D5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5FB0-2268-7BE0-0FCD-2EBF640D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5FEAE-B117-5157-EC13-F26E535E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5469-4022-085C-8D08-A081A72B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E86A-2A5D-98B5-A49E-373C5CA5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9669-8CB8-AA65-58C3-A57A792E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162-9996-70FF-D036-045560B2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6A8B-1980-4CCF-A53C-0C39BF39A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C1AB-B59D-6220-56A6-0A40A3EE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3B5E-CA9E-11A0-2906-232AAD30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1115-85DE-F9F1-BB02-78DD8252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01E2-D017-3831-62D5-5BEE5EF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82B-D261-99B0-4CD0-52321CFF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ECFD-56A3-6E45-36D8-05F3621B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D743-D278-43DC-524D-45670F6D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7CD65-8B22-93F6-131D-5F5929A8A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9E0BE-720B-37A2-F381-405C60BC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990EE-91DC-6AE8-1D4F-8415ED78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E6678-51C7-585D-C96D-BC1969E1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6FABE-05A5-8393-C57B-DD89ABDE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EC7B-1C5E-B511-34C1-7DCA71BA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22E92-A1C1-787A-5337-2A68D3FC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2BEA-1725-80A8-95B2-9F90FDAB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9C573-B7BB-228F-CC64-82AFDEC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32742-768B-7468-D18E-62011852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EF96D-528F-6992-FFA1-2A27F859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A98D-AB22-81D1-81EA-0ED366E5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22E6-A7C5-BE43-8D19-12A45103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8F7-C57E-D6E3-8E81-55CACF7F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6E67-1145-34C6-2F09-4D1D92DB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3367-4083-9B54-8225-48D995CC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A0EB-28D9-2786-7408-B10C7BB9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B1A0-A975-7E9B-0BBC-B1BFD94C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7907-621D-19C2-B163-9BA1719D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0052A-5E60-B981-1832-E39997D60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E20F-EE9D-370A-FF8A-4052321F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CF597-EA2B-7EA2-4499-AB810AD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7E661-A5AC-49BB-A730-E19D6D19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2AC16-FFC2-9843-17E9-D4CAF98B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DAF19-7A41-21BE-BB98-372EFAD5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D7654-0FBF-50CB-EAE7-8B7EB320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F509-6C81-4DF3-3C72-C774DA15F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4148-434B-0A40-9565-FBDDDDBA8CE0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CA01-A00E-32A1-267C-37754F789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E32D-3998-C93F-C6A1-0E1F63DA1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7410-F9BE-EA4A-A03B-77D0920A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bioinformatics/btx7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12DDD-6E2F-679A-140F-C0C534451728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0" i="0">
                <a:effectLst/>
                <a:latin typeface="+mj-lt"/>
                <a:ea typeface="+mj-ea"/>
                <a:cs typeface="+mj-cs"/>
              </a:rPr>
              <a:t>Machine Learning with Genomic Information for Predicting Cancer Drug Response</a:t>
            </a:r>
            <a:endParaRPr lang="en-US" sz="3800">
              <a:latin typeface="+mj-lt"/>
              <a:ea typeface="+mj-ea"/>
              <a:cs typeface="+mj-cs"/>
            </a:endParaRP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4A4D38-2E3A-CD62-F4B1-EE5F1127C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6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960F-0144-B972-2AA0-F6C24E2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E065-02AB-E8CB-CF52-C92C6BAA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created require further refinement. </a:t>
            </a:r>
          </a:p>
          <a:p>
            <a:r>
              <a:rPr lang="en-US" dirty="0"/>
              <a:t>Including RNA information could be beneficial for the prediction.</a:t>
            </a:r>
          </a:p>
          <a:p>
            <a:r>
              <a:rPr lang="en-US" dirty="0"/>
              <a:t>An exhaustive study from the parameters of each drug should be conducted.</a:t>
            </a:r>
          </a:p>
        </p:txBody>
      </p:sp>
    </p:spTree>
    <p:extLst>
      <p:ext uri="{BB962C8B-B14F-4D97-AF65-F5344CB8AC3E}">
        <p14:creationId xmlns:p14="http://schemas.microsoft.com/office/powerpoint/2010/main" val="398136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1E29A5A5-817F-5327-6321-18D7DFAB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95" y="1202445"/>
            <a:ext cx="4696172" cy="3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42B49C8-65CA-6B53-D8C9-430B1FB3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42" y="945091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E3CC1-C996-CE30-56B8-1BA2A88712B2}"/>
              </a:ext>
            </a:extLst>
          </p:cNvPr>
          <p:cNvSpPr txBox="1"/>
          <p:nvPr/>
        </p:nvSpPr>
        <p:spPr>
          <a:xfrm>
            <a:off x="372533" y="106551"/>
            <a:ext cx="83312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Bingfang</a:t>
            </a:r>
            <a:r>
              <a:rPr lang="en-US" dirty="0"/>
              <a:t> Ruth Xu (Team Lead)</a:t>
            </a:r>
          </a:p>
          <a:p>
            <a:r>
              <a:rPr lang="en-US" sz="1400" dirty="0"/>
              <a:t>Frederick National Laboratory for Cancer Research (FNLCR), Leidos Biomedical Research, Inc.</a:t>
            </a:r>
          </a:p>
          <a:p>
            <a:endParaRPr lang="en-US" sz="1400" dirty="0"/>
          </a:p>
          <a:p>
            <a:r>
              <a:rPr lang="en-US" dirty="0"/>
              <a:t>Daniel Sierra-Sosa (Tech Lead)</a:t>
            </a:r>
          </a:p>
          <a:p>
            <a:r>
              <a:rPr lang="en-US" sz="1400" dirty="0"/>
              <a:t>Assistant Professor, Department of Computer Science and IT, Hood College</a:t>
            </a:r>
          </a:p>
          <a:p>
            <a:endParaRPr lang="en-US" sz="1400" dirty="0"/>
          </a:p>
          <a:p>
            <a:r>
              <a:rPr lang="en-US" dirty="0"/>
              <a:t>Julie </a:t>
            </a:r>
            <a:r>
              <a:rPr lang="en-US" dirty="0" err="1"/>
              <a:t>Bocetti</a:t>
            </a:r>
            <a:r>
              <a:rPr lang="en-US" dirty="0"/>
              <a:t> (Writer)</a:t>
            </a:r>
          </a:p>
          <a:p>
            <a:r>
              <a:rPr lang="en-US" sz="1400" dirty="0"/>
              <a:t>NICHD</a:t>
            </a:r>
          </a:p>
          <a:p>
            <a:endParaRPr lang="en-US" sz="1400" dirty="0"/>
          </a:p>
          <a:p>
            <a:r>
              <a:rPr lang="en-US" dirty="0"/>
              <a:t>Todd Young</a:t>
            </a:r>
          </a:p>
          <a:p>
            <a:r>
              <a:rPr lang="en-US" sz="1400" dirty="0"/>
              <a:t>Frederick National Laboratory for Cancer Research (FNLCR), Leidos Biomedical Research, Inc.</a:t>
            </a:r>
          </a:p>
          <a:p>
            <a:endParaRPr lang="en-US" sz="1400" dirty="0"/>
          </a:p>
          <a:p>
            <a:r>
              <a:rPr lang="en-US" dirty="0"/>
              <a:t>Helga </a:t>
            </a:r>
            <a:r>
              <a:rPr lang="en-US" dirty="0" err="1"/>
              <a:t>Saizonou</a:t>
            </a:r>
            <a:endParaRPr lang="en-US" dirty="0"/>
          </a:p>
          <a:p>
            <a:r>
              <a:rPr lang="en-US" sz="1400" dirty="0"/>
              <a:t>Tropical Infections Diseases Research Centre (TIDRC), </a:t>
            </a:r>
            <a:r>
              <a:rPr lang="en-US" sz="1400" dirty="0" err="1"/>
              <a:t>Univeristy</a:t>
            </a:r>
            <a:r>
              <a:rPr lang="en-US" sz="1400" dirty="0"/>
              <a:t> of Abomey-</a:t>
            </a:r>
            <a:r>
              <a:rPr lang="en-US" sz="1400" dirty="0" err="1"/>
              <a:t>Calavi</a:t>
            </a:r>
            <a:r>
              <a:rPr lang="en-US" sz="1400" dirty="0"/>
              <a:t> (UAC)</a:t>
            </a:r>
          </a:p>
          <a:p>
            <a:endParaRPr lang="en-US" sz="1400" dirty="0"/>
          </a:p>
          <a:p>
            <a:r>
              <a:rPr lang="en-US" dirty="0" err="1"/>
              <a:t>Shaojun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sz="1400" dirty="0"/>
              <a:t>Frederick National Laboratory for Cancer Research (FNLCR), Leidos Biomedical Research, Inc.</a:t>
            </a:r>
          </a:p>
          <a:p>
            <a:endParaRPr lang="en-US" sz="1400" dirty="0"/>
          </a:p>
          <a:p>
            <a:r>
              <a:rPr lang="en-US" dirty="0"/>
              <a:t>Brendan Reilly</a:t>
            </a:r>
          </a:p>
          <a:p>
            <a:r>
              <a:rPr lang="en-US" sz="1400" dirty="0"/>
              <a:t>Co-PI NSF 2221959, Co-PI NSF 2314315, Adjunct Lecturer Brooklyn College</a:t>
            </a:r>
          </a:p>
          <a:p>
            <a:endParaRPr lang="en-US" sz="1400" dirty="0"/>
          </a:p>
          <a:p>
            <a:r>
              <a:rPr lang="en-US" dirty="0">
                <a:solidFill>
                  <a:srgbClr val="C00000"/>
                </a:solidFill>
              </a:rPr>
              <a:t>Rana Morris &amp; Alexa </a:t>
            </a:r>
            <a:r>
              <a:rPr lang="en-US" dirty="0" err="1">
                <a:solidFill>
                  <a:srgbClr val="C00000"/>
                </a:solidFill>
              </a:rPr>
              <a:t>Salsbury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NCBI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Miranda Darby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Director of Bioinformatic program at Hood College</a:t>
            </a:r>
          </a:p>
        </p:txBody>
      </p:sp>
    </p:spTree>
    <p:extLst>
      <p:ext uri="{BB962C8B-B14F-4D97-AF65-F5344CB8AC3E}">
        <p14:creationId xmlns:p14="http://schemas.microsoft.com/office/powerpoint/2010/main" val="268541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F73FA-3C41-FAA2-3C4C-21DD12FD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 t="21647" r="42903" b="40078"/>
          <a:stretch/>
        </p:blipFill>
        <p:spPr>
          <a:xfrm>
            <a:off x="301214" y="-1"/>
            <a:ext cx="7046259" cy="6904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9F318-13FD-35DE-C6E2-1AFFACFE49ED}"/>
              </a:ext>
            </a:extLst>
          </p:cNvPr>
          <p:cNvSpPr txBox="1"/>
          <p:nvPr/>
        </p:nvSpPr>
        <p:spPr>
          <a:xfrm>
            <a:off x="8030817" y="2464904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ANOVA analysis </a:t>
            </a:r>
          </a:p>
          <a:p>
            <a:endParaRPr lang="en-US" dirty="0">
              <a:solidFill>
                <a:srgbClr val="1D1C1D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one drug ~ one feature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0EF69-826F-7FBA-00F2-C420ED9B170B}"/>
              </a:ext>
            </a:extLst>
          </p:cNvPr>
          <p:cNvSpPr txBox="1"/>
          <p:nvPr/>
        </p:nvSpPr>
        <p:spPr>
          <a:xfrm>
            <a:off x="7912100" y="6223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Genomics of Drug Sensitivity in Cancer</a:t>
            </a:r>
            <a:endParaRPr lang="en-US" b="1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(GDSC)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9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0EF65E-7BAD-1373-DB57-E4F7552BC0B1}"/>
              </a:ext>
            </a:extLst>
          </p:cNvPr>
          <p:cNvSpPr txBox="1"/>
          <p:nvPr/>
        </p:nvSpPr>
        <p:spPr>
          <a:xfrm>
            <a:off x="618931" y="1062204"/>
            <a:ext cx="109541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A2A2A"/>
                </a:solidFill>
                <a:effectLst/>
                <a:latin typeface="Merriweather" panose="020F0502020204030204" pitchFamily="34" charset="0"/>
              </a:rPr>
              <a:t>GDSCTools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 panose="020F0502020204030204" pitchFamily="34" charset="0"/>
              </a:rPr>
              <a:t>,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Elastic Net, Lasso, Ridge. </a:t>
            </a:r>
            <a:endParaRPr lang="en-US" kern="100" dirty="0">
              <a:solidFill>
                <a:srgbClr val="7030A0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Thomas </a:t>
            </a:r>
            <a:r>
              <a:rPr lang="en-US" sz="1200" kern="1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Cokelaer</a:t>
            </a:r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Elisabeth Chen, Francesco </a:t>
            </a:r>
            <a:r>
              <a:rPr lang="en-US" sz="1200" kern="1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Iorio</a:t>
            </a:r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Michael P Menden, Howard Lightfoot, Julio </a:t>
            </a:r>
            <a:r>
              <a:rPr lang="en-US" sz="1200" kern="1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Saez</a:t>
            </a:r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-Rodriguez, Mathew J Garnett, </a:t>
            </a:r>
            <a:r>
              <a:rPr lang="en-US" sz="1200" kern="1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GDSCTools</a:t>
            </a:r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for mining pharmacogenomic interactions in cancer, Bioinformatics, Volume 34, Issue 7, April 2018, Pages 1226–1228, </a:t>
            </a:r>
            <a:r>
              <a:rPr lang="en-US" sz="1200" u="none" strike="noStrike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https://doi.org/10.1093/bioinformatics/btx744</a:t>
            </a:r>
            <a:endParaRPr lang="en-US" sz="1200" u="none" strike="noStrike" kern="100" dirty="0">
              <a:solidFill>
                <a:srgbClr val="0000FF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Using mutation data</a:t>
            </a:r>
            <a:endParaRPr lang="en-US" sz="1400" u="none" strike="noStrike" kern="100" dirty="0">
              <a:solidFill>
                <a:srgbClr val="0000FF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400" kern="100" dirty="0">
              <a:solidFill>
                <a:srgbClr val="0000FF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Meta-GDBP: a high-level stacked regression model</a:t>
            </a:r>
            <a:endParaRPr lang="en-US" sz="1800" kern="100" dirty="0">
              <a:solidFill>
                <a:srgbClr val="7030A0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1200" kern="1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</a:t>
            </a:r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Ran, et al. "Meta-GDBP: a high-level stacked regression model to improve anticancer drug response prediction." Briefings in Bioinformatics 21.3 (2020): 996-1005.</a:t>
            </a:r>
          </a:p>
          <a:p>
            <a:pPr lvl="1"/>
            <a:r>
              <a:rPr lang="en-US" sz="14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Using expression data</a:t>
            </a:r>
            <a:endParaRPr lang="en-US" sz="1400" kern="100" dirty="0">
              <a:solidFill>
                <a:srgbClr val="7030A0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Support vector machines (SVMs) and beam search</a:t>
            </a:r>
            <a:endParaRPr lang="en-US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lvl="1"/>
            <a:r>
              <a:rPr lang="en-US" sz="12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Yanan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Gao1,Qiong Lyu2,Peng Luo 2,Mujiao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Li,Rui</a:t>
            </a:r>
            <a:r>
              <a:rPr lang="en-US" sz="1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Zhou, Jian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Zhang,Qingwen</a:t>
            </a:r>
            <a:r>
              <a:rPr lang="en-US" sz="1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Lyu</a:t>
            </a:r>
            <a:r>
              <a:rPr lang="en-US" sz="1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Applications of Machine Learning to Predict Cisplatin Resistance in Lung Cancer. International Journal of General Medicine. 2021, 5911-5924</a:t>
            </a:r>
          </a:p>
          <a:p>
            <a:pPr lvl="1"/>
            <a:r>
              <a:rPr lang="en-US" sz="1400" dirty="0">
                <a:solidFill>
                  <a:srgbClr val="7030A0"/>
                </a:solidFill>
                <a:effectLst/>
                <a:latin typeface="Helvetica" pitchFamily="2" charset="0"/>
              </a:rPr>
              <a:t>Using mutation and CNV data for one </a:t>
            </a:r>
            <a:r>
              <a:rPr lang="en-US" sz="1400" b="0" i="0" dirty="0">
                <a:solidFill>
                  <a:srgbClr val="7030A0"/>
                </a:solidFill>
                <a:effectLst/>
              </a:rPr>
              <a:t>chemotherapy </a:t>
            </a:r>
            <a:r>
              <a:rPr lang="en-US" sz="1400" dirty="0">
                <a:solidFill>
                  <a:srgbClr val="7030A0"/>
                </a:solidFill>
                <a:effectLst/>
                <a:latin typeface="Helvetica" pitchFamily="2" charset="0"/>
              </a:rPr>
              <a:t>drug, </a:t>
            </a:r>
            <a:r>
              <a:rPr lang="en-US" sz="14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expression data</a:t>
            </a:r>
            <a:r>
              <a:rPr lang="en-US" sz="1400" dirty="0">
                <a:solidFill>
                  <a:srgbClr val="7030A0"/>
                </a:solidFill>
                <a:effectLst/>
                <a:latin typeface="Helvetica" pitchFamily="2" charset="0"/>
              </a:rPr>
              <a:t> for interpretation</a:t>
            </a:r>
          </a:p>
          <a:p>
            <a:endParaRPr lang="en-US" kern="100" dirty="0">
              <a:solidFill>
                <a:srgbClr val="1D1C1D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MOLI: multi-omics </a:t>
            </a:r>
            <a:r>
              <a:rPr lang="en-US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late integration </a:t>
            </a:r>
            <a:r>
              <a:rPr lang="en-US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with deep neural networks</a:t>
            </a:r>
            <a:endParaRPr lang="en-US" kern="100" dirty="0">
              <a:solidFill>
                <a:srgbClr val="7030A0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Sharifi-</a:t>
            </a:r>
            <a:r>
              <a:rPr lang="en-US" sz="1200" kern="1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Noghabi</a:t>
            </a:r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Hossein, et al. "MOLI: multi-omics </a:t>
            </a:r>
            <a:r>
              <a:rPr lang="en-US" sz="1200" kern="1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late integration </a:t>
            </a:r>
            <a:r>
              <a:rPr lang="en-US" sz="1200" kern="1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with deep neural networks for drug response prediction." Bioinformatics 35.14 (2019): i501-i509.</a:t>
            </a:r>
          </a:p>
          <a:p>
            <a:pPr lvl="1"/>
            <a:r>
              <a:rPr lang="en-US" kern="100" dirty="0">
                <a:solidFill>
                  <a:srgbClr val="1D1C1D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Using mutation, CNV and expression data</a:t>
            </a:r>
            <a:endParaRPr lang="en-US" sz="1400" dirty="0">
              <a:solidFill>
                <a:srgbClr val="7030A0"/>
              </a:solidFill>
              <a:effectLst/>
              <a:ea typeface="DengXian" panose="02010600030101010101" pitchFamily="2" charset="-122"/>
            </a:endParaRPr>
          </a:p>
          <a:p>
            <a:pPr lvl="1"/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47025-9B77-CFCB-1581-D4D2DF8BA605}"/>
              </a:ext>
            </a:extLst>
          </p:cNvPr>
          <p:cNvSpPr txBox="1"/>
          <p:nvPr/>
        </p:nvSpPr>
        <p:spPr>
          <a:xfrm>
            <a:off x="3050592" y="394317"/>
            <a:ext cx="660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have built and Methods have tried</a:t>
            </a:r>
          </a:p>
        </p:txBody>
      </p:sp>
    </p:spTree>
    <p:extLst>
      <p:ext uri="{BB962C8B-B14F-4D97-AF65-F5344CB8AC3E}">
        <p14:creationId xmlns:p14="http://schemas.microsoft.com/office/powerpoint/2010/main" val="13870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BADC-9DA7-1414-DF14-07A75A063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B2C0E1-776B-AB87-0B72-D0B0982E95C1}"/>
              </a:ext>
            </a:extLst>
          </p:cNvPr>
          <p:cNvSpPr txBox="1"/>
          <p:nvPr/>
        </p:nvSpPr>
        <p:spPr>
          <a:xfrm>
            <a:off x="3517821" y="2801883"/>
            <a:ext cx="1751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XGBRegressor</a:t>
            </a:r>
            <a:endParaRPr lang="en-US" b="1" dirty="0"/>
          </a:p>
          <a:p>
            <a:r>
              <a:rPr lang="en-US" dirty="0"/>
              <a:t> - 288 Models generated and tested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5C359-2743-C091-3571-4B06D2A46C41}"/>
              </a:ext>
            </a:extLst>
          </p:cNvPr>
          <p:cNvSpPr txBox="1"/>
          <p:nvPr/>
        </p:nvSpPr>
        <p:spPr>
          <a:xfrm>
            <a:off x="465313" y="2751060"/>
            <a:ext cx="261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288 Cancer Drugs</a:t>
            </a:r>
          </a:p>
          <a:p>
            <a:r>
              <a:rPr lang="en-US" dirty="0"/>
              <a:t>- Gene Mutation (Binary)</a:t>
            </a:r>
          </a:p>
          <a:p>
            <a:r>
              <a:rPr lang="en-US" dirty="0"/>
              <a:t>- CNV (Binary) </a:t>
            </a:r>
          </a:p>
          <a:p>
            <a:r>
              <a:rPr lang="en-US" dirty="0"/>
              <a:t>- Features (Sparse)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D7322-0A72-47DD-E08F-57F1CE6C26AD}"/>
              </a:ext>
            </a:extLst>
          </p:cNvPr>
          <p:cNvSpPr txBox="1"/>
          <p:nvPr/>
        </p:nvSpPr>
        <p:spPr>
          <a:xfrm>
            <a:off x="5502928" y="2058560"/>
            <a:ext cx="3130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Ranking</a:t>
            </a:r>
          </a:p>
          <a:p>
            <a:r>
              <a:rPr lang="en-US" dirty="0"/>
              <a:t>- Mean  Absolute error</a:t>
            </a:r>
          </a:p>
          <a:p>
            <a:r>
              <a:rPr lang="en-US" dirty="0"/>
              <a:t>- Median Absolute Error</a:t>
            </a:r>
          </a:p>
          <a:p>
            <a:r>
              <a:rPr lang="en-US" dirty="0"/>
              <a:t>- Mean Squared Error</a:t>
            </a:r>
          </a:p>
          <a:p>
            <a:r>
              <a:rPr lang="en-US" dirty="0"/>
              <a:t>-Root Mean Squared Error</a:t>
            </a:r>
          </a:p>
          <a:p>
            <a:r>
              <a:rPr lang="en-US" dirty="0"/>
              <a:t>- Mean Absolute Percentage Error</a:t>
            </a:r>
          </a:p>
          <a:p>
            <a:r>
              <a:rPr lang="en-US" dirty="0"/>
              <a:t>- Median Absolute Percentage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34EF-79EB-91CE-2E1C-C572CFB524CA}"/>
              </a:ext>
            </a:extLst>
          </p:cNvPr>
          <p:cNvSpPr txBox="1"/>
          <p:nvPr/>
        </p:nvSpPr>
        <p:spPr>
          <a:xfrm>
            <a:off x="8895205" y="2612557"/>
            <a:ext cx="3130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Drug Selection-Tunning</a:t>
            </a:r>
          </a:p>
          <a:p>
            <a:r>
              <a:rPr lang="en-US" dirty="0"/>
              <a:t>- Based on the Ranking, most relevant drug models are selected and fine-tuned to improve prediction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F935C-87CD-B59B-1886-9FD40D45C895}"/>
              </a:ext>
            </a:extLst>
          </p:cNvPr>
          <p:cNvSpPr/>
          <p:nvPr/>
        </p:nvSpPr>
        <p:spPr>
          <a:xfrm>
            <a:off x="5502928" y="1896994"/>
            <a:ext cx="3130625" cy="2908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BE9096-FD60-B978-8487-9BFD19CCE325}"/>
              </a:ext>
            </a:extLst>
          </p:cNvPr>
          <p:cNvSpPr/>
          <p:nvPr/>
        </p:nvSpPr>
        <p:spPr>
          <a:xfrm>
            <a:off x="451666" y="1896991"/>
            <a:ext cx="2626152" cy="2908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92B14-4623-6BCD-40BD-25D6E02C09AE}"/>
              </a:ext>
            </a:extLst>
          </p:cNvPr>
          <p:cNvSpPr/>
          <p:nvPr/>
        </p:nvSpPr>
        <p:spPr>
          <a:xfrm>
            <a:off x="8866979" y="1896993"/>
            <a:ext cx="3130625" cy="2908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77F36-3278-FFD2-4A0C-6A02B0BADEF0}"/>
              </a:ext>
            </a:extLst>
          </p:cNvPr>
          <p:cNvSpPr/>
          <p:nvPr/>
        </p:nvSpPr>
        <p:spPr>
          <a:xfrm>
            <a:off x="3344656" y="1896992"/>
            <a:ext cx="1891434" cy="2908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847E43-726E-4EFF-EA27-46D0AC0A8BAA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236090" y="3351219"/>
            <a:ext cx="266838" cy="3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A4F77-9A16-F42D-40D5-58F68E78F13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077818" y="3351219"/>
            <a:ext cx="266838" cy="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3E005-4643-99F7-4691-E039E1B8DF7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633553" y="3351221"/>
            <a:ext cx="261652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971BE4-681B-3814-582B-8C368F3BFA13}"/>
              </a:ext>
            </a:extLst>
          </p:cNvPr>
          <p:cNvSpPr txBox="1"/>
          <p:nvPr/>
        </p:nvSpPr>
        <p:spPr>
          <a:xfrm>
            <a:off x="8216342" y="742831"/>
            <a:ext cx="487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68800C-B058-F371-6A12-9411EC6BE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11" t="12109" r="12109" b="17360"/>
          <a:stretch/>
        </p:blipFill>
        <p:spPr bwMode="auto">
          <a:xfrm>
            <a:off x="9829800" y="400576"/>
            <a:ext cx="1261533" cy="123613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2F2CBD0-4777-12BF-1A52-2840A57370FD}"/>
              </a:ext>
            </a:extLst>
          </p:cNvPr>
          <p:cNvGrpSpPr/>
          <p:nvPr/>
        </p:nvGrpSpPr>
        <p:grpSpPr>
          <a:xfrm>
            <a:off x="4298888" y="4103547"/>
            <a:ext cx="1981286" cy="1342756"/>
            <a:chOff x="1124464" y="3461960"/>
            <a:chExt cx="1981286" cy="1342756"/>
          </a:xfrm>
        </p:grpSpPr>
        <p:sp>
          <p:nvSpPr>
            <p:cNvPr id="90" name="Can 55">
              <a:extLst>
                <a:ext uri="{FF2B5EF4-FFF2-40B4-BE49-F238E27FC236}">
                  <a16:creationId xmlns:a16="http://schemas.microsoft.com/office/drawing/2014/main" id="{6987A2F4-4F77-68DE-555C-912F1900A0A4}"/>
                </a:ext>
              </a:extLst>
            </p:cNvPr>
            <p:cNvSpPr/>
            <p:nvPr/>
          </p:nvSpPr>
          <p:spPr>
            <a:xfrm>
              <a:off x="1124464" y="3461960"/>
              <a:ext cx="1981286" cy="1342756"/>
            </a:xfrm>
            <a:prstGeom prst="can">
              <a:avLst/>
            </a:prstGeom>
            <a:solidFill>
              <a:srgbClr val="7030A0">
                <a:alpha val="42000"/>
              </a:srgbClr>
            </a:solidFill>
            <a:ln w="444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1DC6048-F452-0ACE-5403-31279BEEB333}"/>
                </a:ext>
              </a:extLst>
            </p:cNvPr>
            <p:cNvSpPr txBox="1"/>
            <p:nvPr/>
          </p:nvSpPr>
          <p:spPr>
            <a:xfrm>
              <a:off x="1144652" y="3879376"/>
              <a:ext cx="1928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Non Targeted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>
                  <a:solidFill>
                    <a:prstClr val="black"/>
                  </a:solidFill>
                  <a:latin typeface="Calibri" panose="020F0502020204030204"/>
                </a:rPr>
                <a:t>Drugs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BCAFFCA-C873-B562-EB21-94DB192F12C3}"/>
              </a:ext>
            </a:extLst>
          </p:cNvPr>
          <p:cNvGrpSpPr/>
          <p:nvPr/>
        </p:nvGrpSpPr>
        <p:grpSpPr>
          <a:xfrm>
            <a:off x="4317553" y="1401382"/>
            <a:ext cx="2575120" cy="1342756"/>
            <a:chOff x="860058" y="-134738"/>
            <a:chExt cx="2575120" cy="1342756"/>
          </a:xfrm>
        </p:grpSpPr>
        <p:sp>
          <p:nvSpPr>
            <p:cNvPr id="85" name="Can 42">
              <a:extLst>
                <a:ext uri="{FF2B5EF4-FFF2-40B4-BE49-F238E27FC236}">
                  <a16:creationId xmlns:a16="http://schemas.microsoft.com/office/drawing/2014/main" id="{2CD24592-1325-6D83-BED9-DD26539D76F8}"/>
                </a:ext>
              </a:extLst>
            </p:cNvPr>
            <p:cNvSpPr/>
            <p:nvPr/>
          </p:nvSpPr>
          <p:spPr>
            <a:xfrm>
              <a:off x="860058" y="-134738"/>
              <a:ext cx="1981286" cy="1342756"/>
            </a:xfrm>
            <a:prstGeom prst="can">
              <a:avLst/>
            </a:prstGeom>
            <a:solidFill>
              <a:srgbClr val="4472C4">
                <a:lumMod val="40000"/>
                <a:lumOff val="60000"/>
              </a:srgbClr>
            </a:solidFill>
            <a:ln w="444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BF76A1D-1616-21A2-E2E7-CD6F40379F5C}"/>
                </a:ext>
              </a:extLst>
            </p:cNvPr>
            <p:cNvSpPr txBox="1"/>
            <p:nvPr/>
          </p:nvSpPr>
          <p:spPr>
            <a:xfrm>
              <a:off x="968594" y="223132"/>
              <a:ext cx="18217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Targeted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Drugs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7C7A7A6-7A50-C655-68EF-DE908DB03EE8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2841344" y="536640"/>
              <a:ext cx="593834" cy="0"/>
            </a:xfrm>
            <a:prstGeom prst="straightConnector1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41266C5-FE39-33FB-E496-E921387192C2}"/>
              </a:ext>
            </a:extLst>
          </p:cNvPr>
          <p:cNvSpPr txBox="1"/>
          <p:nvPr/>
        </p:nvSpPr>
        <p:spPr>
          <a:xfrm>
            <a:off x="4846691" y="769809"/>
            <a:ext cx="92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Train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714EAFB-90E2-A491-CA3A-079ECEA9725B}"/>
              </a:ext>
            </a:extLst>
          </p:cNvPr>
          <p:cNvSpPr/>
          <p:nvPr/>
        </p:nvSpPr>
        <p:spPr>
          <a:xfrm>
            <a:off x="4140633" y="3889654"/>
            <a:ext cx="3910733" cy="1708544"/>
          </a:xfrm>
          <a:prstGeom prst="rect">
            <a:avLst/>
          </a:prstGeom>
          <a:noFill/>
          <a:ln w="4762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B7DD82-DA65-0AF4-25CE-DBF5EA3B01AC}"/>
              </a:ext>
            </a:extLst>
          </p:cNvPr>
          <p:cNvSpPr txBox="1"/>
          <p:nvPr/>
        </p:nvSpPr>
        <p:spPr>
          <a:xfrm>
            <a:off x="6944412" y="784021"/>
            <a:ext cx="7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Test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5646DD-19B2-E1E9-F0F0-DBDE267DDAFB}"/>
              </a:ext>
            </a:extLst>
          </p:cNvPr>
          <p:cNvSpPr txBox="1"/>
          <p:nvPr/>
        </p:nvSpPr>
        <p:spPr>
          <a:xfrm>
            <a:off x="8801238" y="1488351"/>
            <a:ext cx="2806776" cy="1077218"/>
          </a:xfrm>
          <a:prstGeom prst="rect">
            <a:avLst/>
          </a:prstGeom>
          <a:noFill/>
          <a:ln w="381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Mean Absolute Percentage Error (MAPE)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Median Absolute </a:t>
            </a:r>
            <a:r>
              <a:rPr kumimoji="0" lang="es-E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Percentage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Error (MDAPE)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E778AA-E985-F9B8-3CA0-B3D17D991AF2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7821185" y="2026960"/>
            <a:ext cx="922135" cy="0"/>
          </a:xfrm>
          <a:prstGeom prst="straightConnector1">
            <a:avLst/>
          </a:prstGeom>
          <a:noFill/>
          <a:ln w="476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E4313EE-A5D7-93AF-86B5-5550957C32BA}"/>
              </a:ext>
            </a:extLst>
          </p:cNvPr>
          <p:cNvSpPr/>
          <p:nvPr/>
        </p:nvSpPr>
        <p:spPr>
          <a:xfrm>
            <a:off x="4174186" y="1250545"/>
            <a:ext cx="3910733" cy="1661688"/>
          </a:xfrm>
          <a:prstGeom prst="rect">
            <a:avLst/>
          </a:prstGeom>
          <a:noFill/>
          <a:ln w="4762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04E782-D522-D1C2-5699-586C88CE387F}"/>
              </a:ext>
            </a:extLst>
          </p:cNvPr>
          <p:cNvGrpSpPr/>
          <p:nvPr/>
        </p:nvGrpSpPr>
        <p:grpSpPr>
          <a:xfrm>
            <a:off x="6723912" y="4508141"/>
            <a:ext cx="1216998" cy="654288"/>
            <a:chOff x="-1501155" y="3805573"/>
            <a:chExt cx="2648413" cy="1342756"/>
          </a:xfrm>
        </p:grpSpPr>
        <p:sp>
          <p:nvSpPr>
            <p:cNvPr id="67" name="Can 59">
              <a:extLst>
                <a:ext uri="{FF2B5EF4-FFF2-40B4-BE49-F238E27FC236}">
                  <a16:creationId xmlns:a16="http://schemas.microsoft.com/office/drawing/2014/main" id="{11BA1362-ABAF-0D20-3B95-936CBCE9F0C2}"/>
                </a:ext>
              </a:extLst>
            </p:cNvPr>
            <p:cNvSpPr/>
            <p:nvPr/>
          </p:nvSpPr>
          <p:spPr>
            <a:xfrm>
              <a:off x="-1167590" y="3805573"/>
              <a:ext cx="1981286" cy="1342756"/>
            </a:xfrm>
            <a:prstGeom prst="can">
              <a:avLst/>
            </a:prstGeom>
            <a:solidFill>
              <a:srgbClr val="7030A0">
                <a:alpha val="42000"/>
              </a:srgbClr>
            </a:solidFill>
            <a:ln w="444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C5C0107-AEBD-944B-EEC8-D6D61B5C3CA7}"/>
                </a:ext>
              </a:extLst>
            </p:cNvPr>
            <p:cNvSpPr txBox="1"/>
            <p:nvPr/>
          </p:nvSpPr>
          <p:spPr>
            <a:xfrm>
              <a:off x="-1501155" y="4137765"/>
              <a:ext cx="2648413" cy="9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Non Targeted Drugs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AB6FB1-8B8A-516E-0F89-36F0373F3016}"/>
              </a:ext>
            </a:extLst>
          </p:cNvPr>
          <p:cNvGrpSpPr/>
          <p:nvPr/>
        </p:nvGrpSpPr>
        <p:grpSpPr>
          <a:xfrm>
            <a:off x="6910744" y="1699816"/>
            <a:ext cx="910441" cy="654289"/>
            <a:chOff x="-1704351" y="2650658"/>
            <a:chExt cx="1981286" cy="1342757"/>
          </a:xfrm>
        </p:grpSpPr>
        <p:sp>
          <p:nvSpPr>
            <p:cNvPr id="63" name="Can 69">
              <a:extLst>
                <a:ext uri="{FF2B5EF4-FFF2-40B4-BE49-F238E27FC236}">
                  <a16:creationId xmlns:a16="http://schemas.microsoft.com/office/drawing/2014/main" id="{AF6CF7E2-C7E6-1728-C808-BAD0722F93C4}"/>
                </a:ext>
              </a:extLst>
            </p:cNvPr>
            <p:cNvSpPr/>
            <p:nvPr/>
          </p:nvSpPr>
          <p:spPr>
            <a:xfrm>
              <a:off x="-1704351" y="2650658"/>
              <a:ext cx="1981286" cy="1342755"/>
            </a:xfrm>
            <a:prstGeom prst="can">
              <a:avLst/>
            </a:prstGeom>
            <a:solidFill>
              <a:srgbClr val="4472C4">
                <a:lumMod val="40000"/>
                <a:lumOff val="60000"/>
              </a:srgbClr>
            </a:solidFill>
            <a:ln w="444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BAB581-8307-6A34-48DF-8BABEC7CC1FA}"/>
                </a:ext>
              </a:extLst>
            </p:cNvPr>
            <p:cNvSpPr txBox="1"/>
            <p:nvPr/>
          </p:nvSpPr>
          <p:spPr>
            <a:xfrm>
              <a:off x="-1585316" y="3045968"/>
              <a:ext cx="1643747" cy="947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Targeted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 Drugs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F0F1BE-C111-A0B3-8AB6-903FCE44B762}"/>
              </a:ext>
            </a:extLst>
          </p:cNvPr>
          <p:cNvCxnSpPr>
            <a:cxnSpLocks/>
          </p:cNvCxnSpPr>
          <p:nvPr/>
        </p:nvCxnSpPr>
        <p:spPr>
          <a:xfrm>
            <a:off x="6283357" y="4835285"/>
            <a:ext cx="593834" cy="0"/>
          </a:xfrm>
          <a:prstGeom prst="straightConnector1">
            <a:avLst/>
          </a:prstGeom>
          <a:noFill/>
          <a:ln w="476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A7E9AC6-8AFE-5F75-1382-43BCEBD71AA0}"/>
              </a:ext>
            </a:extLst>
          </p:cNvPr>
          <p:cNvSpPr txBox="1"/>
          <p:nvPr/>
        </p:nvSpPr>
        <p:spPr>
          <a:xfrm>
            <a:off x="8782139" y="4292688"/>
            <a:ext cx="2806776" cy="1077218"/>
          </a:xfrm>
          <a:prstGeom prst="rect">
            <a:avLst/>
          </a:prstGeom>
          <a:noFill/>
          <a:ln w="381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Mean Absolute Percentage Error (MAPE)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Median Absolute </a:t>
            </a:r>
            <a:r>
              <a:rPr kumimoji="0" lang="es-E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Percentage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Error (MDAPE)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AE45333-17A3-6B2F-DD7F-5E799672356D}"/>
              </a:ext>
            </a:extLst>
          </p:cNvPr>
          <p:cNvCxnSpPr>
            <a:cxnSpLocks/>
          </p:cNvCxnSpPr>
          <p:nvPr/>
        </p:nvCxnSpPr>
        <p:spPr>
          <a:xfrm>
            <a:off x="7802086" y="4831297"/>
            <a:ext cx="922135" cy="0"/>
          </a:xfrm>
          <a:prstGeom prst="straightConnector1">
            <a:avLst/>
          </a:prstGeom>
          <a:noFill/>
          <a:ln w="476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9FE0CCF-CF1F-84B2-5AC3-F3D730263E7B}"/>
              </a:ext>
            </a:extLst>
          </p:cNvPr>
          <p:cNvSpPr txBox="1"/>
          <p:nvPr/>
        </p:nvSpPr>
        <p:spPr>
          <a:xfrm>
            <a:off x="1129560" y="4103547"/>
            <a:ext cx="24797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N-acetyl cysteine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Leflunomide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Temozolomide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Nelarabine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KU-55933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4A20D9D-87FD-4E3D-ACDD-C2655451DD18}"/>
              </a:ext>
            </a:extLst>
          </p:cNvPr>
          <p:cNvSpPr txBox="1"/>
          <p:nvPr/>
        </p:nvSpPr>
        <p:spPr>
          <a:xfrm>
            <a:off x="1041306" y="1246109"/>
            <a:ext cx="3284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Motesanib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CZC24832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MIRA-1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LJI308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THR-103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KRAS (G12C) Inhibitor-12</a:t>
            </a:r>
          </a:p>
        </p:txBody>
      </p:sp>
    </p:spTree>
    <p:extLst>
      <p:ext uri="{BB962C8B-B14F-4D97-AF65-F5344CB8AC3E}">
        <p14:creationId xmlns:p14="http://schemas.microsoft.com/office/powerpoint/2010/main" val="56969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A0BE-E34E-2F84-BE92-7607D553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02" y="2766218"/>
            <a:ext cx="230160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Prediction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AFA1F1-E2D4-4F2B-00EB-CC36981E8C40}"/>
              </a:ext>
            </a:extLst>
          </p:cNvPr>
          <p:cNvGraphicFramePr>
            <a:graphicFrameLocks noGrp="1"/>
          </p:cNvGraphicFramePr>
          <p:nvPr/>
        </p:nvGraphicFramePr>
        <p:xfrm>
          <a:off x="5198008" y="255270"/>
          <a:ext cx="3834560" cy="6347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3721">
                  <a:extLst>
                    <a:ext uri="{9D8B030D-6E8A-4147-A177-3AD203B41FA5}">
                      <a16:colId xmlns:a16="http://schemas.microsoft.com/office/drawing/2014/main" val="581749163"/>
                    </a:ext>
                  </a:extLst>
                </a:gridCol>
                <a:gridCol w="1200839">
                  <a:extLst>
                    <a:ext uri="{9D8B030D-6E8A-4147-A177-3AD203B41FA5}">
                      <a16:colId xmlns:a16="http://schemas.microsoft.com/office/drawing/2014/main" val="240769100"/>
                    </a:ext>
                  </a:extLst>
                </a:gridCol>
              </a:tblGrid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Drug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217377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N-acetyl cysteine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7.07%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0452770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glutathione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7.79%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675503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alpha-lipoic acid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9.51%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977528"/>
                  </a:ext>
                </a:extLst>
              </a:tr>
              <a:tr h="2346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ascorbate (vitamin C)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11.20%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970063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PFI3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11.26%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7735817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Picolinici-acid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11.37%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79894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LMB_AB2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12.07%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839629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Veliparib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12.13%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011266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Cyclophosphamide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12.76%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604652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Carmustine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13.07%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927261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Leflunomide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4641920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LMB_AB1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13.27%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396412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GSK2801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686538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BDILV000379a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13.55%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8157566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CZC24832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261535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Motesanib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13.81%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205419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Lenalidomide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13.81%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033505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BDF00022089a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13.82%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413793"/>
                  </a:ext>
                </a:extLst>
              </a:tr>
              <a:tr h="24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CCT007093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13.87%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23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5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BF9-43D1-9D04-FE59-E361E963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Targeted | Non-Targeted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30D2A5-1672-A7E2-1CCA-F95462684F60}"/>
              </a:ext>
            </a:extLst>
          </p:cNvPr>
          <p:cNvGraphicFramePr>
            <a:graphicFrameLocks noGrp="1"/>
          </p:cNvGraphicFramePr>
          <p:nvPr/>
        </p:nvGraphicFramePr>
        <p:xfrm>
          <a:off x="4100110" y="5046781"/>
          <a:ext cx="3334438" cy="9132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8177">
                  <a:extLst>
                    <a:ext uri="{9D8B030D-6E8A-4147-A177-3AD203B41FA5}">
                      <a16:colId xmlns:a16="http://schemas.microsoft.com/office/drawing/2014/main" val="2031744155"/>
                    </a:ext>
                  </a:extLst>
                </a:gridCol>
                <a:gridCol w="1766261">
                  <a:extLst>
                    <a:ext uri="{9D8B030D-6E8A-4147-A177-3AD203B41FA5}">
                      <a16:colId xmlns:a16="http://schemas.microsoft.com/office/drawing/2014/main" val="2036477633"/>
                    </a:ext>
                  </a:extLst>
                </a:gridCol>
              </a:tblGrid>
              <a:tr h="4065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XGBRegression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99903"/>
                  </a:ext>
                </a:extLst>
              </a:tr>
              <a:tr h="22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Targeted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813627"/>
                  </a:ext>
                </a:extLst>
              </a:tr>
              <a:tr h="22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 Targeted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5168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856C27-30EE-C726-0FA0-E3FD2B04B8DE}"/>
              </a:ext>
            </a:extLst>
          </p:cNvPr>
          <p:cNvGraphicFramePr>
            <a:graphicFrameLocks noGrp="1"/>
          </p:cNvGraphicFramePr>
          <p:nvPr/>
        </p:nvGraphicFramePr>
        <p:xfrm>
          <a:off x="1311007" y="1601899"/>
          <a:ext cx="8912645" cy="3040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79446">
                  <a:extLst>
                    <a:ext uri="{9D8B030D-6E8A-4147-A177-3AD203B41FA5}">
                      <a16:colId xmlns:a16="http://schemas.microsoft.com/office/drawing/2014/main" val="3747179315"/>
                    </a:ext>
                  </a:extLst>
                </a:gridCol>
                <a:gridCol w="1430357">
                  <a:extLst>
                    <a:ext uri="{9D8B030D-6E8A-4147-A177-3AD203B41FA5}">
                      <a16:colId xmlns:a16="http://schemas.microsoft.com/office/drawing/2014/main" val="180892763"/>
                    </a:ext>
                  </a:extLst>
                </a:gridCol>
                <a:gridCol w="3272485">
                  <a:extLst>
                    <a:ext uri="{9D8B030D-6E8A-4147-A177-3AD203B41FA5}">
                      <a16:colId xmlns:a16="http://schemas.microsoft.com/office/drawing/2014/main" val="3067759041"/>
                    </a:ext>
                  </a:extLst>
                </a:gridCol>
                <a:gridCol w="1430357">
                  <a:extLst>
                    <a:ext uri="{9D8B030D-6E8A-4147-A177-3AD203B41FA5}">
                      <a16:colId xmlns:a16="http://schemas.microsoft.com/office/drawing/2014/main" val="326296873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Drug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Targets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Targeted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31796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CZC24832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13.72%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PI3Kgamma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571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Motesanib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13.8%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VEGFR, RET, KIT, PDGFR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33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MIRA-1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17.95%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TP53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80590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LJI308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18.11%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RSK2, RSK1, RSK3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1404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THR-103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26.40%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Mutant RAS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14028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KRAS (G12C) Inhibitor-12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43.63%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KRAS (G12C)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5458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2060"/>
                          </a:solidFill>
                          <a:effectLst/>
                        </a:rPr>
                        <a:t>N-acetyl cysteine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7.07%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Metabolism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2060"/>
                          </a:solidFill>
                          <a:effectLst/>
                        </a:rPr>
                        <a:t>not targeted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720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2060"/>
                          </a:solidFill>
                          <a:effectLst/>
                        </a:rPr>
                        <a:t>Leflunomide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13.11%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Pyrimidine synthesis inhibitor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2060"/>
                          </a:solidFill>
                          <a:effectLst/>
                        </a:rPr>
                        <a:t>not targeted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1573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7030A0"/>
                          </a:solidFill>
                          <a:effectLst/>
                        </a:rPr>
                        <a:t>Temozolomide</a:t>
                      </a:r>
                      <a:endParaRPr lang="en-US" sz="16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15.37%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DNA alkylating agent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not targeted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710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2060"/>
                          </a:solidFill>
                          <a:effectLst/>
                        </a:rPr>
                        <a:t>KU-55933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17.86%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ATM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not targeted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8825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2060"/>
                          </a:solidFill>
                          <a:effectLst/>
                        </a:rPr>
                        <a:t>Nelarabine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21.33%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not targeted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36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59AA9F-1C6A-D01B-AEEC-F0323CCB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9" y="15687"/>
            <a:ext cx="10515600" cy="777527"/>
          </a:xfrm>
        </p:spPr>
        <p:txBody>
          <a:bodyPr/>
          <a:lstStyle/>
          <a:p>
            <a:r>
              <a:rPr lang="en-US" dirty="0"/>
              <a:t>Neural Network Models - Sample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AB2A77-5D4F-C4F2-DCF5-4856FA68256F}"/>
              </a:ext>
            </a:extLst>
          </p:cNvPr>
          <p:cNvGrpSpPr/>
          <p:nvPr/>
        </p:nvGrpSpPr>
        <p:grpSpPr>
          <a:xfrm>
            <a:off x="5917768" y="1835329"/>
            <a:ext cx="2217606" cy="3611428"/>
            <a:chOff x="1883109" y="2046977"/>
            <a:chExt cx="2632160" cy="4598868"/>
          </a:xfrm>
        </p:grpSpPr>
        <p:pic>
          <p:nvPicPr>
            <p:cNvPr id="9" name="Picture 8" descr="A diagram of a function&#10;&#10;Description automatically generated">
              <a:extLst>
                <a:ext uri="{FF2B5EF4-FFF2-40B4-BE49-F238E27FC236}">
                  <a16:creationId xmlns:a16="http://schemas.microsoft.com/office/drawing/2014/main" id="{F839F2DF-23B6-8E3C-BED2-BE138B548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5" y="2773201"/>
              <a:ext cx="2055125" cy="360030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AE60CE-9EF0-9F19-B00C-AD9A1E314902}"/>
                </a:ext>
              </a:extLst>
            </p:cNvPr>
            <p:cNvSpPr/>
            <p:nvPr/>
          </p:nvSpPr>
          <p:spPr>
            <a:xfrm>
              <a:off x="1883109" y="2046977"/>
              <a:ext cx="2632160" cy="4598868"/>
            </a:xfrm>
            <a:prstGeom prst="rect">
              <a:avLst/>
            </a:prstGeom>
            <a:noFill/>
            <a:ln w="4762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14729B-4A55-0AAA-61EF-292CB3F064D3}"/>
                </a:ext>
              </a:extLst>
            </p:cNvPr>
            <p:cNvSpPr txBox="1"/>
            <p:nvPr/>
          </p:nvSpPr>
          <p:spPr>
            <a:xfrm>
              <a:off x="2113116" y="2111323"/>
              <a:ext cx="2177643" cy="509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Dense Model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306D69-98C9-A134-80EA-76307400C22A}"/>
              </a:ext>
            </a:extLst>
          </p:cNvPr>
          <p:cNvGrpSpPr/>
          <p:nvPr/>
        </p:nvGrpSpPr>
        <p:grpSpPr>
          <a:xfrm>
            <a:off x="308220" y="1283388"/>
            <a:ext cx="5444977" cy="5333685"/>
            <a:chOff x="5919597" y="86614"/>
            <a:chExt cx="6157534" cy="666902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119DA8B-1E1E-338D-A26A-7A066C01EC4B}"/>
                </a:ext>
              </a:extLst>
            </p:cNvPr>
            <p:cNvGrpSpPr/>
            <p:nvPr/>
          </p:nvGrpSpPr>
          <p:grpSpPr>
            <a:xfrm>
              <a:off x="6797815" y="211043"/>
              <a:ext cx="5279316" cy="6435914"/>
              <a:chOff x="3769833" y="211043"/>
              <a:chExt cx="5279316" cy="6435914"/>
            </a:xfrm>
          </p:grpSpPr>
          <p:pic>
            <p:nvPicPr>
              <p:cNvPr id="7" name="Picture 6" descr="A diagram of a computer&#10;&#10;Description automatically generated">
                <a:extLst>
                  <a:ext uri="{FF2B5EF4-FFF2-40B4-BE49-F238E27FC236}">
                    <a16:creationId xmlns:a16="http://schemas.microsoft.com/office/drawing/2014/main" id="{ACBBF669-AE89-59FD-4B5B-A8FD87D974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375"/>
              <a:stretch/>
            </p:blipFill>
            <p:spPr>
              <a:xfrm>
                <a:off x="3769833" y="614151"/>
                <a:ext cx="2460845" cy="4840761"/>
              </a:xfrm>
              <a:prstGeom prst="rect">
                <a:avLst/>
              </a:prstGeom>
            </p:spPr>
          </p:pic>
          <p:pic>
            <p:nvPicPr>
              <p:cNvPr id="10" name="Picture 9" descr="A diagram of a computer&#10;&#10;Description automatically generated">
                <a:extLst>
                  <a:ext uri="{FF2B5EF4-FFF2-40B4-BE49-F238E27FC236}">
                    <a16:creationId xmlns:a16="http://schemas.microsoft.com/office/drawing/2014/main" id="{16A2A407-724F-1AB2-9931-DB43EE9820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861"/>
              <a:stretch/>
            </p:blipFill>
            <p:spPr>
              <a:xfrm>
                <a:off x="6588304" y="498643"/>
                <a:ext cx="2460845" cy="6148314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7DD75E-2536-694F-6F32-B61405E2D261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5000255" y="5454912"/>
                <a:ext cx="1" cy="91859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37FDB96-036D-16FB-8D3C-2CBF9DCBD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55" y="6373504"/>
                <a:ext cx="14788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3BD6853-FB2E-1816-8FD9-0ECCAEBCC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9122" y="211043"/>
                <a:ext cx="0" cy="61624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05AB58D-2189-F0CF-F334-D012F5B03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9121" y="211043"/>
                <a:ext cx="133960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AEC1BD8-E600-6FA2-4D89-376C3B18EEE9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7818726" y="211043"/>
                <a:ext cx="1" cy="2876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4266E5-C040-B59B-8197-73C3B50F69F5}"/>
                </a:ext>
              </a:extLst>
            </p:cNvPr>
            <p:cNvSpPr/>
            <p:nvPr/>
          </p:nvSpPr>
          <p:spPr>
            <a:xfrm>
              <a:off x="5919597" y="86614"/>
              <a:ext cx="6157534" cy="6669027"/>
            </a:xfrm>
            <a:prstGeom prst="rect">
              <a:avLst/>
            </a:prstGeom>
            <a:noFill/>
            <a:ln w="4762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9C8A2B-2F2D-DD9A-9744-C0A51340F248}"/>
                </a:ext>
              </a:extLst>
            </p:cNvPr>
            <p:cNvSpPr txBox="1"/>
            <p:nvPr/>
          </p:nvSpPr>
          <p:spPr>
            <a:xfrm rot="16200000">
              <a:off x="4813928" y="3198167"/>
              <a:ext cx="313389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Convolutional Model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A937A23-36D8-C03B-D723-398C0DCAA594}"/>
              </a:ext>
            </a:extLst>
          </p:cNvPr>
          <p:cNvGraphicFramePr>
            <a:graphicFrameLocks noGrp="1"/>
          </p:cNvGraphicFramePr>
          <p:nvPr/>
        </p:nvGraphicFramePr>
        <p:xfrm>
          <a:off x="8380767" y="3168262"/>
          <a:ext cx="3570032" cy="1135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04711">
                  <a:extLst>
                    <a:ext uri="{9D8B030D-6E8A-4147-A177-3AD203B41FA5}">
                      <a16:colId xmlns:a16="http://schemas.microsoft.com/office/drawing/2014/main" val="78432881"/>
                    </a:ext>
                  </a:extLst>
                </a:gridCol>
                <a:gridCol w="1965321">
                  <a:extLst>
                    <a:ext uri="{9D8B030D-6E8A-4147-A177-3AD203B41FA5}">
                      <a16:colId xmlns:a16="http://schemas.microsoft.com/office/drawing/2014/main" val="25812537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N-acetyl cysteine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5090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XGBRegression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7.07%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0382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Dense NN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6.28%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1841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CNN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6.12%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01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35E253-10F0-6766-D05F-1671AF5C0CF7}"/>
              </a:ext>
            </a:extLst>
          </p:cNvPr>
          <p:cNvSpPr txBox="1"/>
          <p:nvPr/>
        </p:nvSpPr>
        <p:spPr>
          <a:xfrm>
            <a:off x="1726681" y="992822"/>
            <a:ext cx="604623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2800" b="0" u="none" strike="noStrike" dirty="0">
                <a:solidFill>
                  <a:srgbClr val="FF0000"/>
                </a:solidFill>
                <a:effectLst/>
              </a:rPr>
              <a:t>CZC24832</a:t>
            </a:r>
            <a:endParaRPr lang="en-US" sz="1400" dirty="0">
              <a:solidFill>
                <a:srgbClr val="212121"/>
              </a:solidFill>
            </a:endParaRPr>
          </a:p>
          <a:p>
            <a:r>
              <a:rPr lang="en-US" i="0" dirty="0">
                <a:solidFill>
                  <a:srgbClr val="212121"/>
                </a:solidFill>
                <a:effectLst/>
              </a:rPr>
              <a:t>Target P13K/MTOR pathway</a:t>
            </a:r>
          </a:p>
          <a:p>
            <a:r>
              <a:rPr lang="en-US" dirty="0">
                <a:solidFill>
                  <a:srgbClr val="212121"/>
                </a:solidFill>
              </a:rPr>
              <a:t>Target P13Kgamma</a:t>
            </a:r>
            <a:endParaRPr lang="en-US" i="0" dirty="0">
              <a:solidFill>
                <a:srgbClr val="212121"/>
              </a:solidFill>
              <a:effectLst/>
            </a:endParaRPr>
          </a:p>
          <a:p>
            <a:endParaRPr lang="en-US" dirty="0">
              <a:solidFill>
                <a:srgbClr val="212121"/>
              </a:solidFill>
            </a:endParaRPr>
          </a:p>
          <a:p>
            <a:endParaRPr lang="en-US" i="0" dirty="0">
              <a:solidFill>
                <a:srgbClr val="212121"/>
              </a:solidFill>
              <a:effectLst/>
            </a:endParaRPr>
          </a:p>
          <a:p>
            <a:r>
              <a:rPr lang="en-US" dirty="0">
                <a:solidFill>
                  <a:srgbClr val="212121"/>
                </a:solidFill>
              </a:rPr>
              <a:t>Mutation features in the panel prediction:</a:t>
            </a:r>
            <a:endParaRPr lang="en-US" i="0" dirty="0">
              <a:solidFill>
                <a:srgbClr val="212121"/>
              </a:solidFill>
              <a:effectLst/>
            </a:endParaRPr>
          </a:p>
          <a:p>
            <a:r>
              <a:rPr lang="en-US" i="0" dirty="0">
                <a:solidFill>
                  <a:srgbClr val="212121"/>
                </a:solidFill>
                <a:effectLst/>
              </a:rPr>
              <a:t>PTEN</a:t>
            </a:r>
          </a:p>
          <a:p>
            <a:r>
              <a:rPr lang="en-US" dirty="0">
                <a:solidFill>
                  <a:srgbClr val="212121"/>
                </a:solidFill>
              </a:rPr>
              <a:t>TP53</a:t>
            </a:r>
          </a:p>
          <a:p>
            <a:r>
              <a:rPr lang="en-US" i="0" dirty="0">
                <a:solidFill>
                  <a:srgbClr val="212121"/>
                </a:solidFill>
                <a:effectLst/>
              </a:rPr>
              <a:t>KRAS</a:t>
            </a:r>
          </a:p>
          <a:p>
            <a:r>
              <a:rPr lang="en-US" dirty="0">
                <a:solidFill>
                  <a:srgbClr val="212121"/>
                </a:solidFill>
              </a:rPr>
              <a:t>NRAS</a:t>
            </a:r>
          </a:p>
          <a:p>
            <a:r>
              <a:rPr lang="en-US" i="0" dirty="0">
                <a:solidFill>
                  <a:srgbClr val="212121"/>
                </a:solidFill>
                <a:effectLst/>
              </a:rPr>
              <a:t>MLL2  a substrate of AKT1</a:t>
            </a:r>
          </a:p>
          <a:p>
            <a:r>
              <a:rPr lang="en-US" dirty="0">
                <a:solidFill>
                  <a:srgbClr val="212121"/>
                </a:solidFill>
              </a:rPr>
              <a:t>EP300 a </a:t>
            </a:r>
            <a:r>
              <a:rPr lang="en-US" i="0" dirty="0">
                <a:solidFill>
                  <a:srgbClr val="212121"/>
                </a:solidFill>
                <a:effectLst/>
              </a:rPr>
              <a:t>substrate of AKT</a:t>
            </a:r>
          </a:p>
          <a:p>
            <a:r>
              <a:rPr lang="en-US" i="0" dirty="0">
                <a:solidFill>
                  <a:srgbClr val="212121"/>
                </a:solidFill>
                <a:effectLst/>
              </a:rPr>
              <a:t>CDC27 interacted with PI3K/Akt/mTOR pathway</a:t>
            </a:r>
          </a:p>
          <a:p>
            <a:r>
              <a:rPr lang="en-US" dirty="0"/>
              <a:t>CREBBP related to P13K pathway</a:t>
            </a:r>
          </a:p>
        </p:txBody>
      </p:sp>
    </p:spTree>
    <p:extLst>
      <p:ext uri="{BB962C8B-B14F-4D97-AF65-F5344CB8AC3E}">
        <p14:creationId xmlns:p14="http://schemas.microsoft.com/office/powerpoint/2010/main" val="138771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22490</TotalTime>
  <Words>783</Words>
  <Application>Microsoft Macintosh PowerPoint</Application>
  <PresentationFormat>Widescreen</PresentationFormat>
  <Paragraphs>214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DengXian</vt:lpstr>
      <vt:lpstr>Arial</vt:lpstr>
      <vt:lpstr>Calibri</vt:lpstr>
      <vt:lpstr>Calibri Light</vt:lpstr>
      <vt:lpstr>Helvetica</vt:lpstr>
      <vt:lpstr>Merriweather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Prediction</vt:lpstr>
      <vt:lpstr>Results – Targeted | Non-Targeted</vt:lpstr>
      <vt:lpstr>Neural Network Models - Sample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Bingfang Ruth</dc:creator>
  <cp:lastModifiedBy>Xu, Bingfang Ruth</cp:lastModifiedBy>
  <cp:revision>10</cp:revision>
  <dcterms:created xsi:type="dcterms:W3CDTF">2024-02-11T14:47:08Z</dcterms:created>
  <dcterms:modified xsi:type="dcterms:W3CDTF">2024-03-01T18:26:08Z</dcterms:modified>
</cp:coreProperties>
</file>