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a productive week! This week, Team 2 focused on benchmarking metagenomic contig matches. </a:t>
            </a:r>
            <a:endParaRPr/>
          </a:p>
        </p:txBody>
      </p:sp>
      <p:sp>
        <p:nvSpPr>
          <p:cNvPr id="63" name="Google Shape;6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5ae9d5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5ae9d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4cbdc26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4cbdc2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45923ea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545923ea8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45923e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this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started with the idea-- if I have a metagenomic sample and I identify one or more contigs of interest-- how can I quickly and easily see if this contig has been seen in other metagenomic samples or datasets before?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make this problem a little more practical for a week long codeathon, we focused specifically on </a:t>
            </a:r>
            <a:r>
              <a:rPr lang="en-US"/>
              <a:t>contaminants</a:t>
            </a:r>
            <a:r>
              <a:rPr lang="en-US"/>
              <a:t>. So we only consider matches where a contig q is contained in a contig c if the average nucleotide identity between q and c is at least 95% and the overlap between the two contigs covers more than 95% of the length of the shortest contig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f545923ea8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45923ea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tackle this problem, we further divided it into sub-problems.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First-- determining what current solutions exist for this problem and if we can expand upon these solutions or develop new solutions to improve upon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Second- How do benchmark approaches to this problem? This involved both generating a “gold-standard” dataset where we have a defined truth to test with, and also identifying important evaluation metrics and developing a workflow to determine, given a “gold-standard” and containment output from a </a:t>
            </a:r>
            <a:r>
              <a:rPr lang="en-US"/>
              <a:t>computational</a:t>
            </a:r>
            <a:r>
              <a:rPr lang="en-US"/>
              <a:t> tool, how well does that tool </a:t>
            </a:r>
            <a:r>
              <a:rPr lang="en-US"/>
              <a:t>identify</a:t>
            </a:r>
            <a:r>
              <a:rPr lang="en-US"/>
              <a:t> </a:t>
            </a:r>
            <a:r>
              <a:rPr lang="en-US"/>
              <a:t>contaminants</a:t>
            </a:r>
            <a:r>
              <a:rPr lang="en-US"/>
              <a:t> </a:t>
            </a:r>
            <a:endParaRPr/>
          </a:p>
        </p:txBody>
      </p:sp>
      <p:sp>
        <p:nvSpPr>
          <p:cNvPr id="81" name="Google Shape;81;gf545923ea8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45923ea8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45923ea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45923ea8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45923ea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Currently runs in the order of seconds on 4000 queries on a reference of database of similar size </a:t>
            </a:r>
            <a:r>
              <a:rPr lang="en-US"/>
              <a:t>with</a:t>
            </a:r>
            <a:r>
              <a:rPr lang="en-US"/>
              <a:t> 8 threads.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45923ea8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45923ea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45923ea8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45923ea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4cbdc2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4cbdc2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06400" y="904075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 flipH="1">
            <a:off x="5566122" y="0"/>
            <a:ext cx="2822713" cy="6858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88835" y="0"/>
            <a:ext cx="380316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>
            <a:endCxn id="15" idx="4"/>
          </p:cNvCxnSpPr>
          <p:nvPr/>
        </p:nvCxnSpPr>
        <p:spPr>
          <a:xfrm flipH="1">
            <a:off x="5566122" y="0"/>
            <a:ext cx="2822700" cy="6858000"/>
          </a:xfrm>
          <a:prstGeom prst="straightConnector1">
            <a:avLst/>
          </a:prstGeom>
          <a:noFill/>
          <a:ln cap="flat" cmpd="sng" w="76200">
            <a:solidFill>
              <a:srgbClr val="1BC4F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0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06400" y="904075"/>
            <a:ext cx="5689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3076"/>
              <a:buFont typeface="Arial"/>
              <a:buNone/>
            </a:pPr>
            <a:r>
              <a:rPr lang="en-US" sz="2888"/>
              <a:t>Final Team Presentation:</a:t>
            </a:r>
            <a:endParaRPr sz="5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5000"/>
              <a:t>Benchmarking Metagenomic Contig Matches</a:t>
            </a:r>
            <a:endParaRPr sz="50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06400" y="3383750"/>
            <a:ext cx="58989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Team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Mihai Pop, Rob Patro, Jackie Michaelis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Michael Shaffer, Nicholas Cooley,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Priyanka Ghosh, Vini Salazar, Andrew Tritt,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Amatur Rahman, Harihara Subrahmaniam Muralidharan, Baris Ekim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 Results - Efficiency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75" y="1524497"/>
            <a:ext cx="5857725" cy="42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 Results - Sharon dataset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496225" y="1877250"/>
            <a:ext cx="12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496225" y="4944700"/>
            <a:ext cx="12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6156813" y="6104150"/>
            <a:ext cx="30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 truth generated with BLAST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496225" y="341097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mashmap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672" y="1403550"/>
            <a:ext cx="1269600" cy="1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13" y="1403550"/>
            <a:ext cx="1325699" cy="132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313" y="2920649"/>
            <a:ext cx="1325699" cy="13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623" y="2920650"/>
            <a:ext cx="1325699" cy="13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8362" y="4509999"/>
            <a:ext cx="1269600" cy="1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7672" y="4493850"/>
            <a:ext cx="1269600" cy="126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>
            <a:off x="6626300" y="1331450"/>
            <a:ext cx="0" cy="46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8" name="Google Shape;1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56200" y="3753375"/>
            <a:ext cx="2267374" cy="22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6825" y="1403550"/>
            <a:ext cx="2210551" cy="221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301925" y="6428150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https://www.ncbi.nlm.nih.gov/sra/?term=SRA052203</a:t>
            </a:r>
            <a:endParaRPr sz="1000"/>
          </a:p>
        </p:txBody>
      </p:sp>
      <p:sp>
        <p:nvSpPr>
          <p:cNvPr id="151" name="Google Shape;151;p23"/>
          <p:cNvSpPr txBox="1"/>
          <p:nvPr/>
        </p:nvSpPr>
        <p:spPr>
          <a:xfrm>
            <a:off x="1608800" y="3736025"/>
            <a:ext cx="8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0:10.52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1550425" y="530597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0:16.49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92125" y="35206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threads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64100" y="5160100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threads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02775" y="2272950"/>
            <a:ext cx="24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 to partition queries into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files; timing not comparable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Codeathon product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“Gold-standard” containment datasets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</a:t>
            </a:r>
            <a:r>
              <a:rPr lang="en-US"/>
              <a:t>nakemake pipeline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</a:t>
            </a:r>
            <a:r>
              <a:rPr lang="en-US"/>
              <a:t>: query and reference data </a:t>
            </a:r>
            <a:r>
              <a:rPr lang="en-US">
                <a:solidFill>
                  <a:srgbClr val="666666"/>
                </a:solidFill>
              </a:rPr>
              <a:t>or tabular output with containments</a:t>
            </a:r>
            <a:endParaRPr>
              <a:solidFill>
                <a:srgbClr val="666666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Output: benchmarking report</a:t>
            </a:r>
            <a:r>
              <a:rPr lang="en-US"/>
              <a:t> </a:t>
            </a:r>
            <a:r>
              <a:rPr lang="en-US">
                <a:solidFill>
                  <a:srgbClr val="666666"/>
                </a:solidFill>
              </a:rPr>
              <a:t>and tabular output with contaminants in case query and reference data as input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Conclusions and future work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/>
              <a:t>We </a:t>
            </a:r>
            <a:r>
              <a:rPr lang="en-US" sz="3200"/>
              <a:t>successfully</a:t>
            </a:r>
            <a:r>
              <a:rPr lang="en-US" sz="3200"/>
              <a:t> developed a Snakemake workflow </a:t>
            </a:r>
            <a:endParaRPr sz="3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/>
              <a:t>Challenges we faced this week</a:t>
            </a:r>
            <a:endParaRPr sz="3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Defining a “gold-standard”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Managing complexity of Snakemake workflow and running it seamlessly on the cloud</a:t>
            </a:r>
            <a:endParaRPr sz="2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3200"/>
              <a:t>Future Goals</a:t>
            </a:r>
            <a:endParaRPr sz="3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Add additional tools to benchmarking pipeline</a:t>
            </a:r>
            <a:endParaRPr sz="28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Expanding beyond </a:t>
            </a:r>
            <a:r>
              <a:rPr lang="en-US" sz="2800"/>
              <a:t>containments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800"/>
              <a:t>Scaling to larger datasets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PSSS-Codeathon organizers &amp; support staff</a:t>
            </a:r>
            <a:endParaRPr sz="3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000"/>
              <a:t>Dan Rice, Alexa Salsbury</a:t>
            </a:r>
            <a:endParaRPr sz="3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PSSS-Codeathon teams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adhere to 8-minute presentations with 2 minutes for questions following.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You will be given a 2-minute warning!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 presentations will be recorded and shared with the group.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may use the following slides as an outline,</a:t>
            </a:r>
            <a:br>
              <a:rPr lang="en-US"/>
            </a:br>
            <a:r>
              <a:rPr lang="en-US"/>
              <a:t>but do not need 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Sequence search problem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</a:t>
            </a:r>
            <a:r>
              <a:rPr lang="en-US"/>
              <a:t>dentifying the similarity between one or more query contigs and a "reference" collection of metagenomic samples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Focused on </a:t>
            </a:r>
            <a:r>
              <a:rPr lang="en-US"/>
              <a:t>containment</a:t>
            </a:r>
            <a:r>
              <a:rPr lang="en-US"/>
              <a:t> for the codeathon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Given a query contig </a:t>
            </a:r>
            <a:r>
              <a:rPr b="1" i="1" lang="en-US"/>
              <a:t>c</a:t>
            </a:r>
            <a:r>
              <a:rPr lang="en-US"/>
              <a:t>, and a database of sequences (contigs from multiple assemblies) return a set of contigs that either contain the query contig </a:t>
            </a:r>
            <a:r>
              <a:rPr b="1" i="1" lang="en-US"/>
              <a:t>c</a:t>
            </a:r>
            <a:r>
              <a:rPr lang="en-US"/>
              <a:t> or contained in the query.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contig </a:t>
            </a:r>
            <a:r>
              <a:rPr b="1" i="1" lang="en-US"/>
              <a:t>q</a:t>
            </a:r>
            <a:r>
              <a:rPr lang="en-US"/>
              <a:t> is contained in contig </a:t>
            </a:r>
            <a:r>
              <a:rPr b="1" i="1" lang="en-US"/>
              <a:t>c</a:t>
            </a:r>
            <a:r>
              <a:rPr lang="en-US"/>
              <a:t> if the ANI between </a:t>
            </a:r>
            <a:r>
              <a:rPr b="1" i="1" lang="en-US"/>
              <a:t>q</a:t>
            </a:r>
            <a:r>
              <a:rPr lang="en-US"/>
              <a:t> and </a:t>
            </a:r>
            <a:r>
              <a:rPr b="1" i="1" lang="en-US"/>
              <a:t>c</a:t>
            </a:r>
            <a:r>
              <a:rPr lang="en-US"/>
              <a:t> is at least 95% and it covers more than 95% of the length of the shortest contig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Divide &amp; Conquer Approach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current solutions exist for this problem? </a:t>
            </a:r>
            <a:r>
              <a:rPr lang="en-US"/>
              <a:t>Can we develop new solutions to improve upon them?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do we benchmark approaches to this problem?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Generating a “gold-standard” dataset to test with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Identifying evaluation metrics and developing benchmarking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</a:t>
            </a:r>
            <a:r>
              <a:rPr lang="en-US" sz="3659"/>
              <a:t> </a:t>
            </a:r>
            <a:r>
              <a:rPr lang="en-US"/>
              <a:t>current solutions exist for this problem? 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8200" y="1690825"/>
            <a:ext cx="10515600" cy="40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Current methods to detect containment include:</a:t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Alignment based approaches such as </a:t>
            </a:r>
            <a:endParaRPr sz="24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BLAST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MiniMap2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MashMap</a:t>
            </a:r>
            <a:br>
              <a:rPr lang="en-US"/>
            </a:b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Alignment free approaches such as </a:t>
            </a:r>
            <a:endParaRPr sz="24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Mash Seq Screen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Dashing </a:t>
            </a:r>
            <a:endParaRPr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Sourmash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develop new solutions to improve upon them?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200" y="1825625"/>
            <a:ext cx="10515600" cy="40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We looked at a sketching based approach to calculate </a:t>
            </a:r>
            <a:r>
              <a:rPr lang="en-US" sz="2400"/>
              <a:t>contaminants</a:t>
            </a:r>
            <a:r>
              <a:rPr lang="en-US" sz="2400"/>
              <a:t>. </a:t>
            </a:r>
            <a:endParaRPr sz="2400"/>
          </a:p>
          <a:p>
            <a:pPr indent="-3683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Sketch the reference/database using a sketch that retains the order information. 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Maintain bins from hashes to </a:t>
            </a:r>
            <a:r>
              <a:rPr lang="en-US" sz="2200"/>
              <a:t>sketches</a:t>
            </a:r>
            <a:r>
              <a:rPr lang="en-US" sz="2200"/>
              <a:t> containing this hash.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Within each bin, compute the min hamming distance between the query and the reference sequences.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Filter results by (currently gapless) ANI.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Things to do in the future:</a:t>
            </a:r>
            <a:endParaRPr sz="22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Indexed colored mDBG representation within each bin?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extend to other kinds of contig-contig relationships?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</a:t>
            </a:r>
            <a:r>
              <a:rPr lang="en-US"/>
              <a:t>: </a:t>
            </a:r>
            <a:r>
              <a:rPr lang="en-US"/>
              <a:t>Generating a “gold-standard” dataset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a </a:t>
            </a:r>
            <a:r>
              <a:rPr lang="en-US"/>
              <a:t>consensus</a:t>
            </a:r>
            <a:r>
              <a:rPr lang="en-US"/>
              <a:t> set of contig </a:t>
            </a:r>
            <a:r>
              <a:rPr lang="en-US"/>
              <a:t>containments for a given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Three distinct approaches: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Sequence searching with BLASTN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Sequence searching with MMSeqs2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Identify shared information with synteny maps - R package DECIPHER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Benchmarking: Evaluating containments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Reaching a standard </a:t>
            </a:r>
            <a:r>
              <a:rPr lang="en-US"/>
              <a:t>consensus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 containments: 154372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BLASTn containments: 144259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MMseqs2 containments: 142142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Synteny containments: 84843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 3 containments: 74474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BLASTn and MMseqs2 containments: 141956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BLASTn and synteny containments: 74894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MMseqs2 and synteny containments: 74496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Only BLASTn containments: 1883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Only MMseqs2 containments: 164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Only synteny containments: 9927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908" y="1495150"/>
            <a:ext cx="4820793" cy="51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 Results - Marine dataset</a:t>
            </a:r>
            <a:endParaRPr/>
          </a:p>
        </p:txBody>
      </p:sp>
      <p:grpSp>
        <p:nvGrpSpPr>
          <p:cNvPr id="115" name="Google Shape;115;p21"/>
          <p:cNvGrpSpPr/>
          <p:nvPr/>
        </p:nvGrpSpPr>
        <p:grpSpPr>
          <a:xfrm>
            <a:off x="926750" y="1690825"/>
            <a:ext cx="3002674" cy="1775249"/>
            <a:chOff x="268750" y="1435425"/>
            <a:chExt cx="3002674" cy="1775249"/>
          </a:xfrm>
        </p:grpSpPr>
        <p:pic>
          <p:nvPicPr>
            <p:cNvPr id="116" name="Google Shape;11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96175" y="1435425"/>
              <a:ext cx="1775249" cy="1775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1"/>
            <p:cNvSpPr txBox="1"/>
            <p:nvPr/>
          </p:nvSpPr>
          <p:spPr>
            <a:xfrm>
              <a:off x="268750" y="1909125"/>
              <a:ext cx="126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mmseqs2</a:t>
              </a:r>
              <a:endParaRPr/>
            </a:p>
          </p:txBody>
        </p:sp>
      </p:grpSp>
      <p:sp>
        <p:nvSpPr>
          <p:cNvPr id="118" name="Google Shape;118;p21"/>
          <p:cNvSpPr txBox="1"/>
          <p:nvPr/>
        </p:nvSpPr>
        <p:spPr>
          <a:xfrm>
            <a:off x="1032825" y="4309450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synteny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299" y="1690825"/>
            <a:ext cx="1775249" cy="17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175" y="3873388"/>
            <a:ext cx="1775249" cy="17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5437" y="3896525"/>
            <a:ext cx="1728975" cy="17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977550" y="6153700"/>
            <a:ext cx="30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Ground</a:t>
            </a:r>
            <a:r>
              <a:rPr lang="en-US"/>
              <a:t> truth generated with BLAST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0050" y="1427225"/>
            <a:ext cx="2075924" cy="20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1200" y="3618450"/>
            <a:ext cx="2133624" cy="213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6626300" y="1331450"/>
            <a:ext cx="0" cy="46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