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jbloom_lab/status/1684649571086131200/photo/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edf5e0061_15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edf5e0061_1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https://twitter.com/jbloom_lab/status/1684649571086131200/photo/1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edf5e0061_1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edf5e0061_1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df5e0061_1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5edf5e0061_12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df5e0061_12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edf5e0061_1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edf5e00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edf5e0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df5e0061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edf5e006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df5e006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df5e0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df5e0061_12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df5e0061_1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df5e0061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edf5e0061_1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edf5e0061_1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edf5e0061_1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df5e0061_12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df5e0061_1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y6cjxHFCPcE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journals.asm.org/doi/full/10.1128/mbio.01188-2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Predicting SARS-CoV-2 Evolution with Population-Scale Intra-Host Diversity Data Derived from Public SRA Reads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002100" y="5656500"/>
            <a:ext cx="6187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By Jesse Elder, </a:t>
            </a:r>
            <a:r>
              <a:rPr lang="en-US" sz="1800"/>
              <a:t>Rahil Ryder, </a:t>
            </a:r>
            <a:r>
              <a:rPr lang="en-US" sz="1800"/>
              <a:t>Indresh Singh, </a:t>
            </a:r>
            <a:r>
              <a:rPr lang="en-US" sz="1800"/>
              <a:t>Tamas Szabo, </a:t>
            </a:r>
            <a:r>
              <a:rPr lang="en-US" sz="1800"/>
              <a:t>Xyanthine Parillon, Ruvarashe Madzime</a:t>
            </a:r>
            <a:endParaRPr sz="1800"/>
          </a:p>
        </p:txBody>
      </p:sp>
      <p:sp>
        <p:nvSpPr>
          <p:cNvPr id="89" name="Google Shape;89;p13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01750" y="57525"/>
            <a:ext cx="4008900" cy="201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Trends between Lineages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275" y="209925"/>
            <a:ext cx="6573039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type="title"/>
          </p:nvPr>
        </p:nvSpPr>
        <p:spPr>
          <a:xfrm>
            <a:off x="231125" y="2269625"/>
            <a:ext cx="4008900" cy="201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Known S-Gene Immune Escape regions from Bloom Lab calculator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38200" y="1690825"/>
            <a:ext cx="10515600" cy="501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Covid pandemic characterized by </a:t>
            </a:r>
            <a:r>
              <a:rPr i="1" lang="en-US"/>
              <a:t>waves of new lineages</a:t>
            </a:r>
            <a:r>
              <a:rPr lang="en-US"/>
              <a:t> taking 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Population-scale intra-host diversity data is under-studied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Rich data not captured by consensus genome analyses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Spike and N gene mutations are common recurrent minor alleles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diverse mutations after S gene post-BA.1 wave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Gives insight to gene regions outside of S-gene to look into for immune escape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Lineage-defining mutations do recur in population prior to lineage dominance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clear if more frequent than other minor alleles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Statistical testing needed to know if population frequency elevated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38188" y="198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Considerations</a:t>
            </a: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>
            <a:off x="681053" y="3731729"/>
            <a:ext cx="5183100" cy="3275423"/>
            <a:chOff x="0" y="217624"/>
            <a:chExt cx="5183100" cy="3275423"/>
          </a:xfrm>
        </p:grpSpPr>
        <p:sp>
          <p:nvSpPr>
            <p:cNvPr id="201" name="Google Shape;201;p24"/>
            <p:cNvSpPr/>
            <p:nvPr/>
          </p:nvSpPr>
          <p:spPr>
            <a:xfrm>
              <a:off x="0" y="217624"/>
              <a:ext cx="5183100" cy="1283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62629" y="280253"/>
              <a:ext cx="5058000" cy="11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Hotspots-Genes mutated more frequently than would be in the absence of selection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0" y="1474647"/>
              <a:ext cx="5183100" cy="20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4"/>
          <p:cNvGrpSpPr/>
          <p:nvPr/>
        </p:nvGrpSpPr>
        <p:grpSpPr>
          <a:xfrm>
            <a:off x="3465950" y="2225359"/>
            <a:ext cx="5183100" cy="1244992"/>
            <a:chOff x="0" y="217624"/>
            <a:chExt cx="5183100" cy="1283100"/>
          </a:xfrm>
        </p:grpSpPr>
        <p:sp>
          <p:nvSpPr>
            <p:cNvPr id="205" name="Google Shape;205;p24"/>
            <p:cNvSpPr/>
            <p:nvPr/>
          </p:nvSpPr>
          <p:spPr>
            <a:xfrm>
              <a:off x="0" y="217624"/>
              <a:ext cx="5183100" cy="1283100"/>
            </a:xfrm>
            <a:prstGeom prst="roundRect">
              <a:avLst>
                <a:gd fmla="val 16667" name="adj"/>
              </a:avLst>
            </a:prstGeom>
            <a:solidFill>
              <a:srgbClr val="FF595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62629" y="280253"/>
              <a:ext cx="5058000" cy="1157700"/>
            </a:xfrm>
            <a:prstGeom prst="rect">
              <a:avLst/>
            </a:prstGeom>
            <a:solidFill>
              <a:srgbClr val="FF595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&amp; Algorithms for predicting future mutations in dominant lineages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>
            <a:off x="6544850" y="3731650"/>
            <a:ext cx="5183103" cy="3275423"/>
            <a:chOff x="-3" y="217624"/>
            <a:chExt cx="5183103" cy="3275423"/>
          </a:xfrm>
        </p:grpSpPr>
        <p:sp>
          <p:nvSpPr>
            <p:cNvPr id="208" name="Google Shape;208;p24"/>
            <p:cNvSpPr/>
            <p:nvPr/>
          </p:nvSpPr>
          <p:spPr>
            <a:xfrm>
              <a:off x="0" y="217624"/>
              <a:ext cx="5183100" cy="1283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62554" y="280328"/>
              <a:ext cx="5058000" cy="115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additional genomic context to evaluate evolutionary selection pressures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0" y="1474647"/>
              <a:ext cx="5183100" cy="20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-3" y="1474645"/>
              <a:ext cx="5183100" cy="19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64550" spcFirstLastPara="1" rIns="135125" wrap="square" tIns="24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300225" y="108450"/>
            <a:ext cx="4734300" cy="7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Humans = Humans</a:t>
            </a:r>
            <a:endParaRPr sz="360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ne of my favorite scenes from my absolute favorite movie of all time: Jurassic Park!&#10;&#10;I obviously don't own this content. Copyright goes out to Steven Spielberg, Amblin Entertainment and/or Universal Pictures." id="218" name="Google Shape;218;p25" title="Unless they figure out how to open doo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812" y="887164"/>
            <a:ext cx="10178375" cy="57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>
            <p:ph type="title"/>
          </p:nvPr>
        </p:nvSpPr>
        <p:spPr>
          <a:xfrm>
            <a:off x="6450900" y="108450"/>
            <a:ext cx="4734300" cy="7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Raptors</a:t>
            </a:r>
            <a:r>
              <a:rPr lang="en-US" sz="3600"/>
              <a:t> = SARS-CoV-2</a:t>
            </a:r>
            <a:endParaRPr sz="3600"/>
          </a:p>
        </p:txBody>
      </p:sp>
      <p:sp>
        <p:nvSpPr>
          <p:cNvPr id="220" name="Google Shape;220;p25"/>
          <p:cNvSpPr txBox="1"/>
          <p:nvPr/>
        </p:nvSpPr>
        <p:spPr>
          <a:xfrm>
            <a:off x="5405425" y="135600"/>
            <a:ext cx="629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😬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38188" y="198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Considerations</a:t>
            </a:r>
            <a:endParaRPr/>
          </a:p>
        </p:txBody>
      </p:sp>
      <p:sp>
        <p:nvSpPr>
          <p:cNvPr id="226" name="Google Shape;226;p26"/>
          <p:cNvSpPr txBox="1"/>
          <p:nvPr>
            <p:ph idx="3" type="body"/>
          </p:nvPr>
        </p:nvSpPr>
        <p:spPr>
          <a:xfrm>
            <a:off x="7008900" y="5877895"/>
            <a:ext cx="5183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/>
              <a:t>Project Curation</a:t>
            </a:r>
            <a:endParaRPr sz="1500"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719553" y="2948854"/>
            <a:ext cx="5183188" cy="3275273"/>
            <a:chOff x="0" y="217624"/>
            <a:chExt cx="5183188" cy="3275273"/>
          </a:xfrm>
        </p:grpSpPr>
        <p:sp>
          <p:nvSpPr>
            <p:cNvPr id="228" name="Google Shape;228;p26"/>
            <p:cNvSpPr/>
            <p:nvPr/>
          </p:nvSpPr>
          <p:spPr>
            <a:xfrm>
              <a:off x="0" y="217624"/>
              <a:ext cx="5183188" cy="128295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 txBox="1"/>
            <p:nvPr/>
          </p:nvSpPr>
          <p:spPr>
            <a:xfrm>
              <a:off x="62629" y="280253"/>
              <a:ext cx="5057930" cy="115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Hotspots-Genes mutated more frequently than would be in the absence of selection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1474647"/>
              <a:ext cx="5183188" cy="2018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0" y="1474647"/>
              <a:ext cx="5183188" cy="2018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64550" spcFirstLastPara="1" rIns="135125" wrap="square" tIns="241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Involves Filtering – drivers, indels, noncoding mutations, mutations not matching the reference dominant lineages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dN/dS ratio by gene/domain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a Binomial Statistical Model –lineage diversity, mutational specificity, and identifying recurring mutations- in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identifying the frequency of minor alleles</a:t>
              </a:r>
              <a:r>
                <a:rPr b="0" i="1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	</a:t>
              </a:r>
              <a:r>
                <a:rPr i="1"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		</a:t>
              </a:r>
              <a:r>
                <a:rPr b="0" i="1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 Biotechnol. 2016 February ; 34(2): 155–163. 				doi:10.1038/nbt.3391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6"/>
          <p:cNvSpPr/>
          <p:nvPr/>
        </p:nvSpPr>
        <p:spPr>
          <a:xfrm>
            <a:off x="7008900" y="6158104"/>
            <a:ext cx="4383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Elder, J., Singh, I., Ryder, R., Parillon, X., Madzime, R., &amp; Szabo, T. (2023, August 3). Predicting SARS-CoV-2 Evolution Using Population-Scale Intra-Host Diversity Data Derived from Public SRA Data. https://doi.org/10.17605/OSF.IO/YVDRM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6"/>
          <p:cNvGrpSpPr/>
          <p:nvPr/>
        </p:nvGrpSpPr>
        <p:grpSpPr>
          <a:xfrm>
            <a:off x="6583350" y="2948779"/>
            <a:ext cx="5183103" cy="3275423"/>
            <a:chOff x="-3" y="217624"/>
            <a:chExt cx="5183103" cy="3275423"/>
          </a:xfrm>
        </p:grpSpPr>
        <p:sp>
          <p:nvSpPr>
            <p:cNvPr id="234" name="Google Shape;234;p26"/>
            <p:cNvSpPr/>
            <p:nvPr/>
          </p:nvSpPr>
          <p:spPr>
            <a:xfrm>
              <a:off x="0" y="217624"/>
              <a:ext cx="5183100" cy="1283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62554" y="280328"/>
              <a:ext cx="5058000" cy="115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additional genomic context to evaluate evolutionary selection pressures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0" y="1474647"/>
              <a:ext cx="5183100" cy="20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-3" y="1474645"/>
              <a:ext cx="5183100" cy="19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64550" spcFirstLastPara="1" rIns="135125" wrap="square" tIns="241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Paxlovid-resistance mutations – do they start appearing as </a:t>
              </a:r>
              <a:r>
                <a:rPr lang="en-US" sz="1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minor alleles after its approval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treating severe Covid-19?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Long-term infection associated mutations – how frequently do they appear as minor alleles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3504450" y="1599731"/>
            <a:ext cx="5183100" cy="1087684"/>
            <a:chOff x="0" y="217624"/>
            <a:chExt cx="5183100" cy="1283100"/>
          </a:xfrm>
        </p:grpSpPr>
        <p:sp>
          <p:nvSpPr>
            <p:cNvPr id="239" name="Google Shape;239;p26"/>
            <p:cNvSpPr/>
            <p:nvPr/>
          </p:nvSpPr>
          <p:spPr>
            <a:xfrm>
              <a:off x="0" y="217624"/>
              <a:ext cx="5183100" cy="1283100"/>
            </a:xfrm>
            <a:prstGeom prst="roundRect">
              <a:avLst>
                <a:gd fmla="val 16667" name="adj"/>
              </a:avLst>
            </a:prstGeom>
            <a:solidFill>
              <a:srgbClr val="FF595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 txBox="1"/>
            <p:nvPr/>
          </p:nvSpPr>
          <p:spPr>
            <a:xfrm>
              <a:off x="62629" y="280253"/>
              <a:ext cx="5058000" cy="1157700"/>
            </a:xfrm>
            <a:prstGeom prst="rect">
              <a:avLst/>
            </a:prstGeom>
            <a:solidFill>
              <a:srgbClr val="FF595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&amp; Algorithms for predicting future mutations in dominant lineages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524000" y="0"/>
            <a:ext cx="9144000" cy="109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605950" y="1350050"/>
            <a:ext cx="10739700" cy="48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Minor Alleles in SARS-CoV-2 are not depicted in GISAID results used throughout the world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These minor alleles can give insight to: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Intra-host diversity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What mutations are occurring “in the background”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Could this give us insight to mutations in new variants of concern?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Goals: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</a:rPr>
              <a:t>Understand minor alleles throughout major COVID-19 lineage periods and determine if we can predict mutations of newer variants.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392"/>
            <a:ext cx="12192000" cy="53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414475" y="72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Workflow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20325" y="114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Kernel Density Plot – Minor Alleles in the Population</a:t>
            </a:r>
            <a:endParaRPr sz="3600"/>
          </a:p>
        </p:txBody>
      </p:sp>
      <p:sp>
        <p:nvSpPr>
          <p:cNvPr id="107" name="Google Shape;107;p16"/>
          <p:cNvSpPr txBox="1"/>
          <p:nvPr/>
        </p:nvSpPr>
        <p:spPr>
          <a:xfrm>
            <a:off x="6797763" y="5407525"/>
            <a:ext cx="4547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Proportion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samples with a minor allele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52125" y="1553975"/>
            <a:ext cx="49719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Extracted minor alleles and analyzed them by Covid Wave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Minor alleles infrequently recur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Most only appearing in 0.01% or less of samples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Slight differences between major lineages/waves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XBB.1.5 has higher Pop. Frequency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More diverse minor allele landscape?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975" y="1347775"/>
            <a:ext cx="54006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200" y="50175"/>
            <a:ext cx="5631600" cy="6757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7"/>
          <p:cNvSpPr/>
          <p:nvPr/>
        </p:nvSpPr>
        <p:spPr>
          <a:xfrm>
            <a:off x="9063000" y="5761175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6" name="Google Shape;116;p17"/>
          <p:cNvSpPr/>
          <p:nvPr/>
        </p:nvSpPr>
        <p:spPr>
          <a:xfrm>
            <a:off x="9113225" y="5008963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7" name="Google Shape;117;p17"/>
          <p:cNvSpPr/>
          <p:nvPr/>
        </p:nvSpPr>
        <p:spPr>
          <a:xfrm>
            <a:off x="9113225" y="4256738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8" name="Google Shape;118;p17"/>
          <p:cNvSpPr/>
          <p:nvPr/>
        </p:nvSpPr>
        <p:spPr>
          <a:xfrm>
            <a:off x="9113225" y="3490325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9" name="Google Shape;119;p17"/>
          <p:cNvSpPr/>
          <p:nvPr/>
        </p:nvSpPr>
        <p:spPr>
          <a:xfrm>
            <a:off x="9113225" y="2723900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0" name="Google Shape;120;p17"/>
          <p:cNvSpPr/>
          <p:nvPr/>
        </p:nvSpPr>
        <p:spPr>
          <a:xfrm>
            <a:off x="9113225" y="1957475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1" name="Google Shape;121;p17"/>
          <p:cNvSpPr/>
          <p:nvPr/>
        </p:nvSpPr>
        <p:spPr>
          <a:xfrm>
            <a:off x="9113225" y="1191050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2" name="Google Shape;122;p17"/>
          <p:cNvSpPr/>
          <p:nvPr/>
        </p:nvSpPr>
        <p:spPr>
          <a:xfrm>
            <a:off x="9113225" y="438825"/>
            <a:ext cx="579300" cy="738025"/>
          </a:xfrm>
          <a:custGeom>
            <a:rect b="b" l="l" r="r" t="t"/>
            <a:pathLst>
              <a:path extrusionOk="0" h="29521" w="23172">
                <a:moveTo>
                  <a:pt x="0" y="29521"/>
                </a:moveTo>
                <a:cubicBezTo>
                  <a:pt x="3861" y="27326"/>
                  <a:pt x="23087" y="21270"/>
                  <a:pt x="23163" y="16350"/>
                </a:cubicBezTo>
                <a:cubicBezTo>
                  <a:pt x="23239" y="11430"/>
                  <a:pt x="4239" y="2725"/>
                  <a:pt x="45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3" name="Google Shape;123;p17"/>
          <p:cNvSpPr txBox="1"/>
          <p:nvPr/>
        </p:nvSpPr>
        <p:spPr>
          <a:xfrm>
            <a:off x="9793500" y="5897425"/>
            <a:ext cx="210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Pre-Alpha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Minor Alleles,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Alpha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9793500" y="3706063"/>
            <a:ext cx="210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BA.1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Minor Alleles,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BA.2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9793500" y="281874"/>
            <a:ext cx="2108100" cy="59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XBB.1.5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Minor Alleles,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??? Pi ???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793500" y="1701163"/>
            <a:ext cx="210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BA.5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Minor Alleles,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BQ.1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Early Pandemic Mutation Outliers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55991"/>
          <a:stretch/>
        </p:blipFill>
        <p:spPr>
          <a:xfrm>
            <a:off x="401725" y="1690825"/>
            <a:ext cx="8685400" cy="49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7425125" y="2875625"/>
            <a:ext cx="212400" cy="361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8"/>
          <p:cNvCxnSpPr>
            <a:endCxn id="133" idx="6"/>
          </p:cNvCxnSpPr>
          <p:nvPr/>
        </p:nvCxnSpPr>
        <p:spPr>
          <a:xfrm flipH="1">
            <a:off x="7637525" y="4324775"/>
            <a:ext cx="1721400" cy="35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 txBox="1"/>
          <p:nvPr/>
        </p:nvSpPr>
        <p:spPr>
          <a:xfrm>
            <a:off x="9513600" y="3959625"/>
            <a:ext cx="24279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 25202: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S:W1214R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Homoplasic mutation (Beta, Gamma variants)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Known to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destabilize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proteins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7425125" y="6487925"/>
            <a:ext cx="628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https://journals.asm.org/doi/full/10.1128/mbio.01188-21</a:t>
            </a:r>
            <a:r>
              <a:rPr lang="en-US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Early Pandemic Mutation Outliers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55991"/>
          <a:stretch/>
        </p:blipFill>
        <p:spPr>
          <a:xfrm>
            <a:off x="404175" y="1690700"/>
            <a:ext cx="8685400" cy="49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7797375" y="2875625"/>
            <a:ext cx="212400" cy="361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9"/>
          <p:cNvCxnSpPr>
            <a:endCxn id="143" idx="6"/>
          </p:cNvCxnSpPr>
          <p:nvPr/>
        </p:nvCxnSpPr>
        <p:spPr>
          <a:xfrm flipH="1">
            <a:off x="8009775" y="4324775"/>
            <a:ext cx="1349100" cy="35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9358875" y="3646750"/>
            <a:ext cx="24279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 26714-15: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M:C65_FRAMESHIFT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Unclear, possible error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Disrupts M gene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672775" y="2820800"/>
            <a:ext cx="150300" cy="122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>
            <a:stCxn id="148" idx="1"/>
            <a:endCxn id="146" idx="6"/>
          </p:cNvCxnSpPr>
          <p:nvPr/>
        </p:nvCxnSpPr>
        <p:spPr>
          <a:xfrm flipH="1">
            <a:off x="6822925" y="2052225"/>
            <a:ext cx="2377800" cy="138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9200725" y="945825"/>
            <a:ext cx="24279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 21987: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S:G142D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Omicron defining mutation!!!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Dot out of place bc deletion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Associated with back mutations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Immune evasion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BA.2 &amp; Beyond</a:t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838423" y="1690824"/>
            <a:ext cx="8032094" cy="5046846"/>
            <a:chOff x="4669293" y="1932458"/>
            <a:chExt cx="6684499" cy="4532417"/>
          </a:xfrm>
        </p:grpSpPr>
        <p:pic>
          <p:nvPicPr>
            <p:cNvPr id="155" name="Google Shape;155;p20"/>
            <p:cNvPicPr preferRelativeResize="0"/>
            <p:nvPr/>
          </p:nvPicPr>
          <p:blipFill rotWithShape="1">
            <a:blip r:embed="rId3">
              <a:alphaModFix/>
            </a:blip>
            <a:srcRect b="44005" l="0" r="0" t="5297"/>
            <a:stretch/>
          </p:blipFill>
          <p:spPr>
            <a:xfrm>
              <a:off x="4669293" y="1932458"/>
              <a:ext cx="6684499" cy="4388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0"/>
            <p:cNvPicPr preferRelativeResize="0"/>
            <p:nvPr/>
          </p:nvPicPr>
          <p:blipFill rotWithShape="1">
            <a:blip r:embed="rId3">
              <a:alphaModFix/>
            </a:blip>
            <a:srcRect b="0" l="0" r="0" t="98315"/>
            <a:stretch/>
          </p:blipFill>
          <p:spPr>
            <a:xfrm>
              <a:off x="4709338" y="6320850"/>
              <a:ext cx="6604425" cy="14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20"/>
          <p:cNvSpPr/>
          <p:nvPr/>
        </p:nvSpPr>
        <p:spPr>
          <a:xfrm>
            <a:off x="6769425" y="3501675"/>
            <a:ext cx="234000" cy="205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0"/>
          <p:cNvCxnSpPr>
            <a:stCxn id="159" idx="1"/>
            <a:endCxn id="157" idx="6"/>
          </p:cNvCxnSpPr>
          <p:nvPr/>
        </p:nvCxnSpPr>
        <p:spPr>
          <a:xfrm rot="10800000">
            <a:off x="7003575" y="4529150"/>
            <a:ext cx="2333400" cy="47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9336975" y="4045550"/>
            <a:ext cx="24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 22786: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S:R408S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BA.2 defining mutation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Sometimes only a minor allele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Around 30% MAF when it is present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Other RBD mutations recur frequently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580375" y="2401500"/>
            <a:ext cx="234000" cy="110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>
            <a:stCxn id="162" idx="1"/>
            <a:endCxn id="160" idx="6"/>
          </p:cNvCxnSpPr>
          <p:nvPr/>
        </p:nvCxnSpPr>
        <p:spPr>
          <a:xfrm flipH="1">
            <a:off x="7814475" y="1524800"/>
            <a:ext cx="1364400" cy="142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/>
          <p:nvPr/>
        </p:nvSpPr>
        <p:spPr>
          <a:xfrm>
            <a:off x="6835800" y="2401500"/>
            <a:ext cx="234000" cy="110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0"/>
          <p:cNvCxnSpPr>
            <a:stCxn id="162" idx="1"/>
            <a:endCxn id="163" idx="7"/>
          </p:cNvCxnSpPr>
          <p:nvPr/>
        </p:nvCxnSpPr>
        <p:spPr>
          <a:xfrm flipH="1">
            <a:off x="7035675" y="1524800"/>
            <a:ext cx="2143200" cy="103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/>
        </p:nvSpPr>
        <p:spPr>
          <a:xfrm>
            <a:off x="9178875" y="770000"/>
            <a:ext cx="27441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Position 23055,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26270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S:Q498R, E:T9I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Characteristic mutations of BA.1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Consensus in BQ.1, but minor allele 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1"/>
          <p:cNvGrpSpPr/>
          <p:nvPr/>
        </p:nvGrpSpPr>
        <p:grpSpPr>
          <a:xfrm>
            <a:off x="2116715" y="158941"/>
            <a:ext cx="7958564" cy="5046846"/>
            <a:chOff x="4669293" y="1932458"/>
            <a:chExt cx="6684499" cy="4532417"/>
          </a:xfrm>
        </p:grpSpPr>
        <p:pic>
          <p:nvPicPr>
            <p:cNvPr id="170" name="Google Shape;170;p21"/>
            <p:cNvPicPr preferRelativeResize="0"/>
            <p:nvPr/>
          </p:nvPicPr>
          <p:blipFill rotWithShape="1">
            <a:blip r:embed="rId3">
              <a:alphaModFix/>
            </a:blip>
            <a:srcRect b="44005" l="0" r="0" t="5297"/>
            <a:stretch/>
          </p:blipFill>
          <p:spPr>
            <a:xfrm>
              <a:off x="4669293" y="1932458"/>
              <a:ext cx="6684499" cy="4388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3">
              <a:alphaModFix/>
            </a:blip>
            <a:srcRect b="0" l="0" r="0" t="98315"/>
            <a:stretch/>
          </p:blipFill>
          <p:spPr>
            <a:xfrm>
              <a:off x="4709338" y="6320850"/>
              <a:ext cx="6604425" cy="144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 b="80013" l="11459" r="5137" t="0"/>
          <a:stretch/>
        </p:blipFill>
        <p:spPr>
          <a:xfrm>
            <a:off x="2975025" y="5062025"/>
            <a:ext cx="6746522" cy="4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 rot="-5400000">
            <a:off x="8033950" y="5492875"/>
            <a:ext cx="218700" cy="29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1"/>
          <p:cNvCxnSpPr>
            <a:stCxn id="175" idx="0"/>
            <a:endCxn id="176" idx="1"/>
          </p:cNvCxnSpPr>
          <p:nvPr/>
        </p:nvCxnSpPr>
        <p:spPr>
          <a:xfrm rot="10800000">
            <a:off x="9269900" y="5749900"/>
            <a:ext cx="630000" cy="5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8772500" y="6294100"/>
            <a:ext cx="22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Non-spike gene mutations more common post BA.1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 rot="-5400000">
            <a:off x="9160475" y="5256775"/>
            <a:ext cx="218700" cy="76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7015900" y="5916200"/>
            <a:ext cx="22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Clear bump in recurrent mutations around Spike, RBD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178" name="Google Shape;178;p21"/>
          <p:cNvCxnSpPr>
            <a:stCxn id="177" idx="0"/>
            <a:endCxn id="173" idx="1"/>
          </p:cNvCxnSpPr>
          <p:nvPr/>
        </p:nvCxnSpPr>
        <p:spPr>
          <a:xfrm rot="10800000">
            <a:off x="8143300" y="5749700"/>
            <a:ext cx="0" cy="16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 rot="-5400000">
            <a:off x="5229975" y="3372200"/>
            <a:ext cx="192900" cy="4702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3924225" y="6169950"/>
            <a:ext cx="2804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Relatively stable, fewer mutations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1"/>
          <p:cNvCxnSpPr>
            <a:stCxn id="180" idx="0"/>
            <a:endCxn id="179" idx="1"/>
          </p:cNvCxnSpPr>
          <p:nvPr/>
        </p:nvCxnSpPr>
        <p:spPr>
          <a:xfrm rot="10800000">
            <a:off x="5326425" y="5820150"/>
            <a:ext cx="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