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eeeb60cfb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eeeb60cfb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5ecfd81a0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5ecfd81a0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eeeb60cfb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eeeb60cfb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Binding affinity is correlated with infectivity. Large scale VCFs would allow for </a:t>
            </a:r>
            <a:r>
              <a:rPr lang="en"/>
              <a:t>detecting</a:t>
            </a:r>
            <a:r>
              <a:rPr lang="en"/>
              <a:t> more variants in the S protein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ecfd81a0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ecfd81a0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dd59f75a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dd59f75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eeeb60cfb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eeeb60cfb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dd59f75a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dd59f75a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5ecfd81a0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5ecfd81a0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ecfd81a0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5ecfd81a0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eeeb60cf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eeeb60cf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i.org/10.1371%2Fjournal.pcbi.100992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nextstrain.org/" TargetMode="External"/><Relationship Id="rId4" Type="http://schemas.openxmlformats.org/officeDocument/2006/relationships/hyperlink" Target="https://www.ncbi.nlm.nih.gov/pmc/articles/PMC7439997/" TargetMode="External"/><Relationship Id="rId5" Type="http://schemas.openxmlformats.org/officeDocument/2006/relationships/hyperlink" Target="https://bmcmedicine.biomedcentral.com/counter/pdf/10.1186/s12916-020-01673-z.pdf" TargetMode="External"/><Relationship Id="rId6" Type="http://schemas.openxmlformats.org/officeDocument/2006/relationships/hyperlink" Target="https://www.ncbi.nlm.nih.gov/pmc/articles/PMC7886638/" TargetMode="External"/><Relationship Id="rId7" Type="http://schemas.openxmlformats.org/officeDocument/2006/relationships/hyperlink" Target="https://www.nature.com/articles/s41591-023-02483-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github.com/NCBI-Codeathons/vcf-4-population-genomics-team-hearn/blob/main/data/merged.tx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618125"/>
            <a:ext cx="8520600" cy="2178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VCF Spike Protein Variants and ACE2 Population Frequencies</a:t>
            </a:r>
            <a:endParaRPr/>
          </a:p>
        </p:txBody>
      </p:sp>
      <p:sp>
        <p:nvSpPr>
          <p:cNvPr id="55" name="Google Shape;55;p13"/>
          <p:cNvSpPr txBox="1"/>
          <p:nvPr>
            <p:ph idx="1" type="subTitle"/>
          </p:nvPr>
        </p:nvSpPr>
        <p:spPr>
          <a:xfrm>
            <a:off x="243025" y="32843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200">
                <a:solidFill>
                  <a:srgbClr val="1D1C1D"/>
                </a:solidFill>
                <a:highlight>
                  <a:schemeClr val="lt1"/>
                </a:highlight>
              </a:rPr>
              <a:t>Eddy Huang, Hao Yiu, Nicole Bowers, Mikołaj Mieszko Charchuta, Pooja Singaram,</a:t>
            </a:r>
            <a:endParaRPr b="1" sz="1200">
              <a:solidFill>
                <a:srgbClr val="1D1C1D"/>
              </a:solidFill>
              <a:highlight>
                <a:schemeClr val="lt1"/>
              </a:highlight>
            </a:endParaRPr>
          </a:p>
          <a:p>
            <a:pPr indent="0" lvl="0" marL="0" rtl="0" algn="ctr">
              <a:spcBef>
                <a:spcPts val="0"/>
              </a:spcBef>
              <a:spcAft>
                <a:spcPts val="0"/>
              </a:spcAft>
              <a:buNone/>
            </a:pPr>
            <a:r>
              <a:rPr b="1" lang="en" sz="1200">
                <a:solidFill>
                  <a:srgbClr val="1D1C1D"/>
                </a:solidFill>
                <a:highlight>
                  <a:schemeClr val="lt1"/>
                </a:highlight>
              </a:rPr>
              <a:t>Michael Hearn</a:t>
            </a:r>
            <a:endParaRPr b="1" sz="1200">
              <a:solidFill>
                <a:srgbClr val="1D1C1D"/>
              </a:solidFill>
              <a:highlight>
                <a:schemeClr val="lt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2"/>
          <p:cNvPicPr preferRelativeResize="0"/>
          <p:nvPr/>
        </p:nvPicPr>
        <p:blipFill>
          <a:blip r:embed="rId3">
            <a:alphaModFix/>
          </a:blip>
          <a:stretch>
            <a:fillRect/>
          </a:stretch>
        </p:blipFill>
        <p:spPr>
          <a:xfrm>
            <a:off x="1629313" y="218500"/>
            <a:ext cx="5885371" cy="4838701"/>
          </a:xfrm>
          <a:prstGeom prst="rect">
            <a:avLst/>
          </a:prstGeom>
          <a:noFill/>
          <a:ln>
            <a:noFill/>
          </a:ln>
        </p:spPr>
      </p:pic>
      <p:sp>
        <p:nvSpPr>
          <p:cNvPr id="111" name="Google Shape;111;p22"/>
          <p:cNvSpPr txBox="1"/>
          <p:nvPr/>
        </p:nvSpPr>
        <p:spPr>
          <a:xfrm>
            <a:off x="255900" y="434700"/>
            <a:ext cx="1043100" cy="1575000"/>
          </a:xfrm>
          <a:prstGeom prst="rect">
            <a:avLst/>
          </a:prstGeom>
          <a:noFill/>
          <a:ln>
            <a:noFill/>
          </a:ln>
        </p:spPr>
        <p:txBody>
          <a:bodyPr anchorCtr="0" anchor="t" bIns="91425" lIns="91425" spcFirstLastPara="1" rIns="91425" wrap="square" tIns="91425">
            <a:normAutofit fontScale="40000" lnSpcReduction="20000"/>
          </a:bodyPr>
          <a:lstStyle/>
          <a:p>
            <a:pPr indent="0" lvl="0" marL="0" rtl="0" algn="l">
              <a:lnSpc>
                <a:spcPct val="115000"/>
              </a:lnSpc>
              <a:spcBef>
                <a:spcPts val="2400"/>
              </a:spcBef>
              <a:spcAft>
                <a:spcPts val="0"/>
              </a:spcAft>
              <a:buNone/>
            </a:pPr>
            <a:r>
              <a:rPr lang="en" sz="2300">
                <a:solidFill>
                  <a:schemeClr val="dk1"/>
                </a:solidFill>
              </a:rPr>
              <a:t>ACE2</a:t>
            </a:r>
            <a:endParaRPr sz="2300">
              <a:solidFill>
                <a:schemeClr val="dk1"/>
              </a:solidFill>
            </a:endParaRPr>
          </a:p>
          <a:p>
            <a:pPr indent="0" lvl="0" marL="0" rtl="0" algn="l">
              <a:lnSpc>
                <a:spcPct val="115000"/>
              </a:lnSpc>
              <a:spcBef>
                <a:spcPts val="2400"/>
              </a:spcBef>
              <a:spcAft>
                <a:spcPts val="0"/>
              </a:spcAft>
              <a:buNone/>
            </a:pPr>
            <a:br>
              <a:rPr lang="en" sz="2300">
                <a:solidFill>
                  <a:schemeClr val="dk1"/>
                </a:solidFill>
              </a:rPr>
            </a:br>
            <a:r>
              <a:rPr lang="en" sz="2300">
                <a:solidFill>
                  <a:schemeClr val="dk1"/>
                </a:solidFill>
              </a:rPr>
              <a:t>Rs147311723</a:t>
            </a:r>
            <a:endParaRPr sz="2300">
              <a:solidFill>
                <a:schemeClr val="dk1"/>
              </a:solidFill>
            </a:endParaRPr>
          </a:p>
          <a:p>
            <a:pPr indent="0" lvl="0" marL="0" rtl="0" algn="l">
              <a:lnSpc>
                <a:spcPct val="115000"/>
              </a:lnSpc>
              <a:spcBef>
                <a:spcPts val="2400"/>
              </a:spcBef>
              <a:spcAft>
                <a:spcPts val="0"/>
              </a:spcAft>
              <a:buClr>
                <a:schemeClr val="dk1"/>
              </a:buClr>
              <a:buSzPct val="47826"/>
              <a:buFont typeface="Arial"/>
              <a:buNone/>
            </a:pPr>
            <a:r>
              <a:t/>
            </a:r>
            <a:endParaRPr sz="2300">
              <a:solidFill>
                <a:schemeClr val="dk1"/>
              </a:solidFill>
            </a:endParaRPr>
          </a:p>
          <a:p>
            <a:pPr indent="0" lvl="0" marL="0" rtl="0" algn="l">
              <a:spcBef>
                <a:spcPts val="600"/>
              </a:spcBef>
              <a:spcAft>
                <a:spcPts val="0"/>
              </a:spcAft>
              <a:buNone/>
            </a:pPr>
            <a:r>
              <a:rPr lang="en" sz="2300">
                <a:solidFill>
                  <a:schemeClr val="dk1"/>
                </a:solidFill>
              </a:rPr>
              <a:t>p.Leu731Phe</a:t>
            </a:r>
            <a:endParaRPr sz="2300">
              <a:solidFill>
                <a:schemeClr val="dk1"/>
              </a:solidFill>
            </a:endParaRPr>
          </a:p>
        </p:txBody>
      </p:sp>
      <p:sp>
        <p:nvSpPr>
          <p:cNvPr id="112" name="Google Shape;112;p22"/>
          <p:cNvSpPr txBox="1"/>
          <p:nvPr/>
        </p:nvSpPr>
        <p:spPr>
          <a:xfrm>
            <a:off x="6188050" y="3836200"/>
            <a:ext cx="2835000" cy="12210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Even the most common </a:t>
            </a:r>
            <a:r>
              <a:rPr lang="en">
                <a:solidFill>
                  <a:schemeClr val="dk1"/>
                </a:solidFill>
              </a:rPr>
              <a:t>variant</a:t>
            </a:r>
            <a:r>
              <a:rPr lang="en">
                <a:solidFill>
                  <a:schemeClr val="dk1"/>
                </a:solidFill>
              </a:rPr>
              <a:t> in the 1kGP set is relatively rare, but noticeable differences in allele frequencies between sub-populations</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Improvements on 3DvizSNP</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We intended to use the program 3DvizSNP in order to process the Covid VCF variants. Our intention was to use the tool to create the protein variants and get .pdb files to check binding affinity. It was written with specificity to the human genome but may benefit from an alternate version made allowing viral genomes as well.</a:t>
            </a:r>
            <a:endParaRPr>
              <a:solidFill>
                <a:schemeClr val="dk1"/>
              </a:solidFill>
            </a:endParaRPr>
          </a:p>
        </p:txBody>
      </p:sp>
      <p:pic>
        <p:nvPicPr>
          <p:cNvPr id="119" name="Google Shape;119;p23"/>
          <p:cNvPicPr preferRelativeResize="0"/>
          <p:nvPr/>
        </p:nvPicPr>
        <p:blipFill>
          <a:blip r:embed="rId3">
            <a:alphaModFix/>
          </a:blip>
          <a:stretch>
            <a:fillRect/>
          </a:stretch>
        </p:blipFill>
        <p:spPr>
          <a:xfrm>
            <a:off x="1202525" y="2777775"/>
            <a:ext cx="6738950" cy="2095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Goals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solidFill>
                  <a:schemeClr val="dk1"/>
                </a:solidFill>
              </a:rPr>
              <a:t>Quantify predicted differences in binding affinity between SARS-Cov-2 S protein and ACE2 in diverse populations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Assess the distribution of S and ACE2 variants in diverse populations</a:t>
            </a:r>
            <a:endParaRPr sz="2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Inspiration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2400"/>
              </a:spcBef>
              <a:spcAft>
                <a:spcPts val="0"/>
              </a:spcAft>
              <a:buClr>
                <a:schemeClr val="dk1"/>
              </a:buClr>
              <a:buSzPct val="47826"/>
              <a:buFont typeface="Arial"/>
              <a:buNone/>
            </a:pPr>
            <a:r>
              <a:rPr b="1" lang="en" sz="2300">
                <a:solidFill>
                  <a:schemeClr val="dk1"/>
                </a:solidFill>
              </a:rPr>
              <a:t>Missense variants in human ACE2 strongly affect binding to SARS-CoV-2 Spike providing a mechanism for ACE2 mediated genetic risk in Covid-19: A case study in affinity predictions of interface variants </a:t>
            </a:r>
            <a:br>
              <a:rPr b="1" lang="en" sz="2300">
                <a:solidFill>
                  <a:schemeClr val="dk1"/>
                </a:solidFill>
              </a:rPr>
            </a:br>
            <a:r>
              <a:rPr lang="en" sz="1250">
                <a:solidFill>
                  <a:schemeClr val="dk1"/>
                </a:solidFill>
              </a:rPr>
              <a:t>(2022 Mar 2. doi: </a:t>
            </a:r>
            <a:r>
              <a:rPr lang="en" sz="1250" u="sng">
                <a:solidFill>
                  <a:schemeClr val="hlink"/>
                </a:solidFill>
                <a:hlinkClick r:id="rId3"/>
              </a:rPr>
              <a:t>10.1371/journal.pcbi.1009922</a:t>
            </a:r>
            <a:r>
              <a:rPr lang="en" sz="1250">
                <a:solidFill>
                  <a:schemeClr val="dk1"/>
                </a:solidFill>
              </a:rPr>
              <a:t>)</a:t>
            </a:r>
            <a:endParaRPr sz="1250">
              <a:solidFill>
                <a:schemeClr val="dk1"/>
              </a:solidFill>
            </a:endParaRPr>
          </a:p>
          <a:p>
            <a:pPr indent="-324167" lvl="0" marL="457200" rtl="0" algn="l">
              <a:spcBef>
                <a:spcPts val="600"/>
              </a:spcBef>
              <a:spcAft>
                <a:spcPts val="0"/>
              </a:spcAft>
              <a:buClr>
                <a:srgbClr val="1D1C1D"/>
              </a:buClr>
              <a:buSzPct val="100000"/>
              <a:buChar char="-"/>
            </a:pPr>
            <a:r>
              <a:rPr lang="en" sz="2150">
                <a:solidFill>
                  <a:srgbClr val="1D1C1D"/>
                </a:solidFill>
                <a:highlight>
                  <a:schemeClr val="lt1"/>
                </a:highlight>
              </a:rPr>
              <a:t>Tested the binding affinity of several ACE2 variants in GNOMAD to one Spike protein, and predicted binding affinity changes for all possible ACE2 missense variants</a:t>
            </a:r>
            <a:endParaRPr sz="2150">
              <a:solidFill>
                <a:srgbClr val="1D1C1D"/>
              </a:solidFill>
              <a:highlight>
                <a:schemeClr val="lt1"/>
              </a:highlight>
            </a:endParaRPr>
          </a:p>
          <a:p>
            <a:pPr indent="0" lvl="0" marL="0" rtl="0" algn="l">
              <a:spcBef>
                <a:spcPts val="2400"/>
              </a:spcBef>
              <a:spcAft>
                <a:spcPts val="0"/>
              </a:spcAft>
              <a:buNone/>
            </a:pPr>
            <a:r>
              <a:rPr b="1" lang="en" sz="2300">
                <a:solidFill>
                  <a:schemeClr val="dk1"/>
                </a:solidFill>
              </a:rPr>
              <a:t>3DVizSNP: a tool for rapidly visualizing missense mutations identified in high throughput experiments in iCn3D</a:t>
            </a:r>
            <a:endParaRPr b="1" sz="2300">
              <a:solidFill>
                <a:schemeClr val="dk1"/>
              </a:solidFill>
            </a:endParaRPr>
          </a:p>
          <a:p>
            <a:pPr indent="0" lvl="0" marL="0" rtl="0" algn="l">
              <a:spcBef>
                <a:spcPts val="600"/>
              </a:spcBef>
              <a:spcAft>
                <a:spcPts val="0"/>
              </a:spcAft>
              <a:buNone/>
            </a:pPr>
            <a:r>
              <a:rPr lang="en" sz="1400">
                <a:solidFill>
                  <a:srgbClr val="1D1C1D"/>
                </a:solidFill>
                <a:highlight>
                  <a:schemeClr val="lt1"/>
                </a:highlight>
              </a:rPr>
              <a:t>(2023 Apr 4. </a:t>
            </a:r>
            <a:r>
              <a:rPr lang="en" sz="1400">
                <a:solidFill>
                  <a:srgbClr val="1D1C1D"/>
                </a:solidFill>
                <a:highlight>
                  <a:schemeClr val="lt1"/>
                </a:highlight>
              </a:rPr>
              <a:t>doi:</a:t>
            </a:r>
            <a:r>
              <a:rPr lang="en" sz="1400">
                <a:solidFill>
                  <a:srgbClr val="1D1C1D"/>
                </a:solidFill>
                <a:highlight>
                  <a:schemeClr val="lt1"/>
                </a:highlight>
              </a:rPr>
              <a:t> 10.1186/s12859-023-05370-5)</a:t>
            </a:r>
            <a:endParaRPr sz="1400">
              <a:solidFill>
                <a:srgbClr val="1D1C1D"/>
              </a:solidFill>
              <a:highlight>
                <a:schemeClr val="lt1"/>
              </a:highlight>
            </a:endParaRPr>
          </a:p>
          <a:p>
            <a:pPr indent="-290830" lvl="0" marL="457200" rtl="0" algn="l">
              <a:spcBef>
                <a:spcPts val="1200"/>
              </a:spcBef>
              <a:spcAft>
                <a:spcPts val="0"/>
              </a:spcAft>
              <a:buClr>
                <a:srgbClr val="1D1C1D"/>
              </a:buClr>
              <a:buSzPct val="100000"/>
              <a:buChar char="-"/>
            </a:pPr>
            <a:r>
              <a:rPr lang="en" sz="1400">
                <a:solidFill>
                  <a:srgbClr val="1D1C1D"/>
                </a:solidFill>
                <a:highlight>
                  <a:schemeClr val="lt1"/>
                </a:highlight>
              </a:rPr>
              <a:t>Visualize changes in protein structure from a VCF</a:t>
            </a:r>
            <a:endParaRPr sz="1400">
              <a:solidFill>
                <a:srgbClr val="1D1C1D"/>
              </a:solidFill>
              <a:highlight>
                <a:schemeClr val="lt1"/>
              </a:highlight>
            </a:endParaRPr>
          </a:p>
          <a:p>
            <a:pPr indent="0" lvl="0" marL="0" rtl="0" algn="l">
              <a:spcBef>
                <a:spcPts val="1200"/>
              </a:spcBef>
              <a:spcAft>
                <a:spcPts val="1200"/>
              </a:spcAft>
              <a:buNone/>
            </a:pPr>
            <a:r>
              <a:t/>
            </a:r>
            <a:endParaRPr sz="2150">
              <a:solidFill>
                <a:srgbClr val="1D1C1D"/>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Previous Works of Note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3"/>
              </a:rPr>
              <a:t>https://nextstrain.org/</a:t>
            </a:r>
            <a:endParaRPr sz="1000"/>
          </a:p>
          <a:p>
            <a:pPr indent="0" lvl="0" marL="0" rtl="0" algn="l">
              <a:spcBef>
                <a:spcPts val="1200"/>
              </a:spcBef>
              <a:spcAft>
                <a:spcPts val="0"/>
              </a:spcAft>
              <a:buNone/>
            </a:pPr>
            <a:r>
              <a:rPr lang="en" sz="1000">
                <a:solidFill>
                  <a:srgbClr val="1D1C1D"/>
                </a:solidFill>
              </a:rPr>
              <a:t>Map of </a:t>
            </a:r>
            <a:r>
              <a:rPr lang="en" sz="1000">
                <a:solidFill>
                  <a:srgbClr val="1D1C1D"/>
                </a:solidFill>
              </a:rPr>
              <a:t>phylogeny</a:t>
            </a:r>
            <a:r>
              <a:rPr lang="en" sz="1000">
                <a:solidFill>
                  <a:srgbClr val="1D1C1D"/>
                </a:solidFill>
              </a:rPr>
              <a:t> and variant detected geographically over time.</a:t>
            </a:r>
            <a:endParaRPr sz="1000">
              <a:solidFill>
                <a:srgbClr val="1D1C1D"/>
              </a:solidFill>
            </a:endParaRPr>
          </a:p>
          <a:p>
            <a:pPr indent="0" lvl="0" marL="0" rtl="0" algn="l">
              <a:spcBef>
                <a:spcPts val="1200"/>
              </a:spcBef>
              <a:spcAft>
                <a:spcPts val="0"/>
              </a:spcAft>
              <a:buNone/>
            </a:pPr>
            <a:r>
              <a:rPr lang="en" sz="1000" u="sng">
                <a:solidFill>
                  <a:schemeClr val="hlink"/>
                </a:solidFill>
                <a:hlinkClick r:id="rId4"/>
              </a:rPr>
              <a:t>https://www.ncbi.nlm.nih.gov/pmc/articles/PMC7439997/</a:t>
            </a:r>
            <a:r>
              <a:rPr lang="en" sz="1000"/>
              <a:t> </a:t>
            </a:r>
            <a:endParaRPr sz="1000"/>
          </a:p>
          <a:p>
            <a:pPr indent="0" lvl="0" marL="0" rtl="0" algn="l">
              <a:spcBef>
                <a:spcPts val="1200"/>
              </a:spcBef>
              <a:spcAft>
                <a:spcPts val="0"/>
              </a:spcAft>
              <a:buNone/>
            </a:pPr>
            <a:r>
              <a:rPr lang="en" sz="1000">
                <a:solidFill>
                  <a:schemeClr val="dk1"/>
                </a:solidFill>
                <a:highlight>
                  <a:srgbClr val="FFFFFF"/>
                </a:highlight>
              </a:rPr>
              <a:t>ACE2 coding variants in different populations and their potential impact on SARS-CoV-2 binding affinity</a:t>
            </a:r>
            <a:endParaRPr sz="1000">
              <a:solidFill>
                <a:schemeClr val="dk1"/>
              </a:solidFill>
              <a:highlight>
                <a:srgbClr val="FFFFFF"/>
              </a:highlight>
            </a:endParaRPr>
          </a:p>
          <a:p>
            <a:pPr indent="0" lvl="0" marL="0" rtl="0" algn="l">
              <a:spcBef>
                <a:spcPts val="1200"/>
              </a:spcBef>
              <a:spcAft>
                <a:spcPts val="0"/>
              </a:spcAft>
              <a:buNone/>
            </a:pPr>
            <a:r>
              <a:rPr lang="en" sz="1000" u="sng">
                <a:solidFill>
                  <a:schemeClr val="hlink"/>
                </a:solidFill>
                <a:highlight>
                  <a:srgbClr val="FFFFFF"/>
                </a:highlight>
                <a:hlinkClick r:id="rId5"/>
              </a:rPr>
              <a:t>https://bmcmedicine.biomedcentral.com/counter/pdf/10.1186/s12916-020-01673-z.pdf</a:t>
            </a:r>
            <a:endParaRPr sz="1000">
              <a:solidFill>
                <a:schemeClr val="dk1"/>
              </a:solidFill>
              <a:highlight>
                <a:srgbClr val="FFFFFF"/>
              </a:highlight>
            </a:endParaRPr>
          </a:p>
          <a:p>
            <a:pPr indent="0" lvl="0" marL="0" rtl="0" algn="l">
              <a:spcBef>
                <a:spcPts val="1200"/>
              </a:spcBef>
              <a:spcAft>
                <a:spcPts val="0"/>
              </a:spcAft>
              <a:buNone/>
            </a:pPr>
            <a:r>
              <a:rPr lang="en" sz="1000">
                <a:solidFill>
                  <a:schemeClr val="dk1"/>
                </a:solidFill>
                <a:highlight>
                  <a:srgbClr val="FFFFFF"/>
                </a:highlight>
              </a:rPr>
              <a:t>New insights into genetic susceptibility of COVID-19: an ACE2 and TMPRSS2 polymorphism analysis</a:t>
            </a:r>
            <a:endParaRPr sz="1000">
              <a:solidFill>
                <a:schemeClr val="dk1"/>
              </a:solidFill>
              <a:highlight>
                <a:srgbClr val="FFFFFF"/>
              </a:highlight>
            </a:endParaRPr>
          </a:p>
          <a:p>
            <a:pPr indent="0" lvl="0" marL="0" rtl="0" algn="l">
              <a:spcBef>
                <a:spcPts val="1200"/>
              </a:spcBef>
              <a:spcAft>
                <a:spcPts val="0"/>
              </a:spcAft>
              <a:buNone/>
            </a:pPr>
            <a:r>
              <a:rPr lang="en" sz="1000" u="sng">
                <a:solidFill>
                  <a:schemeClr val="hlink"/>
                </a:solidFill>
                <a:highlight>
                  <a:srgbClr val="FFFFFF"/>
                </a:highlight>
                <a:hlinkClick r:id="rId6"/>
              </a:rPr>
              <a:t>https://www.ncbi.nlm.nih.gov/pmc/articles/PMC7886638/</a:t>
            </a:r>
            <a:endParaRPr sz="1000">
              <a:solidFill>
                <a:schemeClr val="dk1"/>
              </a:solidFill>
              <a:highlight>
                <a:srgbClr val="FFFFFF"/>
              </a:highlight>
            </a:endParaRPr>
          </a:p>
          <a:p>
            <a:pPr indent="0" lvl="0" marL="0" rtl="0" algn="l">
              <a:spcBef>
                <a:spcPts val="1200"/>
              </a:spcBef>
              <a:spcAft>
                <a:spcPts val="0"/>
              </a:spcAft>
              <a:buNone/>
            </a:pPr>
            <a:r>
              <a:rPr lang="en" sz="1000">
                <a:solidFill>
                  <a:schemeClr val="dk1"/>
                </a:solidFill>
                <a:highlight>
                  <a:srgbClr val="FFFFFF"/>
                </a:highlight>
              </a:rPr>
              <a:t>Variants in ACE2; potential influences on virus infection and COVID-19 severity</a:t>
            </a:r>
            <a:endParaRPr sz="1000">
              <a:solidFill>
                <a:schemeClr val="dk1"/>
              </a:solidFill>
              <a:highlight>
                <a:srgbClr val="FFFFFF"/>
              </a:highlight>
            </a:endParaRPr>
          </a:p>
          <a:p>
            <a:pPr indent="0" lvl="0" marL="0" rtl="0" algn="l">
              <a:spcBef>
                <a:spcPts val="1200"/>
              </a:spcBef>
              <a:spcAft>
                <a:spcPts val="0"/>
              </a:spcAft>
              <a:buNone/>
            </a:pPr>
            <a:r>
              <a:rPr lang="en" sz="1000" u="sng">
                <a:solidFill>
                  <a:schemeClr val="hlink"/>
                </a:solidFill>
                <a:highlight>
                  <a:srgbClr val="FFFFFF"/>
                </a:highlight>
                <a:hlinkClick r:id="rId7"/>
              </a:rPr>
              <a:t>https://www.nature.com/articles/s41591-023-02483-5</a:t>
            </a:r>
            <a:endParaRPr sz="1000">
              <a:solidFill>
                <a:schemeClr val="dk1"/>
              </a:solidFill>
              <a:highlight>
                <a:srgbClr val="FFFFFF"/>
              </a:highlight>
            </a:endParaRPr>
          </a:p>
          <a:p>
            <a:pPr indent="0" lvl="0" marL="0" rtl="0" algn="l">
              <a:spcBef>
                <a:spcPts val="1200"/>
              </a:spcBef>
              <a:spcAft>
                <a:spcPts val="0"/>
              </a:spcAft>
              <a:buNone/>
            </a:pPr>
            <a:r>
              <a:rPr lang="en" sz="1000">
                <a:solidFill>
                  <a:schemeClr val="dk1"/>
                </a:solidFill>
                <a:highlight>
                  <a:srgbClr val="FFFFFF"/>
                </a:highlight>
              </a:rPr>
              <a:t>Deep-learning-enabled protein–protein interaction analysis for prediction of SARS-CoV-2 infectivity and variant evolution</a:t>
            </a:r>
            <a:endParaRPr sz="1000">
              <a:solidFill>
                <a:schemeClr val="dk1"/>
              </a:solidFill>
              <a:highlight>
                <a:srgbClr val="FFFFFF"/>
              </a:highlight>
            </a:endParaRPr>
          </a:p>
          <a:p>
            <a:pPr indent="0" lvl="0" marL="0" rtl="0" algn="l">
              <a:spcBef>
                <a:spcPts val="1200"/>
              </a:spcBef>
              <a:spcAft>
                <a:spcPts val="0"/>
              </a:spcAft>
              <a:buNone/>
            </a:pPr>
            <a:r>
              <a:t/>
            </a:r>
            <a:endParaRPr sz="1000">
              <a:solidFill>
                <a:schemeClr val="dk1"/>
              </a:solidFill>
              <a:highlight>
                <a:srgbClr val="FFFFFF"/>
              </a:highlight>
            </a:endParaRPr>
          </a:p>
          <a:p>
            <a:pPr indent="0" lvl="0" marL="0" rtl="0" algn="l">
              <a:spcBef>
                <a:spcPts val="1200"/>
              </a:spcBef>
              <a:spcAft>
                <a:spcPts val="0"/>
              </a:spcAft>
              <a:buNone/>
            </a:pPr>
            <a:r>
              <a:t/>
            </a:r>
            <a:endParaRPr sz="1000">
              <a:solidFill>
                <a:schemeClr val="dk1"/>
              </a:solidFill>
              <a:highlight>
                <a:srgbClr val="FFFFFF"/>
              </a:highlight>
            </a:endParaRPr>
          </a:p>
          <a:p>
            <a:pPr indent="0" lvl="0" marL="0" rtl="0" algn="l">
              <a:spcBef>
                <a:spcPts val="1200"/>
              </a:spcBef>
              <a:spcAft>
                <a:spcPts val="1200"/>
              </a:spcAft>
              <a:buNone/>
            </a:pPr>
            <a:r>
              <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solidFill>
                  <a:schemeClr val="dk1"/>
                </a:solidFill>
              </a:rPr>
              <a:t>Identify VCF samples with spike(S) protein and geolocation metadata</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Extract</a:t>
            </a:r>
            <a:r>
              <a:rPr lang="en" sz="2000">
                <a:solidFill>
                  <a:schemeClr val="dk1"/>
                </a:solidFill>
              </a:rPr>
              <a:t> and merge the data from Athena</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Find nonsynonymous SNPs in S protein (from SARS-CoV-2 VCFs) and nonsynonymous SNPs in the ACE2 receptor (from 1kGP project VCFs)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Calculate binding affinity between S protein and ACE2 variants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Visualize S protein variants </a:t>
            </a:r>
            <a:r>
              <a:rPr lang="en" sz="2000">
                <a:solidFill>
                  <a:schemeClr val="dk1"/>
                </a:solidFill>
              </a:rPr>
              <a:t>geographically with binding affinity data</a:t>
            </a:r>
            <a:r>
              <a:rPr lang="en" sz="2000">
                <a:solidFill>
                  <a:schemeClr val="dk1"/>
                </a:solidFill>
              </a:rPr>
              <a:t> </a:t>
            </a:r>
            <a:endParaRPr sz="2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152400" y="336400"/>
            <a:ext cx="8892999" cy="4470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pic>
        <p:nvPicPr>
          <p:cNvPr id="90" name="Google Shape;90;p19"/>
          <p:cNvPicPr preferRelativeResize="0"/>
          <p:nvPr/>
        </p:nvPicPr>
        <p:blipFill>
          <a:blip r:embed="rId3">
            <a:alphaModFix/>
          </a:blip>
          <a:stretch>
            <a:fillRect/>
          </a:stretch>
        </p:blipFill>
        <p:spPr>
          <a:xfrm>
            <a:off x="877625" y="1017725"/>
            <a:ext cx="7388750" cy="3831900"/>
          </a:xfrm>
          <a:prstGeom prst="rect">
            <a:avLst/>
          </a:prstGeom>
          <a:noFill/>
          <a:ln>
            <a:noFill/>
          </a:ln>
        </p:spPr>
      </p:pic>
      <p:sp>
        <p:nvSpPr>
          <p:cNvPr id="91" name="Google Shape;91;p19"/>
          <p:cNvSpPr txBox="1"/>
          <p:nvPr/>
        </p:nvSpPr>
        <p:spPr>
          <a:xfrm>
            <a:off x="1175550" y="4674825"/>
            <a:ext cx="6792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Data availability: </a:t>
            </a:r>
            <a:r>
              <a:rPr lang="en" sz="1000" u="sng">
                <a:solidFill>
                  <a:schemeClr val="hlink"/>
                </a:solidFill>
                <a:hlinkClick r:id="rId4"/>
              </a:rPr>
              <a:t>https://github.com/NCBI-Codeathons/vcf-4-population-genomics-team-hearn/blob/main/data/merged.txt</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20"/>
          <p:cNvPicPr preferRelativeResize="0"/>
          <p:nvPr/>
        </p:nvPicPr>
        <p:blipFill>
          <a:blip r:embed="rId3">
            <a:alphaModFix/>
          </a:blip>
          <a:stretch>
            <a:fillRect/>
          </a:stretch>
        </p:blipFill>
        <p:spPr>
          <a:xfrm>
            <a:off x="1593400" y="539663"/>
            <a:ext cx="5957201" cy="4064175"/>
          </a:xfrm>
          <a:prstGeom prst="rect">
            <a:avLst/>
          </a:prstGeom>
          <a:noFill/>
          <a:ln>
            <a:noFill/>
          </a:ln>
        </p:spPr>
      </p:pic>
      <p:sp>
        <p:nvSpPr>
          <p:cNvPr id="97" name="Google Shape;97;p20"/>
          <p:cNvSpPr txBox="1"/>
          <p:nvPr/>
        </p:nvSpPr>
        <p:spPr>
          <a:xfrm>
            <a:off x="3853800" y="4746675"/>
            <a:ext cx="5290200" cy="2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https://nextstrain.org/ncov/open/global/6m?dmin=2023-01-26</a:t>
            </a:r>
            <a:endParaRPr/>
          </a:p>
        </p:txBody>
      </p:sp>
      <p:sp>
        <p:nvSpPr>
          <p:cNvPr id="98" name="Google Shape;98;p20"/>
          <p:cNvSpPr txBox="1"/>
          <p:nvPr/>
        </p:nvSpPr>
        <p:spPr>
          <a:xfrm>
            <a:off x="1149300" y="91475"/>
            <a:ext cx="6845400" cy="44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Next Strain Variant Proportions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nvSpPr>
        <p:spPr>
          <a:xfrm>
            <a:off x="3853800" y="4746675"/>
            <a:ext cx="5290200" cy="2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https://nextstrain.org/ncov/open/global/6m?dmin=2023-01-26</a:t>
            </a:r>
            <a:endParaRPr/>
          </a:p>
        </p:txBody>
      </p:sp>
      <p:sp>
        <p:nvSpPr>
          <p:cNvPr id="104" name="Google Shape;104;p21"/>
          <p:cNvSpPr txBox="1"/>
          <p:nvPr/>
        </p:nvSpPr>
        <p:spPr>
          <a:xfrm>
            <a:off x="1149300" y="91475"/>
            <a:ext cx="6845400" cy="44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Next Strain Phylogeny </a:t>
            </a:r>
            <a:endParaRPr/>
          </a:p>
        </p:txBody>
      </p:sp>
      <p:pic>
        <p:nvPicPr>
          <p:cNvPr id="105" name="Google Shape;105;p21"/>
          <p:cNvPicPr preferRelativeResize="0"/>
          <p:nvPr/>
        </p:nvPicPr>
        <p:blipFill>
          <a:blip r:embed="rId3">
            <a:alphaModFix/>
          </a:blip>
          <a:stretch>
            <a:fillRect/>
          </a:stretch>
        </p:blipFill>
        <p:spPr>
          <a:xfrm>
            <a:off x="1687250" y="475075"/>
            <a:ext cx="5769501" cy="41933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