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2DFA2-56C2-437D-BEDB-E58B1165D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D4CC5DE-6E0D-4336-BDDF-0BBB2E101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600200"/>
            <a:ext cx="5060296" cy="4525963"/>
          </a:xfrm>
        </p:spPr>
        <p:txBody>
          <a:bodyPr>
            <a:normAutofit fontScale="92500" lnSpcReduction="20000"/>
          </a:bodyPr>
          <a:lstStyle/>
          <a:p>
            <a:r>
              <a:rPr lang="en-US" i="1" dirty="0"/>
              <a:t>Enterococcus </a:t>
            </a:r>
            <a:r>
              <a:rPr lang="en-US" dirty="0"/>
              <a:t>is an important bacterial pathogen</a:t>
            </a:r>
          </a:p>
          <a:p>
            <a:r>
              <a:rPr lang="en-US" dirty="0"/>
              <a:t>Mobile elements such as transposons and plasmids are important features</a:t>
            </a:r>
          </a:p>
          <a:p>
            <a:pPr lvl="1"/>
            <a:r>
              <a:rPr lang="en-US" dirty="0"/>
              <a:t>Often contain resistance genes, which compromise therapy</a:t>
            </a:r>
          </a:p>
          <a:p>
            <a:r>
              <a:rPr lang="en-US" i="1" dirty="0"/>
              <a:t>Enterococcus </a:t>
            </a:r>
            <a:r>
              <a:rPr lang="en-US" dirty="0"/>
              <a:t>can be used as test case to identify mobilome and </a:t>
            </a:r>
            <a:r>
              <a:rPr lang="en-US" dirty="0" err="1"/>
              <a:t>resistome</a:t>
            </a:r>
            <a:endParaRPr lang="en-US" i="1" dirty="0"/>
          </a:p>
        </p:txBody>
      </p:sp>
      <p:pic>
        <p:nvPicPr>
          <p:cNvPr id="8" name="Content Placeholder 5">
            <a:extLst>
              <a:ext uri="{FF2B5EF4-FFF2-40B4-BE49-F238E27FC236}">
                <a16:creationId xmlns:a16="http://schemas.microsoft.com/office/drawing/2014/main" id="{1B91160B-23B0-481B-A478-A4138940EF3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886"/>
          <a:stretch/>
        </p:blipFill>
        <p:spPr>
          <a:xfrm>
            <a:off x="5150504" y="1677141"/>
            <a:ext cx="3993496" cy="35806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3AEC72D-CC3D-46A2-A48A-813F2FD2C84D}"/>
              </a:ext>
            </a:extLst>
          </p:cNvPr>
          <p:cNvSpPr txBox="1"/>
          <p:nvPr/>
        </p:nvSpPr>
        <p:spPr>
          <a:xfrm>
            <a:off x="6537652" y="3200770"/>
            <a:ext cx="1219200" cy="5334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095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A37F78A-4F41-4FA6-B9C1-F523B5E0E793}"/>
              </a:ext>
            </a:extLst>
          </p:cNvPr>
          <p:cNvSpPr txBox="1"/>
          <p:nvPr/>
        </p:nvSpPr>
        <p:spPr>
          <a:xfrm>
            <a:off x="1589717" y="50221"/>
            <a:ext cx="372191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15,000 SRR of </a:t>
            </a:r>
            <a:r>
              <a:rPr lang="en-US" i="1" dirty="0"/>
              <a:t>Enterococcus faecalis </a:t>
            </a:r>
            <a:r>
              <a:rPr lang="en-US" dirty="0"/>
              <a:t>and </a:t>
            </a:r>
            <a:r>
              <a:rPr lang="en-US" i="1" dirty="0"/>
              <a:t>Enterococcus faecium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905A7E-C376-4D44-807E-101451347967}"/>
              </a:ext>
            </a:extLst>
          </p:cNvPr>
          <p:cNvSpPr txBox="1"/>
          <p:nvPr/>
        </p:nvSpPr>
        <p:spPr>
          <a:xfrm>
            <a:off x="5400978" y="1334969"/>
            <a:ext cx="201335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AMRFinder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3D6BEC-D58D-452C-BCC6-E62E07056A02}"/>
              </a:ext>
            </a:extLst>
          </p:cNvPr>
          <p:cNvSpPr txBox="1"/>
          <p:nvPr/>
        </p:nvSpPr>
        <p:spPr>
          <a:xfrm>
            <a:off x="2565636" y="2716381"/>
            <a:ext cx="201335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Plasmid identifiers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3BA523-25EF-4C60-84E0-810A3C68AE24}"/>
              </a:ext>
            </a:extLst>
          </p:cNvPr>
          <p:cNvSpPr txBox="1"/>
          <p:nvPr/>
        </p:nvSpPr>
        <p:spPr>
          <a:xfrm>
            <a:off x="2818649" y="3117617"/>
            <a:ext cx="15073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Transposons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A905109-BFE1-44F6-BBE4-90B741D253C2}"/>
              </a:ext>
            </a:extLst>
          </p:cNvPr>
          <p:cNvSpPr/>
          <p:nvPr/>
        </p:nvSpPr>
        <p:spPr>
          <a:xfrm rot="5400000">
            <a:off x="3243987" y="833376"/>
            <a:ext cx="544582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F3E461-3284-46B8-899C-3DB259B92C47}"/>
              </a:ext>
            </a:extLst>
          </p:cNvPr>
          <p:cNvSpPr txBox="1"/>
          <p:nvPr/>
        </p:nvSpPr>
        <p:spPr>
          <a:xfrm>
            <a:off x="6556561" y="3160152"/>
            <a:ext cx="1715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Combine results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08EAEF2B-FA38-4189-B61D-F2E63EA74E5E}"/>
              </a:ext>
            </a:extLst>
          </p:cNvPr>
          <p:cNvSpPr/>
          <p:nvPr/>
        </p:nvSpPr>
        <p:spPr>
          <a:xfrm rot="5400000">
            <a:off x="3076488" y="2058623"/>
            <a:ext cx="882375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FC0E8B-37CC-4CFA-92F5-84DD085451C0}"/>
              </a:ext>
            </a:extLst>
          </p:cNvPr>
          <p:cNvSpPr txBox="1"/>
          <p:nvPr/>
        </p:nvSpPr>
        <p:spPr>
          <a:xfrm>
            <a:off x="5680181" y="3850034"/>
            <a:ext cx="201335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Report of features at contig level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DFDD7F61-37EC-4DF3-B7E9-A8D1ED3136DB}"/>
              </a:ext>
            </a:extLst>
          </p:cNvPr>
          <p:cNvSpPr/>
          <p:nvPr/>
        </p:nvSpPr>
        <p:spPr>
          <a:xfrm rot="3845631">
            <a:off x="6176292" y="3312581"/>
            <a:ext cx="46273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A1B7F1-82F6-4BCD-939F-BCC6B8680524}"/>
              </a:ext>
            </a:extLst>
          </p:cNvPr>
          <p:cNvSpPr txBox="1"/>
          <p:nvPr/>
        </p:nvSpPr>
        <p:spPr>
          <a:xfrm>
            <a:off x="1149427" y="4417509"/>
            <a:ext cx="183019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Map back to known mobile elements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4CFBC8-2809-4A61-9359-FA1B1C307328}"/>
              </a:ext>
            </a:extLst>
          </p:cNvPr>
          <p:cNvSpPr txBox="1"/>
          <p:nvPr/>
        </p:nvSpPr>
        <p:spPr>
          <a:xfrm>
            <a:off x="2565636" y="1334969"/>
            <a:ext cx="201335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Assembly by SKESA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FED17B6C-2C6E-4659-9453-C76E43138D11}"/>
              </a:ext>
            </a:extLst>
          </p:cNvPr>
          <p:cNvSpPr/>
          <p:nvPr/>
        </p:nvSpPr>
        <p:spPr>
          <a:xfrm>
            <a:off x="4707490" y="1334969"/>
            <a:ext cx="564992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A9D1508F-C3CE-488F-86D9-0F637D1437B5}"/>
              </a:ext>
            </a:extLst>
          </p:cNvPr>
          <p:cNvSpPr/>
          <p:nvPr/>
        </p:nvSpPr>
        <p:spPr>
          <a:xfrm rot="2435388">
            <a:off x="4408861" y="1877956"/>
            <a:ext cx="564992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279F28-B915-4CC4-95A9-5C8F08DADA7C}"/>
              </a:ext>
            </a:extLst>
          </p:cNvPr>
          <p:cNvSpPr txBox="1"/>
          <p:nvPr/>
        </p:nvSpPr>
        <p:spPr>
          <a:xfrm>
            <a:off x="4926479" y="2152501"/>
            <a:ext cx="229459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Annotation of mobile elements by PGAP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97F462-2577-46D5-82E9-087723074B93}"/>
              </a:ext>
            </a:extLst>
          </p:cNvPr>
          <p:cNvSpPr txBox="1"/>
          <p:nvPr/>
        </p:nvSpPr>
        <p:spPr>
          <a:xfrm>
            <a:off x="2678669" y="2000867"/>
            <a:ext cx="102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BLAST</a:t>
            </a:r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41ACB623-C200-42FB-9C9C-247761234A76}"/>
              </a:ext>
            </a:extLst>
          </p:cNvPr>
          <p:cNvSpPr/>
          <p:nvPr/>
        </p:nvSpPr>
        <p:spPr>
          <a:xfrm rot="3963562">
            <a:off x="5982710" y="1124528"/>
            <a:ext cx="725646" cy="430867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71D44DB1-4238-4E9E-B2CA-EB8087B1EDD0}"/>
              </a:ext>
            </a:extLst>
          </p:cNvPr>
          <p:cNvSpPr/>
          <p:nvPr/>
        </p:nvSpPr>
        <p:spPr>
          <a:xfrm rot="6249445">
            <a:off x="816790" y="2865619"/>
            <a:ext cx="273305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199BBE0F-6A9D-4EDE-97A6-8EFB09FFB092}"/>
              </a:ext>
            </a:extLst>
          </p:cNvPr>
          <p:cNvSpPr/>
          <p:nvPr/>
        </p:nvSpPr>
        <p:spPr>
          <a:xfrm rot="4603876">
            <a:off x="4518289" y="3267553"/>
            <a:ext cx="725646" cy="430867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FD946E75-0946-416A-84E2-D8444A58FDCF}"/>
              </a:ext>
            </a:extLst>
          </p:cNvPr>
          <p:cNvSpPr/>
          <p:nvPr/>
        </p:nvSpPr>
        <p:spPr>
          <a:xfrm rot="4563971">
            <a:off x="4695114" y="5450004"/>
            <a:ext cx="46273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208299C-0896-4AAD-B83C-5AF4595EF4E6}"/>
              </a:ext>
            </a:extLst>
          </p:cNvPr>
          <p:cNvSpPr txBox="1"/>
          <p:nvPr/>
        </p:nvSpPr>
        <p:spPr>
          <a:xfrm>
            <a:off x="4150246" y="5875910"/>
            <a:ext cx="201335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Comprehensive </a:t>
            </a:r>
            <a:r>
              <a:rPr lang="en-US" dirty="0" err="1"/>
              <a:t>resistome</a:t>
            </a:r>
            <a:r>
              <a:rPr lang="en-US" dirty="0"/>
              <a:t> and mobilome analysis</a:t>
            </a:r>
          </a:p>
        </p:txBody>
      </p:sp>
    </p:spTree>
    <p:extLst>
      <p:ext uri="{BB962C8B-B14F-4D97-AF65-F5344CB8AC3E}">
        <p14:creationId xmlns:p14="http://schemas.microsoft.com/office/powerpoint/2010/main" val="3625759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7BD6F-332A-4279-B9FB-FC421A511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63FEC-1F9E-4A9B-9B2E-2EB186389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039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3A9AA-AEB6-4F7A-872C-3CD8FD46C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directions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E605B-4082-417E-B6B6-9C4514C19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Incorporate tool into NCBI Pathogen Detection Pipeline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Expand to additional bacterial genera</a:t>
            </a:r>
          </a:p>
          <a:p>
            <a:r>
              <a:rPr lang="en-US" dirty="0"/>
              <a:t>Expand and improve the mobile element databases on which this tool relies.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B7ABDB-6F94-4D0B-8DAA-0241704E4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2209800"/>
            <a:ext cx="5505450" cy="1502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440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107</Words>
  <Application>Microsoft Office PowerPoint</Application>
  <PresentationFormat>On-screen Show (4:3)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Background</vt:lpstr>
      <vt:lpstr>PowerPoint Presentation</vt:lpstr>
      <vt:lpstr>Example output</vt:lpstr>
      <vt:lpstr>Future directions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Background</dc:title>
  <dc:creator>Tyson, Gregory</dc:creator>
  <cp:lastModifiedBy>Tyson, Gregory</cp:lastModifiedBy>
  <cp:revision>7</cp:revision>
  <dcterms:created xsi:type="dcterms:W3CDTF">2006-08-16T00:00:00Z</dcterms:created>
  <dcterms:modified xsi:type="dcterms:W3CDTF">2019-08-15T18:16:58Z</dcterms:modified>
</cp:coreProperties>
</file>