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7" r:id="rId6"/>
    <p:sldId id="266" r:id="rId7"/>
    <p:sldId id="268" r:id="rId8"/>
    <p:sldId id="265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athogen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DFA2-56C2-437D-BEDB-E58B1165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4CC5DE-6E0D-4336-BDDF-0BBB2E101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506029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Enterococcus </a:t>
            </a:r>
            <a:r>
              <a:rPr lang="en-US" dirty="0"/>
              <a:t>is an important bacterial pathogen</a:t>
            </a:r>
          </a:p>
          <a:p>
            <a:r>
              <a:rPr lang="en-US" dirty="0"/>
              <a:t>Mobile elements such as transposons and plasmids are important features</a:t>
            </a:r>
          </a:p>
          <a:p>
            <a:pPr lvl="1"/>
            <a:r>
              <a:rPr lang="en-US" dirty="0"/>
              <a:t>Often contain resistance genes, which compromise therapy</a:t>
            </a:r>
          </a:p>
          <a:p>
            <a:r>
              <a:rPr lang="en-US" i="1" dirty="0"/>
              <a:t>Enterococcus </a:t>
            </a:r>
            <a:r>
              <a:rPr lang="en-US" dirty="0"/>
              <a:t>can be used as test case to identify mobilome and </a:t>
            </a:r>
            <a:r>
              <a:rPr lang="en-US" dirty="0" err="1"/>
              <a:t>resistome</a:t>
            </a:r>
            <a:endParaRPr lang="en-US" i="1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1B91160B-23B0-481B-A478-A4138940EF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>
          <a:xfrm>
            <a:off x="5150504" y="1677141"/>
            <a:ext cx="3993496" cy="3580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EC72D-CC3D-46A2-A48A-813F2FD2C84D}"/>
              </a:ext>
            </a:extLst>
          </p:cNvPr>
          <p:cNvSpPr txBox="1"/>
          <p:nvPr/>
        </p:nvSpPr>
        <p:spPr>
          <a:xfrm>
            <a:off x="6537652" y="3200770"/>
            <a:ext cx="1219200" cy="53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9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7F78A-4F41-4FA6-B9C1-F523B5E0E793}"/>
              </a:ext>
            </a:extLst>
          </p:cNvPr>
          <p:cNvSpPr txBox="1"/>
          <p:nvPr/>
        </p:nvSpPr>
        <p:spPr>
          <a:xfrm>
            <a:off x="1589717" y="50221"/>
            <a:ext cx="37219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15,000 SRR of </a:t>
            </a:r>
            <a:r>
              <a:rPr lang="en-US" i="1" dirty="0"/>
              <a:t>Enterococcus faecalis </a:t>
            </a:r>
            <a:r>
              <a:rPr lang="en-US" dirty="0"/>
              <a:t>and </a:t>
            </a:r>
            <a:r>
              <a:rPr lang="en-US" i="1" dirty="0"/>
              <a:t>Enterococcus faecium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05A7E-C376-4D44-807E-101451347967}"/>
              </a:ext>
            </a:extLst>
          </p:cNvPr>
          <p:cNvSpPr txBox="1"/>
          <p:nvPr/>
        </p:nvSpPr>
        <p:spPr>
          <a:xfrm>
            <a:off x="5400978" y="1334969"/>
            <a:ext cx="2013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AMRFinder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D6BEC-D58D-452C-BCC6-E62E07056A02}"/>
              </a:ext>
            </a:extLst>
          </p:cNvPr>
          <p:cNvSpPr txBox="1"/>
          <p:nvPr/>
        </p:nvSpPr>
        <p:spPr>
          <a:xfrm>
            <a:off x="2565636" y="2716381"/>
            <a:ext cx="2013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Plasmid identifiers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BA523-25EF-4C60-84E0-810A3C68AE24}"/>
              </a:ext>
            </a:extLst>
          </p:cNvPr>
          <p:cNvSpPr txBox="1"/>
          <p:nvPr/>
        </p:nvSpPr>
        <p:spPr>
          <a:xfrm>
            <a:off x="2818649" y="3117617"/>
            <a:ext cx="1507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Transposons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905109-BFE1-44F6-BBE4-90B741D253C2}"/>
              </a:ext>
            </a:extLst>
          </p:cNvPr>
          <p:cNvSpPr/>
          <p:nvPr/>
        </p:nvSpPr>
        <p:spPr>
          <a:xfrm rot="5400000">
            <a:off x="3243987" y="833376"/>
            <a:ext cx="54458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3E461-3284-46B8-899C-3DB259B92C47}"/>
              </a:ext>
            </a:extLst>
          </p:cNvPr>
          <p:cNvSpPr txBox="1"/>
          <p:nvPr/>
        </p:nvSpPr>
        <p:spPr>
          <a:xfrm>
            <a:off x="6556561" y="3160152"/>
            <a:ext cx="171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 results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8EAEF2B-FA38-4189-B61D-F2E63EA74E5E}"/>
              </a:ext>
            </a:extLst>
          </p:cNvPr>
          <p:cNvSpPr/>
          <p:nvPr/>
        </p:nvSpPr>
        <p:spPr>
          <a:xfrm rot="5400000">
            <a:off x="3076488" y="2058623"/>
            <a:ext cx="8823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C0E8B-37CC-4CFA-92F5-84DD085451C0}"/>
              </a:ext>
            </a:extLst>
          </p:cNvPr>
          <p:cNvSpPr txBox="1"/>
          <p:nvPr/>
        </p:nvSpPr>
        <p:spPr>
          <a:xfrm>
            <a:off x="5680181" y="3850034"/>
            <a:ext cx="20133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Report of features at contig level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DD7F61-37EC-4DF3-B7E9-A8D1ED3136DB}"/>
              </a:ext>
            </a:extLst>
          </p:cNvPr>
          <p:cNvSpPr/>
          <p:nvPr/>
        </p:nvSpPr>
        <p:spPr>
          <a:xfrm rot="3845631">
            <a:off x="6176292" y="3312581"/>
            <a:ext cx="46273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1B7F1-82F6-4BCD-939F-BCC6B8680524}"/>
              </a:ext>
            </a:extLst>
          </p:cNvPr>
          <p:cNvSpPr txBox="1"/>
          <p:nvPr/>
        </p:nvSpPr>
        <p:spPr>
          <a:xfrm>
            <a:off x="1149427" y="4417509"/>
            <a:ext cx="183019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back to known mobile elements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CFBC8-2809-4A61-9359-FA1B1C307328}"/>
              </a:ext>
            </a:extLst>
          </p:cNvPr>
          <p:cNvSpPr txBox="1"/>
          <p:nvPr/>
        </p:nvSpPr>
        <p:spPr>
          <a:xfrm>
            <a:off x="2565636" y="1334969"/>
            <a:ext cx="20133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Assembly by SKESA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ED17B6C-2C6E-4659-9453-C76E43138D11}"/>
              </a:ext>
            </a:extLst>
          </p:cNvPr>
          <p:cNvSpPr/>
          <p:nvPr/>
        </p:nvSpPr>
        <p:spPr>
          <a:xfrm>
            <a:off x="4707490" y="1334969"/>
            <a:ext cx="56499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9D1508F-C3CE-488F-86D9-0F637D1437B5}"/>
              </a:ext>
            </a:extLst>
          </p:cNvPr>
          <p:cNvSpPr/>
          <p:nvPr/>
        </p:nvSpPr>
        <p:spPr>
          <a:xfrm rot="2435388">
            <a:off x="4408861" y="1877956"/>
            <a:ext cx="56499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79F28-B915-4CC4-95A9-5C8F08DADA7C}"/>
              </a:ext>
            </a:extLst>
          </p:cNvPr>
          <p:cNvSpPr txBox="1"/>
          <p:nvPr/>
        </p:nvSpPr>
        <p:spPr>
          <a:xfrm>
            <a:off x="4926479" y="2152501"/>
            <a:ext cx="22945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Annotation of mobile elements by PGAP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97F462-2577-46D5-82E9-087723074B93}"/>
              </a:ext>
            </a:extLst>
          </p:cNvPr>
          <p:cNvSpPr txBox="1"/>
          <p:nvPr/>
        </p:nvSpPr>
        <p:spPr>
          <a:xfrm>
            <a:off x="2678669" y="2000867"/>
            <a:ext cx="10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BLAST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1ACB623-C200-42FB-9C9C-247761234A76}"/>
              </a:ext>
            </a:extLst>
          </p:cNvPr>
          <p:cNvSpPr/>
          <p:nvPr/>
        </p:nvSpPr>
        <p:spPr>
          <a:xfrm rot="3963562">
            <a:off x="5982710" y="1124528"/>
            <a:ext cx="725646" cy="43086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1D44DB1-4238-4E9E-B2CA-EB8087B1EDD0}"/>
              </a:ext>
            </a:extLst>
          </p:cNvPr>
          <p:cNvSpPr/>
          <p:nvPr/>
        </p:nvSpPr>
        <p:spPr>
          <a:xfrm rot="6249445">
            <a:off x="816790" y="2865619"/>
            <a:ext cx="27330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99BBE0F-6A9D-4EDE-97A6-8EFB09FFB092}"/>
              </a:ext>
            </a:extLst>
          </p:cNvPr>
          <p:cNvSpPr/>
          <p:nvPr/>
        </p:nvSpPr>
        <p:spPr>
          <a:xfrm rot="4603876">
            <a:off x="4518289" y="3267553"/>
            <a:ext cx="725646" cy="43086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D946E75-0946-416A-84E2-D8444A58FDCF}"/>
              </a:ext>
            </a:extLst>
          </p:cNvPr>
          <p:cNvSpPr/>
          <p:nvPr/>
        </p:nvSpPr>
        <p:spPr>
          <a:xfrm rot="4563971">
            <a:off x="4695114" y="5450004"/>
            <a:ext cx="46273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08299C-0896-4AAD-B83C-5AF4595EF4E6}"/>
              </a:ext>
            </a:extLst>
          </p:cNvPr>
          <p:cNvSpPr txBox="1"/>
          <p:nvPr/>
        </p:nvSpPr>
        <p:spPr>
          <a:xfrm>
            <a:off x="4150246" y="5875910"/>
            <a:ext cx="20133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Comprehensive </a:t>
            </a:r>
            <a:r>
              <a:rPr lang="en-US" dirty="0" err="1"/>
              <a:t>resistome</a:t>
            </a:r>
            <a:r>
              <a:rPr lang="en-US" dirty="0"/>
              <a:t> and mobilome analysis</a:t>
            </a:r>
          </a:p>
        </p:txBody>
      </p:sp>
    </p:spTree>
    <p:extLst>
      <p:ext uri="{BB962C8B-B14F-4D97-AF65-F5344CB8AC3E}">
        <p14:creationId xmlns:p14="http://schemas.microsoft.com/office/powerpoint/2010/main" val="362575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F53682-EED6-4AF9-AEEF-B4C1E67E6590}"/>
              </a:ext>
            </a:extLst>
          </p:cNvPr>
          <p:cNvSpPr txBox="1"/>
          <p:nvPr/>
        </p:nvSpPr>
        <p:spPr>
          <a:xfrm>
            <a:off x="266700" y="685800"/>
            <a:ext cx="8420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1. WGS showing vancomycin transmission in healthcare network Brodrick, </a:t>
            </a:r>
            <a:r>
              <a:rPr lang="en-US" sz="1350" i="1"/>
              <a:t>et al</a:t>
            </a:r>
            <a:r>
              <a:rPr lang="en-US" sz="1350"/>
              <a:t>., 2016</a:t>
            </a:r>
          </a:p>
          <a:p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816A8-D3C0-49AC-9F63-8D542BA5EBA3}"/>
              </a:ext>
            </a:extLst>
          </p:cNvPr>
          <p:cNvSpPr txBox="1"/>
          <p:nvPr/>
        </p:nvSpPr>
        <p:spPr>
          <a:xfrm>
            <a:off x="152400" y="152400"/>
            <a:ext cx="762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Comparison to known published studies and other interests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65C36-A925-42A6-A2F2-B1F91A8F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015916"/>
            <a:ext cx="6925942" cy="43180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929DE8-E643-4B78-BC61-CB07CCE69915}"/>
              </a:ext>
            </a:extLst>
          </p:cNvPr>
          <p:cNvSpPr txBox="1"/>
          <p:nvPr/>
        </p:nvSpPr>
        <p:spPr>
          <a:xfrm>
            <a:off x="457200" y="5356475"/>
            <a:ext cx="4419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/>
              <a:t>clusters matched the Pathogen Detection clustering</a:t>
            </a:r>
          </a:p>
          <a:p>
            <a:pPr lvl="1"/>
            <a:r>
              <a:rPr lang="en-US" sz="1350"/>
              <a:t>except for only a few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5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/>
              <a:t>vancomycin genotypes matched, other AMR genes</a:t>
            </a:r>
          </a:p>
          <a:p>
            <a:pPr lvl="1"/>
            <a:r>
              <a:rPr lang="en-US" sz="1350"/>
              <a:t>were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98CBC-E3B5-45B2-95E1-44D2A24F3058}"/>
              </a:ext>
            </a:extLst>
          </p:cNvPr>
          <p:cNvSpPr txBox="1"/>
          <p:nvPr/>
        </p:nvSpPr>
        <p:spPr>
          <a:xfrm>
            <a:off x="4870622" y="5383248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35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/>
              <a:t>mobile elements were sometimes similar within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50"/>
              <a:t>	transposons are fragmented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50"/>
              <a:t>	plasmids are highly variable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1440A6-0032-461C-8A80-50DB0D247F53}"/>
              </a:ext>
            </a:extLst>
          </p:cNvPr>
          <p:cNvSpPr/>
          <p:nvPr/>
        </p:nvSpPr>
        <p:spPr>
          <a:xfrm>
            <a:off x="1143000" y="2286000"/>
            <a:ext cx="1295400" cy="2057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A64C68-1F88-4491-B632-99338C3F222B}"/>
              </a:ext>
            </a:extLst>
          </p:cNvPr>
          <p:cNvSpPr/>
          <p:nvPr/>
        </p:nvSpPr>
        <p:spPr>
          <a:xfrm>
            <a:off x="5638800" y="2819400"/>
            <a:ext cx="1295400" cy="217512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3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EEBEF4-F668-496D-8F98-C829C35AC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88364"/>
              </p:ext>
            </p:extLst>
          </p:nvPr>
        </p:nvGraphicFramePr>
        <p:xfrm>
          <a:off x="277262" y="1905000"/>
          <a:ext cx="8589476" cy="3946500"/>
        </p:xfrm>
        <a:graphic>
          <a:graphicData uri="http://schemas.openxmlformats.org/drawingml/2006/table">
            <a:tbl>
              <a:tblPr/>
              <a:tblGrid>
                <a:gridCol w="2923138">
                  <a:extLst>
                    <a:ext uri="{9D8B030D-6E8A-4147-A177-3AD203B41FA5}">
                      <a16:colId xmlns:a16="http://schemas.microsoft.com/office/drawing/2014/main" val="98058725"/>
                    </a:ext>
                  </a:extLst>
                </a:gridCol>
                <a:gridCol w="1322938">
                  <a:extLst>
                    <a:ext uri="{9D8B030D-6E8A-4147-A177-3AD203B41FA5}">
                      <a16:colId xmlns:a16="http://schemas.microsoft.com/office/drawing/2014/main" val="42264565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0514904"/>
                    </a:ext>
                  </a:extLst>
                </a:gridCol>
                <a:gridCol w="663232">
                  <a:extLst>
                    <a:ext uri="{9D8B030D-6E8A-4147-A177-3AD203B41FA5}">
                      <a16:colId xmlns:a16="http://schemas.microsoft.com/office/drawing/2014/main" val="3410011412"/>
                    </a:ext>
                  </a:extLst>
                </a:gridCol>
                <a:gridCol w="1023320">
                  <a:extLst>
                    <a:ext uri="{9D8B030D-6E8A-4147-A177-3AD203B41FA5}">
                      <a16:colId xmlns:a16="http://schemas.microsoft.com/office/drawing/2014/main" val="3495769929"/>
                    </a:ext>
                  </a:extLst>
                </a:gridCol>
                <a:gridCol w="1005232">
                  <a:extLst>
                    <a:ext uri="{9D8B030D-6E8A-4147-A177-3AD203B41FA5}">
                      <a16:colId xmlns:a16="http://schemas.microsoft.com/office/drawing/2014/main" val="2116805159"/>
                    </a:ext>
                  </a:extLst>
                </a:gridCol>
                <a:gridCol w="1194416">
                  <a:extLst>
                    <a:ext uri="{9D8B030D-6E8A-4147-A177-3AD203B41FA5}">
                      <a16:colId xmlns:a16="http://schemas.microsoft.com/office/drawing/2014/main" val="965759726"/>
                    </a:ext>
                  </a:extLst>
                </a:gridCol>
              </a:tblGrid>
              <a:tr h="554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Contig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symbol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Coverage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Accession of closest sequence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761855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SAMEA3108573-rid19343.denovo.103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Plasmid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5.43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HM565172.1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432832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SAMEA3108573-rid19343.denovo.103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018972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SAMEA3108573-rid19343.denovo.103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5698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Transposon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FJ349556.1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76333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SAMEA3108573-rid19343.denovo.103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3117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3692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786730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SAMEA3108573-rid19343.denovo.103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3906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vanR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AMR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WP_001280781.1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634519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SAMEA3108573-rid19343.denovo.103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4579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5730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vanS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AMR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97.14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WP_002305818.1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511971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SAMEA3108573-rid19343.denovo.103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5699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5896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Tn1546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Transposon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KR047792.1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560177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SAMEA3108573-rid19343.denovo.103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5753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5896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IS6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760656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603929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SAMEA3108573-rid19343.denovo.121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3018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Transposon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FJ349556.1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896822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SAMEA3108573-rid19343.denovo.121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vanH-A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AMR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WP_001059542.1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68303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SAMEA3108573-rid19343.denovo.121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1217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2248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vanA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AMR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WP_001079845.1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037627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SAMEA3108573-rid19343.denovo.121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2254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2862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vanX-A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AMR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WP_000402347.1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11664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SAMEA3108573-rid19343.denovo.121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2926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3018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IS6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30269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70102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SAMEA3108573-rid19343.denovo.137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1932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Tn1546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Transposon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KR047792.1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633335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SAMEA3108573-rid19343.denovo.137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vanZ-A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AMR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WP_000516404.1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7258"/>
                  </a:ext>
                </a:extLst>
              </a:tr>
              <a:tr h="14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SAMEA3108573-rid19343.denovo.137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1757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vanY-A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AMR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WP_001812592.1</a:t>
                      </a:r>
                    </a:p>
                  </a:txBody>
                  <a:tcPr marL="5580" marR="5580" marT="55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09422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4747AC-6E4A-4DE3-95D0-19CFE8577142}"/>
              </a:ext>
            </a:extLst>
          </p:cNvPr>
          <p:cNvSpPr txBox="1"/>
          <p:nvPr/>
        </p:nvSpPr>
        <p:spPr>
          <a:xfrm>
            <a:off x="533400" y="838200"/>
            <a:ext cx="377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Example output - p15 cluster</a:t>
            </a:r>
          </a:p>
        </p:txBody>
      </p:sp>
    </p:spTree>
    <p:extLst>
      <p:ext uri="{BB962C8B-B14F-4D97-AF65-F5344CB8AC3E}">
        <p14:creationId xmlns:p14="http://schemas.microsoft.com/office/powerpoint/2010/main" val="20416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48FCB4-9D01-45EA-9D6F-BC9224C4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28600"/>
            <a:ext cx="8175297" cy="510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C2EF4B-0F71-4F10-8B51-99F646DE5952}"/>
              </a:ext>
            </a:extLst>
          </p:cNvPr>
          <p:cNvSpPr/>
          <p:nvPr/>
        </p:nvSpPr>
        <p:spPr>
          <a:xfrm>
            <a:off x="457200" y="5457735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p7 cluster, shows variable plasmid coverage, even in cases where AMR genes were the same</a:t>
            </a:r>
          </a:p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aac(6'),ant(6)-Ia,aph(3')-IIIa,eat(A),msr(C),sat4,tet(S),vanA,vanH-A,vanR,vanS,vanX-A,vanY-A,vanZ-A</a:t>
            </a:r>
            <a:r>
              <a:rPr lang="en-US"/>
              <a:t>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6B5D2C-C359-4376-A102-26784B1E2F6E}"/>
              </a:ext>
            </a:extLst>
          </p:cNvPr>
          <p:cNvSpPr/>
          <p:nvPr/>
        </p:nvSpPr>
        <p:spPr>
          <a:xfrm>
            <a:off x="544347" y="2895600"/>
            <a:ext cx="5943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15C83A-E0DE-4D9F-A594-EE957806589C}"/>
              </a:ext>
            </a:extLst>
          </p:cNvPr>
          <p:cNvSpPr/>
          <p:nvPr/>
        </p:nvSpPr>
        <p:spPr>
          <a:xfrm>
            <a:off x="544347" y="800100"/>
            <a:ext cx="5943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747AC-6E4A-4DE3-95D0-19CFE8577142}"/>
              </a:ext>
            </a:extLst>
          </p:cNvPr>
          <p:cNvSpPr txBox="1"/>
          <p:nvPr/>
        </p:nvSpPr>
        <p:spPr>
          <a:xfrm>
            <a:off x="654036" y="838200"/>
            <a:ext cx="8355492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2. optrA genes in E. faecalis (Zhou </a:t>
            </a:r>
            <a:r>
              <a:rPr lang="en-US" sz="2400" i="1"/>
              <a:t>et al</a:t>
            </a:r>
            <a:r>
              <a:rPr lang="en-US" sz="2400"/>
              <a:t>., 2019)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only region that matches is fexA-optrA (~3 kb) to the plasmid </a:t>
            </a:r>
          </a:p>
          <a:p>
            <a:r>
              <a:rPr lang="en-US" sz="2400"/>
              <a:t>reported in the paper</a:t>
            </a:r>
          </a:p>
          <a:p>
            <a:endParaRPr lang="en-US" sz="2400"/>
          </a:p>
          <a:p>
            <a:r>
              <a:rPr lang="en-US" sz="2400"/>
              <a:t>mobile element results are inconclusive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3. comparison to mlplasmids (SVM built specifically for </a:t>
            </a:r>
            <a:r>
              <a:rPr lang="en-US" sz="2400" i="1"/>
              <a:t>E</a:t>
            </a:r>
            <a:r>
              <a:rPr lang="en-US" sz="2400"/>
              <a:t>. </a:t>
            </a:r>
            <a:r>
              <a:rPr lang="en-US" sz="2400" i="1"/>
              <a:t>faecium</a:t>
            </a:r>
          </a:p>
          <a:p>
            <a:r>
              <a:rPr lang="en-US" sz="2400"/>
              <a:t>(on small subset ~95% concordance to contigs identified by blast)</a:t>
            </a:r>
          </a:p>
          <a:p>
            <a:r>
              <a:rPr lang="en-US" sz="2400"/>
              <a:t>but does not name the plasmid</a:t>
            </a:r>
          </a:p>
          <a:p>
            <a:endParaRPr lang="en-US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48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747AC-6E4A-4DE3-95D0-19CFE8577142}"/>
              </a:ext>
            </a:extLst>
          </p:cNvPr>
          <p:cNvSpPr txBox="1"/>
          <p:nvPr/>
        </p:nvSpPr>
        <p:spPr>
          <a:xfrm>
            <a:off x="654036" y="838200"/>
            <a:ext cx="734117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4. evaluation of vancomycin resistance in US isolates with</a:t>
            </a:r>
          </a:p>
          <a:p>
            <a:r>
              <a:rPr lang="en-US" sz="2400"/>
              <a:t>similarity to pLG1 megaplasmid (for which no complete</a:t>
            </a:r>
          </a:p>
          <a:p>
            <a:r>
              <a:rPr lang="en-US" sz="2400"/>
              <a:t>sequence exists)</a:t>
            </a:r>
          </a:p>
          <a:p>
            <a:endParaRPr lang="en-US" sz="2400"/>
          </a:p>
          <a:p>
            <a:r>
              <a:rPr lang="en-US" sz="2400"/>
              <a:t>- may result in efforst to recover plasmids and completely</a:t>
            </a:r>
          </a:p>
          <a:p>
            <a:r>
              <a:rPr lang="en-US" sz="2400"/>
              <a:t>sequence and close (PacBio, etc.)</a:t>
            </a:r>
          </a:p>
          <a:p>
            <a:endParaRPr lang="en-US" sz="2400"/>
          </a:p>
          <a:p>
            <a:endParaRPr lang="en-US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1591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D053F4-03AA-4056-8FEA-0B780D0948BB}"/>
              </a:ext>
            </a:extLst>
          </p:cNvPr>
          <p:cNvSpPr/>
          <p:nvPr/>
        </p:nvSpPr>
        <p:spPr>
          <a:xfrm>
            <a:off x="533400" y="533400"/>
            <a:ext cx="7892687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/>
              <a:t>Issues</a:t>
            </a:r>
          </a:p>
          <a:p>
            <a:endParaRPr lang="en-US" sz="2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Plasmids are modular, taking the best blast hit will not suffice - a global analysis is needed - especially as SKESA assemblies are fragmented</a:t>
            </a:r>
          </a:p>
          <a:p>
            <a:endParaRPr lang="en-US" sz="2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Reference set was incomplete, needs more evaluation</a:t>
            </a:r>
          </a:p>
          <a:p>
            <a:endParaRPr lang="en-US" sz="2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Reference plasmids are not completely closed, need more complete plasmid sequences</a:t>
            </a:r>
          </a:p>
          <a:p>
            <a:endParaRPr lang="en-US" sz="2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Enterococcal plasmids can mobilize chromosal genes - complicating assignment to plasmid vs. chromosome</a:t>
            </a:r>
          </a:p>
          <a:p>
            <a:endParaRPr lang="en-US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35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35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35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35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9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A9AA-AEB6-4F7A-872C-3CD8FD46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E605B-4082-417E-B6B6-9C4514C19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03" y="1350684"/>
            <a:ext cx="8229600" cy="4525963"/>
          </a:xfrm>
        </p:spPr>
        <p:txBody>
          <a:bodyPr/>
          <a:lstStyle/>
          <a:p>
            <a:r>
              <a:rPr lang="en-US"/>
              <a:t>Further evaluation of algorithm and reference set</a:t>
            </a:r>
          </a:p>
          <a:p>
            <a:r>
              <a:rPr lang="en-US"/>
              <a:t>Incorporate </a:t>
            </a:r>
            <a:r>
              <a:rPr lang="en-US" dirty="0"/>
              <a:t>tool into NCBI Pathogen Detection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Expand to additional </a:t>
            </a:r>
            <a:r>
              <a:rPr lang="en-US"/>
              <a:t>bacterial genera</a:t>
            </a:r>
          </a:p>
          <a:p>
            <a:r>
              <a:rPr lang="en-US"/>
              <a:t>Report on detailed variants of mobile elements - mobile networks?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7ABDB-6F94-4D0B-8DAA-0241704E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048000"/>
            <a:ext cx="5505450" cy="1502276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3B0AC1-F26D-495F-9AF6-E63B649CB3A0}"/>
              </a:ext>
            </a:extLst>
          </p:cNvPr>
          <p:cNvSpPr/>
          <p:nvPr/>
        </p:nvSpPr>
        <p:spPr>
          <a:xfrm>
            <a:off x="1981200" y="6324600"/>
            <a:ext cx="417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https://www.ncbi.nlm.nih.gov/pathogens/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4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603</Words>
  <Application>Microsoft Office PowerPoint</Application>
  <PresentationFormat>On-screen Show (4:3)</PresentationFormat>
  <Paragraphs>184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Tyson, Gregory</dc:creator>
  <cp:lastModifiedBy>Klimke, Bill (NIH/NLM/NCBI) [E]</cp:lastModifiedBy>
  <cp:revision>15</cp:revision>
  <dcterms:created xsi:type="dcterms:W3CDTF">2006-08-16T00:00:00Z</dcterms:created>
  <dcterms:modified xsi:type="dcterms:W3CDTF">2019-08-15T20:10:23Z</dcterms:modified>
</cp:coreProperties>
</file>