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9"/>
  </p:notesMasterIdLst>
  <p:handoutMasterIdLst>
    <p:handoutMasterId r:id="rId10"/>
  </p:handoutMasterIdLst>
  <p:sldIdLst>
    <p:sldId id="1178" r:id="rId2"/>
    <p:sldId id="1177" r:id="rId3"/>
    <p:sldId id="1179" r:id="rId4"/>
    <p:sldId id="1180" r:id="rId5"/>
    <p:sldId id="1181" r:id="rId6"/>
    <p:sldId id="1182" r:id="rId7"/>
    <p:sldId id="1183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CB8"/>
    <a:srgbClr val="CFD5EA"/>
    <a:srgbClr val="D6DCE5"/>
    <a:srgbClr val="FFFFCC"/>
    <a:srgbClr val="1C64B1"/>
    <a:srgbClr val="0066CC"/>
    <a:srgbClr val="0064B9"/>
    <a:srgbClr val="990000"/>
    <a:srgbClr val="F8DB5F"/>
    <a:srgbClr val="F6E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79" autoAdjust="0"/>
    <p:restoredTop sz="91611" autoAdjust="0"/>
  </p:normalViewPr>
  <p:slideViewPr>
    <p:cSldViewPr snapToGrid="0" snapToObjects="1">
      <p:cViewPr varScale="1">
        <p:scale>
          <a:sx n="117" d="100"/>
          <a:sy n="117" d="100"/>
        </p:scale>
        <p:origin x="200" y="3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9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ADFA2D-F6D8-B541-90AC-5BF4BEEC7466}" type="datetimeFigureOut">
              <a:rPr lang="en-US"/>
              <a:pPr>
                <a:defRPr/>
              </a:pPr>
              <a:t>4/13/19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277263D-0F35-464F-AC6C-2688A64161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4F00B5-F74A-9241-BA5B-3A1A8DBDEEBA}" type="datetimeFigureOut">
              <a:rPr lang="en-US"/>
              <a:pPr>
                <a:defRPr/>
              </a:pPr>
              <a:t>4/13/19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8A0AEEC-DB41-2546-96BC-BAE2135408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036" y="204418"/>
            <a:ext cx="8652024" cy="609266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779" y="1036321"/>
            <a:ext cx="11521280" cy="5200371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626F2-DAC2-7A40-97BE-FE6F0C0F9A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484AE7-E24C-4D22-8E81-BFABDDB94327}"/>
              </a:ext>
            </a:extLst>
          </p:cNvPr>
          <p:cNvCxnSpPr>
            <a:cxnSpLocks/>
          </p:cNvCxnSpPr>
          <p:nvPr userDrawn="1"/>
        </p:nvCxnSpPr>
        <p:spPr>
          <a:xfrm>
            <a:off x="3087982" y="861967"/>
            <a:ext cx="8752347" cy="0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2D46BB-C6FD-4F2C-A04B-8DD48A0A2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683" y="204418"/>
            <a:ext cx="2788203" cy="68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9B04F8-1527-40D1-AA6A-D96B6D2CC3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1000" y="335997"/>
            <a:ext cx="1948132" cy="435529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88925" y="950913"/>
            <a:ext cx="11520488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0038" y="1844675"/>
            <a:ext cx="11520487" cy="43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513513"/>
            <a:ext cx="7872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50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Copyright © 2018 All Rights Reserved Collaborative Drug Discovery, Inc.</a:t>
            </a:r>
          </a:p>
          <a:p>
            <a:pPr>
              <a:defRPr/>
            </a:pP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52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CE15B9B-AFFE-184C-8F08-91C320CF5C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BEE5CF-76D8-4C57-A4CA-0410A54A6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0064B9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9pPr>
    </p:titleStyle>
    <p:bodyStyle>
      <a:lvl1pPr marL="171450" indent="-171450" algn="l" defTabSz="685800" rtl="0" eaLnBrk="1" fontAlgn="base" hangingPunct="1">
        <a:lnSpc>
          <a:spcPct val="114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rgbClr val="0064B9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114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rgbClr val="0064B9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114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rgbClr val="0064B9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114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rgbClr val="0064B9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114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rgbClr val="0064B9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https://www.ncbi.nlm.nih.gov/sra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A9DE-AD45-9144-97E2-2ABB451B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Data Hackathon: BioAssay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95ACD-ABA8-A54A-A2E7-B61960F08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i="1" dirty="0"/>
          </a:p>
          <a:p>
            <a:pPr marL="0" indent="0" algn="ctr">
              <a:buNone/>
            </a:pPr>
            <a:endParaRPr lang="en-US" sz="4000" b="1" i="1" dirty="0"/>
          </a:p>
          <a:p>
            <a:pPr marL="0" indent="0" algn="ctr">
              <a:buNone/>
            </a:pPr>
            <a:r>
              <a:rPr lang="en-US" sz="4000" b="1" i="1" dirty="0"/>
              <a:t>The right way should be the easy way</a:t>
            </a:r>
          </a:p>
          <a:p>
            <a:pPr marL="0" indent="0" algn="ctr">
              <a:buNone/>
            </a:pPr>
            <a:r>
              <a:rPr lang="en-US" sz="1800" dirty="0"/>
              <a:t>Applying FAIR data principles should not be a burden to the scientist, </a:t>
            </a:r>
          </a:p>
          <a:p>
            <a:pPr marL="0" indent="0" algn="ctr">
              <a:buNone/>
            </a:pPr>
            <a:r>
              <a:rPr lang="en-US" sz="1800" dirty="0"/>
              <a:t>if they are, how could we ever hope for universally implementation?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9250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5886-C50E-4740-B8E8-68616DEC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FE58-AC68-9A46-907B-CCA21479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Bioassay experiments should provide a minimum amount of information to be FAIR (even in principle)</a:t>
            </a:r>
          </a:p>
          <a:p>
            <a:r>
              <a:rPr lang="en-US" dirty="0"/>
              <a:t>Created 5 templates based on published recommendations:</a:t>
            </a:r>
          </a:p>
          <a:p>
            <a:pPr lvl="1"/>
            <a:r>
              <a:rPr lang="en-US" b="1" dirty="0"/>
              <a:t>NextGen Sequencing</a:t>
            </a:r>
            <a:r>
              <a:rPr lang="en-US" dirty="0"/>
              <a:t>: Suggested metadata submission information for the Sequence Read Archive</a:t>
            </a:r>
          </a:p>
          <a:p>
            <a:pPr lvl="1"/>
            <a:r>
              <a:rPr lang="en-US" b="1" dirty="0"/>
              <a:t>MIARE</a:t>
            </a:r>
            <a:r>
              <a:rPr lang="en-US" dirty="0"/>
              <a:t>: Minimum Information About an RNAi Experiment</a:t>
            </a:r>
          </a:p>
          <a:p>
            <a:pPr lvl="1"/>
            <a:r>
              <a:rPr lang="en-US" b="1" dirty="0"/>
              <a:t>MIFlowCyt</a:t>
            </a:r>
            <a:r>
              <a:rPr lang="en-US" dirty="0"/>
              <a:t>: </a:t>
            </a:r>
            <a:r>
              <a:rPr lang="en-CA" dirty="0"/>
              <a:t>The Minimum Information About a Flow Cytometry Experiment</a:t>
            </a:r>
            <a:endParaRPr lang="en-US" dirty="0"/>
          </a:p>
          <a:p>
            <a:pPr lvl="1"/>
            <a:r>
              <a:rPr lang="en-US" b="1" dirty="0"/>
              <a:t>MIQE</a:t>
            </a:r>
            <a:r>
              <a:rPr lang="en-US" dirty="0"/>
              <a:t>: </a:t>
            </a:r>
            <a:r>
              <a:rPr lang="en-CA" dirty="0"/>
              <a:t>Minimum Information for Publication of Quantitative Real-Time PCR Experiments</a:t>
            </a:r>
            <a:endParaRPr lang="en-US" dirty="0"/>
          </a:p>
          <a:p>
            <a:pPr lvl="1"/>
            <a:r>
              <a:rPr lang="en-US" b="1" dirty="0"/>
              <a:t>MISFISHIE</a:t>
            </a:r>
            <a:r>
              <a:rPr lang="en-US" dirty="0"/>
              <a:t>: </a:t>
            </a:r>
            <a:r>
              <a:rPr lang="en-CA" dirty="0"/>
              <a:t>Minimum information specification for in situ hybridization and immunohistochemistry experiments</a:t>
            </a:r>
            <a:endParaRPr lang="en-US" dirty="0"/>
          </a:p>
          <a:p>
            <a:r>
              <a:rPr lang="en-US" dirty="0"/>
              <a:t>Customized the BioAssay Express for this purpose: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chemeClr val="accent1"/>
                </a:solidFill>
              </a:rPr>
              <a:t>https://fair.bioassayexpress.com</a:t>
            </a:r>
          </a:p>
          <a:p>
            <a:r>
              <a:rPr lang="en-US" dirty="0"/>
              <a:t>Select publications – and try to annotate them. How well will they fare?</a:t>
            </a:r>
          </a:p>
        </p:txBody>
      </p:sp>
    </p:spTree>
    <p:extLst>
      <p:ext uri="{BB962C8B-B14F-4D97-AF65-F5344CB8AC3E}">
        <p14:creationId xmlns:p14="http://schemas.microsoft.com/office/powerpoint/2010/main" val="27204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892C-D39B-794A-9584-8F2CB393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NextGen Sequencing: Metadata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4B93-86F5-E24D-822D-16FEE2224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78" y="1036321"/>
            <a:ext cx="6768841" cy="5200371"/>
          </a:xfrm>
        </p:spPr>
        <p:txBody>
          <a:bodyPr/>
          <a:lstStyle/>
          <a:p>
            <a:pPr algn="just"/>
            <a:r>
              <a:rPr lang="en-US" dirty="0"/>
              <a:t>Deposition of NGS data (i.e.: RNA-seq, ChIP-Seq, Hi-C, etc) into NCBI’s sequence read archive (SRA) is highly encouraged for publications.  </a:t>
            </a:r>
          </a:p>
          <a:p>
            <a:pPr algn="just"/>
            <a:r>
              <a:rPr lang="en-US" dirty="0"/>
              <a:t>Raw data promotes reproducibility and allows for new discoveries by comparing data sets.  </a:t>
            </a:r>
          </a:p>
          <a:p>
            <a:pPr algn="just"/>
            <a:r>
              <a:rPr lang="en-US" dirty="0"/>
              <a:t>Metadata submission is done through excel sheets or a wizard, while basic vocabulary is controlled through excel data validation, ontologies are not enforced</a:t>
            </a:r>
          </a:p>
          <a:p>
            <a:pPr algn="just"/>
            <a:r>
              <a:rPr lang="en-US" dirty="0">
                <a:hlinkClick r:id="rId2"/>
              </a:rPr>
              <a:t>https://www.ncbi.nlm.nih.gov/sra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B5FAD-9294-4845-A19D-EFAEB8371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515" y="1036321"/>
            <a:ext cx="1863706" cy="58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5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54FC-73A5-514A-A956-1F197BBE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MIARE: Minimum information about an RNAi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D185-05E3-EF40-919B-2C5DA6C8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79" y="1036321"/>
            <a:ext cx="6216931" cy="5200371"/>
          </a:xfrm>
        </p:spPr>
        <p:txBody>
          <a:bodyPr/>
          <a:lstStyle/>
          <a:p>
            <a:r>
              <a:rPr lang="en-US" dirty="0"/>
              <a:t>The RNAi Global Initiative introduced MIARE to decrease ambiguity of results, increase reproducibility, and enable easier sharing and comparison of RNAi data.  </a:t>
            </a:r>
          </a:p>
          <a:p>
            <a:r>
              <a:rPr lang="en-US" dirty="0"/>
              <a:t>Excel spreadsheets are currently used to capture data, vocabulary is not controlled, and ontologies while suggested are not enforced.  </a:t>
            </a:r>
          </a:p>
          <a:p>
            <a:r>
              <a:rPr lang="en-US" b="1" dirty="0"/>
              <a:t>www.miare.sourceforge.net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0D643-E5DF-8246-9BC6-1A32343AC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243" y="1036321"/>
            <a:ext cx="2764400" cy="56172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271939-F06B-EA46-9070-9519D09E0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643" y="1329416"/>
            <a:ext cx="2222578" cy="511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5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DAD7-960E-AC47-87B2-E97D256F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300" dirty="0"/>
              <a:t>MIFlowCyt: </a:t>
            </a:r>
            <a:r>
              <a:rPr lang="en-CA" sz="2300" dirty="0"/>
              <a:t>Minimum Information About a Flow Cytometry Experiment</a:t>
            </a:r>
            <a:endParaRPr lang="en-US" sz="2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8BAA7-B84D-D64D-A4D3-F1CB5DD17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79" y="1036321"/>
            <a:ext cx="8393460" cy="5200371"/>
          </a:xfrm>
        </p:spPr>
        <p:txBody>
          <a:bodyPr/>
          <a:lstStyle/>
          <a:p>
            <a:r>
              <a:rPr lang="en-US" dirty="0"/>
              <a:t>Flow cytometry requires biological sample preparation, laboratory instrumentation, configurable capture software, and data analysis software.  MIFlowCyt was developed to be cross-disciplinary to reproducibly capture the details of a flow cytometry experiment.</a:t>
            </a:r>
          </a:p>
          <a:p>
            <a:r>
              <a:rPr lang="en-US" dirty="0"/>
              <a:t>FlowRepository was developed as a database to store these experiments based on MIFlowCyt standards.  </a:t>
            </a:r>
          </a:p>
          <a:p>
            <a:r>
              <a:rPr lang="en-US" dirty="0"/>
              <a:t>Submission incorporates user-submitted vocabulary and organism taxonomy, enforces input of required fields, but does not provide quality control over the user vocabulary list.  </a:t>
            </a:r>
          </a:p>
          <a:p>
            <a:r>
              <a:rPr lang="en-CA" b="1" dirty="0"/>
              <a:t>Cytometry Part A</a:t>
            </a:r>
            <a:r>
              <a:rPr lang="en-CA" dirty="0"/>
              <a:t>, 73A: 926-930 (2008) DOI: 10.1002/cyto.a.20623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64EA8-0491-2842-AB22-F9A799291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771" y="1036320"/>
            <a:ext cx="2900867" cy="565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0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D061-3D53-024D-8AFA-72788042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MIQE: </a:t>
            </a:r>
            <a:r>
              <a:rPr lang="en-CA" sz="1800" dirty="0"/>
              <a:t>Minimum Information for Publication of Quantitative Real-Time PCR Experiments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7F04-653F-5949-A02D-0DDF9633C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79" y="1036321"/>
            <a:ext cx="7054058" cy="5200371"/>
          </a:xfrm>
        </p:spPr>
        <p:txBody>
          <a:bodyPr/>
          <a:lstStyle/>
          <a:p>
            <a:r>
              <a:rPr lang="en-US" dirty="0"/>
              <a:t>qPCR experiments can require a significant amount of optimization, from nucleic acid, to primer design, to thermocycling conditions.  </a:t>
            </a:r>
          </a:p>
          <a:p>
            <a:r>
              <a:rPr lang="en-US" dirty="0"/>
              <a:t>MIQE standards were develop to give greater value to qPCR experiments by capturing details, facilitating reproducibility, and allowing reviewers to assess the technical quality of the experiments.  </a:t>
            </a:r>
          </a:p>
          <a:p>
            <a:r>
              <a:rPr lang="en-US" dirty="0"/>
              <a:t>While well-documented definitions for required and suggested metadata fields are provided, there is no community template nor controlled vocabulary terms.  </a:t>
            </a:r>
          </a:p>
          <a:p>
            <a:r>
              <a:rPr lang="en-US" b="1" dirty="0"/>
              <a:t>Clinical Chemistry</a:t>
            </a:r>
            <a:r>
              <a:rPr lang="en-US" dirty="0"/>
              <a:t> 55:4, 611–622 (2009) DOI: </a:t>
            </a:r>
            <a:r>
              <a:rPr lang="en-CA" dirty="0"/>
              <a:t>10.1373/clinchem.2008.112797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31920-F96B-5E42-BA9F-FC2ED0483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294" y="1006817"/>
            <a:ext cx="2230195" cy="5821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F23265-19F4-D24F-9B4F-773DF00B0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580" y="1006817"/>
            <a:ext cx="1842641" cy="58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7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1DC9-C25D-4948-852B-ADBA9D3D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MISFISHIE: </a:t>
            </a:r>
            <a:r>
              <a:rPr lang="en-CA" sz="2000" dirty="0"/>
              <a:t>Minimum information specification for </a:t>
            </a:r>
            <a:r>
              <a:rPr lang="en-CA" sz="2000" i="1" dirty="0"/>
              <a:t>in situ</a:t>
            </a:r>
            <a:r>
              <a:rPr lang="en-CA" sz="2000" dirty="0"/>
              <a:t> hybridization and immunohistochemistry experiments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F9CE4-ECC0-654D-ADBA-5FA9B125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79" y="1036321"/>
            <a:ext cx="7865427" cy="5200371"/>
          </a:xfrm>
        </p:spPr>
        <p:txBody>
          <a:bodyPr/>
          <a:lstStyle/>
          <a:p>
            <a:r>
              <a:rPr lang="en-US" dirty="0"/>
              <a:t>ISH/IHC experiments uniquely describe spatial domains and localization within cell types and tissues.  Images are often provided with the information necessary to repeat or critically assess the experiment</a:t>
            </a:r>
          </a:p>
          <a:p>
            <a:r>
              <a:rPr lang="en-US" dirty="0"/>
              <a:t>MISFISHIE provide comprehensive guidelines to capture imaging data including sample preparation, detection reagents, staining protocols, image acquisition and analysis.</a:t>
            </a:r>
          </a:p>
          <a:p>
            <a:r>
              <a:rPr lang="en-US" dirty="0"/>
              <a:t>Ontologies are suggested, but spreadsheets instruct users to visit ontology sites and copy/paste terms.  There is no enforcement of the ontologies and no easy manner to directly incorporate terms to a template. </a:t>
            </a:r>
          </a:p>
          <a:p>
            <a:r>
              <a:rPr lang="en-US" b="1" dirty="0"/>
              <a:t>Nature Biotechnology</a:t>
            </a:r>
            <a:r>
              <a:rPr lang="en-US" dirty="0"/>
              <a:t> 26, 305-312 (2008) DOI: 10.1038/nbt1391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87B34-D912-A44A-9372-25DE25D49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747" y="1036321"/>
            <a:ext cx="2676473" cy="573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27374"/>
      </p:ext>
    </p:extLst>
  </p:cSld>
  <p:clrMapOvr>
    <a:masterClrMapping/>
  </p:clrMapOvr>
</p:sld>
</file>

<file path=ppt/theme/theme1.xml><?xml version="1.0" encoding="utf-8"?>
<a:theme xmlns:a="http://schemas.openxmlformats.org/drawingml/2006/main" name="cdd-vault-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10 CDD 201" id="{EAF81EC5-4FD0-8A46-B60A-D019E21CF681}" vid="{B699EAB3-8729-6541-92CA-25EBE9459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cdd-vault-16x9</Template>
  <TotalTime>458</TotalTime>
  <Words>620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cdd-vault-16x9</vt:lpstr>
      <vt:lpstr>FAIR Data Hackathon: BioAssay Protocols</vt:lpstr>
      <vt:lpstr>Goals</vt:lpstr>
      <vt:lpstr>NextGen Sequencing: Metadata Submission</vt:lpstr>
      <vt:lpstr>MIARE: Minimum information about an RNAi Experiment</vt:lpstr>
      <vt:lpstr>MIFlowCyt: Minimum Information About a Flow Cytometry Experiment</vt:lpstr>
      <vt:lpstr>MIQE: Minimum Information for Publication of Quantitative Real-Time PCR Experiments</vt:lpstr>
      <vt:lpstr>MISFISHIE: Minimum information specification for in situ hybridization and immunohistochemistry experiments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sjeschonek@collaborativedrug.com</dc:creator>
  <cp:lastModifiedBy>Samantha Jeschonek</cp:lastModifiedBy>
  <cp:revision>40</cp:revision>
  <dcterms:created xsi:type="dcterms:W3CDTF">2019-04-04T16:14:45Z</dcterms:created>
  <dcterms:modified xsi:type="dcterms:W3CDTF">2019-04-14T02:56:27Z</dcterms:modified>
</cp:coreProperties>
</file>