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6"/>
  </p:notesMasterIdLst>
  <p:handoutMasterIdLst>
    <p:handoutMasterId r:id="rId7"/>
  </p:handoutMasterIdLst>
  <p:sldIdLst>
    <p:sldId id="1174" r:id="rId2"/>
    <p:sldId id="1178" r:id="rId3"/>
    <p:sldId id="1177" r:id="rId4"/>
    <p:sldId id="117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CFD5EA"/>
    <a:srgbClr val="D6DCE5"/>
    <a:srgbClr val="FFFFCC"/>
    <a:srgbClr val="1C64B1"/>
    <a:srgbClr val="005CB8"/>
    <a:srgbClr val="0064B9"/>
    <a:srgbClr val="990000"/>
    <a:srgbClr val="F8DB5F"/>
    <a:srgbClr val="F6E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1611" autoAdjust="0"/>
  </p:normalViewPr>
  <p:slideViewPr>
    <p:cSldViewPr snapToGrid="0" snapToObjects="1">
      <p:cViewPr varScale="1">
        <p:scale>
          <a:sx n="124" d="100"/>
          <a:sy n="124" d="100"/>
        </p:scale>
        <p:origin x="42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9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008C3-1A78-4D4F-A84E-2341F3EEA452}" type="doc">
      <dgm:prSet loTypeId="urn:microsoft.com/office/officeart/2005/8/layout/process1" loCatId="" qsTypeId="urn:microsoft.com/office/officeart/2005/8/quickstyle/3d1" qsCatId="3D" csTypeId="urn:microsoft.com/office/officeart/2005/8/colors/accent1_2" csCatId="accent1" phldr="1"/>
      <dgm:spPr/>
    </dgm:pt>
    <dgm:pt modelId="{E2E3CD2F-DEC7-8842-B737-58E59DD411A3}">
      <dgm:prSet phldrT="[Text]"/>
      <dgm:spPr/>
      <dgm:t>
        <a:bodyPr/>
        <a:lstStyle/>
        <a:p>
          <a:r>
            <a:rPr lang="en-US" dirty="0"/>
            <a:t>Find articles on PMC with relevant bioassays</a:t>
          </a:r>
        </a:p>
      </dgm:t>
    </dgm:pt>
    <dgm:pt modelId="{CC591E1A-EF02-344D-9AD2-D1673DB9CD29}" type="parTrans" cxnId="{BA6F1130-1B5D-3345-B12C-F22D8FE963EA}">
      <dgm:prSet/>
      <dgm:spPr/>
      <dgm:t>
        <a:bodyPr/>
        <a:lstStyle/>
        <a:p>
          <a:endParaRPr lang="en-US"/>
        </a:p>
      </dgm:t>
    </dgm:pt>
    <dgm:pt modelId="{D5D821C0-31F5-8641-A5D7-F09B90250D73}" type="sibTrans" cxnId="{BA6F1130-1B5D-3345-B12C-F22D8FE963EA}">
      <dgm:prSet/>
      <dgm:spPr/>
      <dgm:t>
        <a:bodyPr/>
        <a:lstStyle/>
        <a:p>
          <a:endParaRPr lang="en-US"/>
        </a:p>
      </dgm:t>
    </dgm:pt>
    <dgm:pt modelId="{B7735256-DCC1-F649-ABDE-57A1927464B7}">
      <dgm:prSet phldrT="[Text]"/>
      <dgm:spPr/>
      <dgm:t>
        <a:bodyPr/>
        <a:lstStyle/>
        <a:p>
          <a:r>
            <a:rPr lang="en-US" dirty="0"/>
            <a:t>Search Methods sections, SRA and GEO links for reported info</a:t>
          </a:r>
        </a:p>
      </dgm:t>
    </dgm:pt>
    <dgm:pt modelId="{EFE43BD6-DF7A-BA45-B3C6-5F70769DB60B}" type="parTrans" cxnId="{4656E9B4-C17C-FA4F-80DE-8CB507E70358}">
      <dgm:prSet/>
      <dgm:spPr/>
      <dgm:t>
        <a:bodyPr/>
        <a:lstStyle/>
        <a:p>
          <a:endParaRPr lang="en-US"/>
        </a:p>
      </dgm:t>
    </dgm:pt>
    <dgm:pt modelId="{BCD0162F-878C-9844-98FC-25D52ABC9E87}" type="sibTrans" cxnId="{4656E9B4-C17C-FA4F-80DE-8CB507E70358}">
      <dgm:prSet/>
      <dgm:spPr/>
      <dgm:t>
        <a:bodyPr/>
        <a:lstStyle/>
        <a:p>
          <a:endParaRPr lang="en-US"/>
        </a:p>
      </dgm:t>
    </dgm:pt>
    <dgm:pt modelId="{CC1C5851-051C-7648-B5C7-C195C88655A9}">
      <dgm:prSet phldrT="[Text]"/>
      <dgm:spPr/>
      <dgm:t>
        <a:bodyPr/>
        <a:lstStyle/>
        <a:p>
          <a:r>
            <a:rPr lang="en-US" dirty="0"/>
            <a:t>Populate BioAssay Express template with details provided </a:t>
          </a:r>
        </a:p>
      </dgm:t>
    </dgm:pt>
    <dgm:pt modelId="{D5B9EFDE-67C9-E145-9983-48BFD4B0F5C3}" type="parTrans" cxnId="{26A0C288-E452-EE48-B597-580FB82E0FA1}">
      <dgm:prSet/>
      <dgm:spPr/>
      <dgm:t>
        <a:bodyPr/>
        <a:lstStyle/>
        <a:p>
          <a:endParaRPr lang="en-US"/>
        </a:p>
      </dgm:t>
    </dgm:pt>
    <dgm:pt modelId="{9B1CD90D-2487-554C-859A-4D5088ABBD5F}" type="sibTrans" cxnId="{26A0C288-E452-EE48-B597-580FB82E0FA1}">
      <dgm:prSet/>
      <dgm:spPr/>
      <dgm:t>
        <a:bodyPr/>
        <a:lstStyle/>
        <a:p>
          <a:endParaRPr lang="en-US"/>
        </a:p>
      </dgm:t>
    </dgm:pt>
    <dgm:pt modelId="{A1DEFF5F-DA52-5942-B081-BEBD635C55E5}">
      <dgm:prSet/>
      <dgm:spPr/>
      <dgm:t>
        <a:bodyPr/>
        <a:lstStyle/>
        <a:p>
          <a:r>
            <a:rPr lang="en-US" dirty="0"/>
            <a:t>Note MISSING details</a:t>
          </a:r>
        </a:p>
      </dgm:t>
    </dgm:pt>
    <dgm:pt modelId="{6066CFEC-4F93-ED49-B13E-1F3AA536BC4E}" type="parTrans" cxnId="{CF753C6A-A9DD-D643-85DC-AE6A0A40B9D7}">
      <dgm:prSet/>
      <dgm:spPr/>
      <dgm:t>
        <a:bodyPr/>
        <a:lstStyle/>
        <a:p>
          <a:endParaRPr lang="en-US"/>
        </a:p>
      </dgm:t>
    </dgm:pt>
    <dgm:pt modelId="{5FAE2128-9376-FC4D-B857-605DF6780084}" type="sibTrans" cxnId="{CF753C6A-A9DD-D643-85DC-AE6A0A40B9D7}">
      <dgm:prSet/>
      <dgm:spPr/>
      <dgm:t>
        <a:bodyPr/>
        <a:lstStyle/>
        <a:p>
          <a:endParaRPr lang="en-US"/>
        </a:p>
      </dgm:t>
    </dgm:pt>
    <dgm:pt modelId="{EDB85092-1F42-9D40-A343-C4E1C8B068A7}">
      <dgm:prSet/>
      <dgm:spPr/>
      <dgm:t>
        <a:bodyPr/>
        <a:lstStyle/>
        <a:p>
          <a:r>
            <a:rPr lang="en-US" dirty="0"/>
            <a:t>Assess missing details / # of assays </a:t>
          </a:r>
        </a:p>
      </dgm:t>
    </dgm:pt>
    <dgm:pt modelId="{6E70B436-0D36-B441-B444-2D6200F1A48B}" type="parTrans" cxnId="{7AC41BDE-FE14-B741-9608-B5828F517EC5}">
      <dgm:prSet/>
      <dgm:spPr/>
      <dgm:t>
        <a:bodyPr/>
        <a:lstStyle/>
        <a:p>
          <a:endParaRPr lang="en-US"/>
        </a:p>
      </dgm:t>
    </dgm:pt>
    <dgm:pt modelId="{99E146D4-354A-AB43-AC37-DA5AF258AF49}" type="sibTrans" cxnId="{7AC41BDE-FE14-B741-9608-B5828F517EC5}">
      <dgm:prSet/>
      <dgm:spPr/>
      <dgm:t>
        <a:bodyPr/>
        <a:lstStyle/>
        <a:p>
          <a:endParaRPr lang="en-US"/>
        </a:p>
      </dgm:t>
    </dgm:pt>
    <dgm:pt modelId="{CFD39B88-D0CF-7C4E-BFEF-D7E5B3A8BC41}" type="pres">
      <dgm:prSet presAssocID="{F5D008C3-1A78-4D4F-A84E-2341F3EEA452}" presName="Name0" presStyleCnt="0">
        <dgm:presLayoutVars>
          <dgm:dir/>
          <dgm:resizeHandles val="exact"/>
        </dgm:presLayoutVars>
      </dgm:prSet>
      <dgm:spPr/>
    </dgm:pt>
    <dgm:pt modelId="{44BC8C6E-5D85-224A-8D44-9BD90A013653}" type="pres">
      <dgm:prSet presAssocID="{E2E3CD2F-DEC7-8842-B737-58E59DD411A3}" presName="node" presStyleLbl="node1" presStyleIdx="0" presStyleCnt="5">
        <dgm:presLayoutVars>
          <dgm:bulletEnabled val="1"/>
        </dgm:presLayoutVars>
      </dgm:prSet>
      <dgm:spPr/>
    </dgm:pt>
    <dgm:pt modelId="{D6F7463E-07D0-BA46-8B17-E1D4B6A9237E}" type="pres">
      <dgm:prSet presAssocID="{D5D821C0-31F5-8641-A5D7-F09B90250D73}" presName="sibTrans" presStyleLbl="sibTrans2D1" presStyleIdx="0" presStyleCnt="4"/>
      <dgm:spPr/>
    </dgm:pt>
    <dgm:pt modelId="{889B286C-48A6-884A-A2BC-20CD62049349}" type="pres">
      <dgm:prSet presAssocID="{D5D821C0-31F5-8641-A5D7-F09B90250D73}" presName="connectorText" presStyleLbl="sibTrans2D1" presStyleIdx="0" presStyleCnt="4"/>
      <dgm:spPr/>
    </dgm:pt>
    <dgm:pt modelId="{99FD814C-DA51-AF4E-9CA7-46BEB6F0E399}" type="pres">
      <dgm:prSet presAssocID="{B7735256-DCC1-F649-ABDE-57A1927464B7}" presName="node" presStyleLbl="node1" presStyleIdx="1" presStyleCnt="5">
        <dgm:presLayoutVars>
          <dgm:bulletEnabled val="1"/>
        </dgm:presLayoutVars>
      </dgm:prSet>
      <dgm:spPr/>
    </dgm:pt>
    <dgm:pt modelId="{5E28EF7E-6E5C-AB4C-806D-54FAA3878AD3}" type="pres">
      <dgm:prSet presAssocID="{BCD0162F-878C-9844-98FC-25D52ABC9E87}" presName="sibTrans" presStyleLbl="sibTrans2D1" presStyleIdx="1" presStyleCnt="4"/>
      <dgm:spPr/>
    </dgm:pt>
    <dgm:pt modelId="{C5AEDABC-6DF3-B042-8CCB-8E332EF7592F}" type="pres">
      <dgm:prSet presAssocID="{BCD0162F-878C-9844-98FC-25D52ABC9E87}" presName="connectorText" presStyleLbl="sibTrans2D1" presStyleIdx="1" presStyleCnt="4"/>
      <dgm:spPr/>
    </dgm:pt>
    <dgm:pt modelId="{0DF8C85A-4440-6F45-B0A9-7BD18D6119E1}" type="pres">
      <dgm:prSet presAssocID="{CC1C5851-051C-7648-B5C7-C195C88655A9}" presName="node" presStyleLbl="node1" presStyleIdx="2" presStyleCnt="5">
        <dgm:presLayoutVars>
          <dgm:bulletEnabled val="1"/>
        </dgm:presLayoutVars>
      </dgm:prSet>
      <dgm:spPr/>
    </dgm:pt>
    <dgm:pt modelId="{5BA29002-33B7-A142-AF8A-88A475539F4C}" type="pres">
      <dgm:prSet presAssocID="{9B1CD90D-2487-554C-859A-4D5088ABBD5F}" presName="sibTrans" presStyleLbl="sibTrans2D1" presStyleIdx="2" presStyleCnt="4"/>
      <dgm:spPr/>
    </dgm:pt>
    <dgm:pt modelId="{4E8DE978-0DB1-9E4C-BB31-E541FEF0FEBD}" type="pres">
      <dgm:prSet presAssocID="{9B1CD90D-2487-554C-859A-4D5088ABBD5F}" presName="connectorText" presStyleLbl="sibTrans2D1" presStyleIdx="2" presStyleCnt="4"/>
      <dgm:spPr/>
    </dgm:pt>
    <dgm:pt modelId="{09260D3B-AB7F-5F48-BAEE-B589E20BD89A}" type="pres">
      <dgm:prSet presAssocID="{A1DEFF5F-DA52-5942-B081-BEBD635C55E5}" presName="node" presStyleLbl="node1" presStyleIdx="3" presStyleCnt="5">
        <dgm:presLayoutVars>
          <dgm:bulletEnabled val="1"/>
        </dgm:presLayoutVars>
      </dgm:prSet>
      <dgm:spPr/>
    </dgm:pt>
    <dgm:pt modelId="{0D37449C-DB99-F746-9EB5-41C49A6E312A}" type="pres">
      <dgm:prSet presAssocID="{5FAE2128-9376-FC4D-B857-605DF6780084}" presName="sibTrans" presStyleLbl="sibTrans2D1" presStyleIdx="3" presStyleCnt="4"/>
      <dgm:spPr/>
    </dgm:pt>
    <dgm:pt modelId="{21C41A3B-B2C5-FF44-BC27-C03014B50523}" type="pres">
      <dgm:prSet presAssocID="{5FAE2128-9376-FC4D-B857-605DF6780084}" presName="connectorText" presStyleLbl="sibTrans2D1" presStyleIdx="3" presStyleCnt="4"/>
      <dgm:spPr/>
    </dgm:pt>
    <dgm:pt modelId="{C323BC3B-F35A-3941-8710-E9A80B9344B0}" type="pres">
      <dgm:prSet presAssocID="{EDB85092-1F42-9D40-A343-C4E1C8B068A7}" presName="node" presStyleLbl="node1" presStyleIdx="4" presStyleCnt="5">
        <dgm:presLayoutVars>
          <dgm:bulletEnabled val="1"/>
        </dgm:presLayoutVars>
      </dgm:prSet>
      <dgm:spPr/>
    </dgm:pt>
  </dgm:ptLst>
  <dgm:cxnLst>
    <dgm:cxn modelId="{E7412F09-0F04-A34E-A92F-CA3C42E12166}" type="presOf" srcId="{F5D008C3-1A78-4D4F-A84E-2341F3EEA452}" destId="{CFD39B88-D0CF-7C4E-BFEF-D7E5B3A8BC41}" srcOrd="0" destOrd="0" presId="urn:microsoft.com/office/officeart/2005/8/layout/process1"/>
    <dgm:cxn modelId="{BA6F1130-1B5D-3345-B12C-F22D8FE963EA}" srcId="{F5D008C3-1A78-4D4F-A84E-2341F3EEA452}" destId="{E2E3CD2F-DEC7-8842-B737-58E59DD411A3}" srcOrd="0" destOrd="0" parTransId="{CC591E1A-EF02-344D-9AD2-D1673DB9CD29}" sibTransId="{D5D821C0-31F5-8641-A5D7-F09B90250D73}"/>
    <dgm:cxn modelId="{0BB3F947-1C4B-7E40-8BB9-586A74A5228A}" type="presOf" srcId="{D5D821C0-31F5-8641-A5D7-F09B90250D73}" destId="{889B286C-48A6-884A-A2BC-20CD62049349}" srcOrd="1" destOrd="0" presId="urn:microsoft.com/office/officeart/2005/8/layout/process1"/>
    <dgm:cxn modelId="{CF753C6A-A9DD-D643-85DC-AE6A0A40B9D7}" srcId="{F5D008C3-1A78-4D4F-A84E-2341F3EEA452}" destId="{A1DEFF5F-DA52-5942-B081-BEBD635C55E5}" srcOrd="3" destOrd="0" parTransId="{6066CFEC-4F93-ED49-B13E-1F3AA536BC4E}" sibTransId="{5FAE2128-9376-FC4D-B857-605DF6780084}"/>
    <dgm:cxn modelId="{20ECB287-4E09-EA4D-9028-0DC7FDD3FB3A}" type="presOf" srcId="{CC1C5851-051C-7648-B5C7-C195C88655A9}" destId="{0DF8C85A-4440-6F45-B0A9-7BD18D6119E1}" srcOrd="0" destOrd="0" presId="urn:microsoft.com/office/officeart/2005/8/layout/process1"/>
    <dgm:cxn modelId="{26A0C288-E452-EE48-B597-580FB82E0FA1}" srcId="{F5D008C3-1A78-4D4F-A84E-2341F3EEA452}" destId="{CC1C5851-051C-7648-B5C7-C195C88655A9}" srcOrd="2" destOrd="0" parTransId="{D5B9EFDE-67C9-E145-9983-48BFD4B0F5C3}" sibTransId="{9B1CD90D-2487-554C-859A-4D5088ABBD5F}"/>
    <dgm:cxn modelId="{A2AA168E-7E4B-4140-81F1-9A97680381F4}" type="presOf" srcId="{9B1CD90D-2487-554C-859A-4D5088ABBD5F}" destId="{5BA29002-33B7-A142-AF8A-88A475539F4C}" srcOrd="0" destOrd="0" presId="urn:microsoft.com/office/officeart/2005/8/layout/process1"/>
    <dgm:cxn modelId="{24D16D9D-BB51-D24F-B5ED-C5DC7286275E}" type="presOf" srcId="{EDB85092-1F42-9D40-A343-C4E1C8B068A7}" destId="{C323BC3B-F35A-3941-8710-E9A80B9344B0}" srcOrd="0" destOrd="0" presId="urn:microsoft.com/office/officeart/2005/8/layout/process1"/>
    <dgm:cxn modelId="{DA4F019F-03DA-F242-A0C1-65C26B85B2F6}" type="presOf" srcId="{D5D821C0-31F5-8641-A5D7-F09B90250D73}" destId="{D6F7463E-07D0-BA46-8B17-E1D4B6A9237E}" srcOrd="0" destOrd="0" presId="urn:microsoft.com/office/officeart/2005/8/layout/process1"/>
    <dgm:cxn modelId="{65D659A7-9756-2740-9066-FB1F2FC7FD70}" type="presOf" srcId="{BCD0162F-878C-9844-98FC-25D52ABC9E87}" destId="{5E28EF7E-6E5C-AB4C-806D-54FAA3878AD3}" srcOrd="0" destOrd="0" presId="urn:microsoft.com/office/officeart/2005/8/layout/process1"/>
    <dgm:cxn modelId="{3C5B39AC-B676-5A49-B7CD-6883F195B361}" type="presOf" srcId="{5FAE2128-9376-FC4D-B857-605DF6780084}" destId="{21C41A3B-B2C5-FF44-BC27-C03014B50523}" srcOrd="1" destOrd="0" presId="urn:microsoft.com/office/officeart/2005/8/layout/process1"/>
    <dgm:cxn modelId="{94886EB3-16C9-E34D-AA78-A196D44B127C}" type="presOf" srcId="{B7735256-DCC1-F649-ABDE-57A1927464B7}" destId="{99FD814C-DA51-AF4E-9CA7-46BEB6F0E399}" srcOrd="0" destOrd="0" presId="urn:microsoft.com/office/officeart/2005/8/layout/process1"/>
    <dgm:cxn modelId="{4656E9B4-C17C-FA4F-80DE-8CB507E70358}" srcId="{F5D008C3-1A78-4D4F-A84E-2341F3EEA452}" destId="{B7735256-DCC1-F649-ABDE-57A1927464B7}" srcOrd="1" destOrd="0" parTransId="{EFE43BD6-DF7A-BA45-B3C6-5F70769DB60B}" sibTransId="{BCD0162F-878C-9844-98FC-25D52ABC9E87}"/>
    <dgm:cxn modelId="{73B9A3B5-A794-2447-8490-421982774AFE}" type="presOf" srcId="{9B1CD90D-2487-554C-859A-4D5088ABBD5F}" destId="{4E8DE978-0DB1-9E4C-BB31-E541FEF0FEBD}" srcOrd="1" destOrd="0" presId="urn:microsoft.com/office/officeart/2005/8/layout/process1"/>
    <dgm:cxn modelId="{172DBCB7-468C-8142-988A-E7F4B54B0C12}" type="presOf" srcId="{E2E3CD2F-DEC7-8842-B737-58E59DD411A3}" destId="{44BC8C6E-5D85-224A-8D44-9BD90A013653}" srcOrd="0" destOrd="0" presId="urn:microsoft.com/office/officeart/2005/8/layout/process1"/>
    <dgm:cxn modelId="{E08075C2-98C0-434B-9E76-E472A0DD470C}" type="presOf" srcId="{A1DEFF5F-DA52-5942-B081-BEBD635C55E5}" destId="{09260D3B-AB7F-5F48-BAEE-B589E20BD89A}" srcOrd="0" destOrd="0" presId="urn:microsoft.com/office/officeart/2005/8/layout/process1"/>
    <dgm:cxn modelId="{10F97FC5-4712-3E4A-B2A2-B67C079414D8}" type="presOf" srcId="{5FAE2128-9376-FC4D-B857-605DF6780084}" destId="{0D37449C-DB99-F746-9EB5-41C49A6E312A}" srcOrd="0" destOrd="0" presId="urn:microsoft.com/office/officeart/2005/8/layout/process1"/>
    <dgm:cxn modelId="{7AC41BDE-FE14-B741-9608-B5828F517EC5}" srcId="{F5D008C3-1A78-4D4F-A84E-2341F3EEA452}" destId="{EDB85092-1F42-9D40-A343-C4E1C8B068A7}" srcOrd="4" destOrd="0" parTransId="{6E70B436-0D36-B441-B444-2D6200F1A48B}" sibTransId="{99E146D4-354A-AB43-AC37-DA5AF258AF49}"/>
    <dgm:cxn modelId="{73B82CDE-F742-BE4B-ABED-E1250A8000C9}" type="presOf" srcId="{BCD0162F-878C-9844-98FC-25D52ABC9E87}" destId="{C5AEDABC-6DF3-B042-8CCB-8E332EF7592F}" srcOrd="1" destOrd="0" presId="urn:microsoft.com/office/officeart/2005/8/layout/process1"/>
    <dgm:cxn modelId="{4BFE2C09-F0A5-4B4F-A951-90AD92B1195A}" type="presParOf" srcId="{CFD39B88-D0CF-7C4E-BFEF-D7E5B3A8BC41}" destId="{44BC8C6E-5D85-224A-8D44-9BD90A013653}" srcOrd="0" destOrd="0" presId="urn:microsoft.com/office/officeart/2005/8/layout/process1"/>
    <dgm:cxn modelId="{821A1D59-DC04-694D-A62B-DF2A7EC5F03E}" type="presParOf" srcId="{CFD39B88-D0CF-7C4E-BFEF-D7E5B3A8BC41}" destId="{D6F7463E-07D0-BA46-8B17-E1D4B6A9237E}" srcOrd="1" destOrd="0" presId="urn:microsoft.com/office/officeart/2005/8/layout/process1"/>
    <dgm:cxn modelId="{02288CDB-CD34-B944-9AD5-82914E0703E9}" type="presParOf" srcId="{D6F7463E-07D0-BA46-8B17-E1D4B6A9237E}" destId="{889B286C-48A6-884A-A2BC-20CD62049349}" srcOrd="0" destOrd="0" presId="urn:microsoft.com/office/officeart/2005/8/layout/process1"/>
    <dgm:cxn modelId="{71356333-8C3C-9B42-B700-45E089C674A9}" type="presParOf" srcId="{CFD39B88-D0CF-7C4E-BFEF-D7E5B3A8BC41}" destId="{99FD814C-DA51-AF4E-9CA7-46BEB6F0E399}" srcOrd="2" destOrd="0" presId="urn:microsoft.com/office/officeart/2005/8/layout/process1"/>
    <dgm:cxn modelId="{739AC73D-E173-D440-99AE-840B7152240E}" type="presParOf" srcId="{CFD39B88-D0CF-7C4E-BFEF-D7E5B3A8BC41}" destId="{5E28EF7E-6E5C-AB4C-806D-54FAA3878AD3}" srcOrd="3" destOrd="0" presId="urn:microsoft.com/office/officeart/2005/8/layout/process1"/>
    <dgm:cxn modelId="{EDC3BA70-1C45-C145-9AC2-B716E64B4684}" type="presParOf" srcId="{5E28EF7E-6E5C-AB4C-806D-54FAA3878AD3}" destId="{C5AEDABC-6DF3-B042-8CCB-8E332EF7592F}" srcOrd="0" destOrd="0" presId="urn:microsoft.com/office/officeart/2005/8/layout/process1"/>
    <dgm:cxn modelId="{F15E57AF-5D47-0745-8F88-3F29E55B468B}" type="presParOf" srcId="{CFD39B88-D0CF-7C4E-BFEF-D7E5B3A8BC41}" destId="{0DF8C85A-4440-6F45-B0A9-7BD18D6119E1}" srcOrd="4" destOrd="0" presId="urn:microsoft.com/office/officeart/2005/8/layout/process1"/>
    <dgm:cxn modelId="{A4B43951-A19F-6148-A634-F04DECD745EF}" type="presParOf" srcId="{CFD39B88-D0CF-7C4E-BFEF-D7E5B3A8BC41}" destId="{5BA29002-33B7-A142-AF8A-88A475539F4C}" srcOrd="5" destOrd="0" presId="urn:microsoft.com/office/officeart/2005/8/layout/process1"/>
    <dgm:cxn modelId="{F34756E9-F32C-8B47-9D5E-AB87CA6350A8}" type="presParOf" srcId="{5BA29002-33B7-A142-AF8A-88A475539F4C}" destId="{4E8DE978-0DB1-9E4C-BB31-E541FEF0FEBD}" srcOrd="0" destOrd="0" presId="urn:microsoft.com/office/officeart/2005/8/layout/process1"/>
    <dgm:cxn modelId="{3FE9C9B9-23B9-124A-9C90-BA70BE0E7C00}" type="presParOf" srcId="{CFD39B88-D0CF-7C4E-BFEF-D7E5B3A8BC41}" destId="{09260D3B-AB7F-5F48-BAEE-B589E20BD89A}" srcOrd="6" destOrd="0" presId="urn:microsoft.com/office/officeart/2005/8/layout/process1"/>
    <dgm:cxn modelId="{904B8FD6-3488-FA45-AE59-70DC92598DFB}" type="presParOf" srcId="{CFD39B88-D0CF-7C4E-BFEF-D7E5B3A8BC41}" destId="{0D37449C-DB99-F746-9EB5-41C49A6E312A}" srcOrd="7" destOrd="0" presId="urn:microsoft.com/office/officeart/2005/8/layout/process1"/>
    <dgm:cxn modelId="{84A7F963-D211-5347-B269-8201FD16FF75}" type="presParOf" srcId="{0D37449C-DB99-F746-9EB5-41C49A6E312A}" destId="{21C41A3B-B2C5-FF44-BC27-C03014B50523}" srcOrd="0" destOrd="0" presId="urn:microsoft.com/office/officeart/2005/8/layout/process1"/>
    <dgm:cxn modelId="{3B16648C-39E3-E54F-A26B-DCBFEF4F90F0}" type="presParOf" srcId="{CFD39B88-D0CF-7C4E-BFEF-D7E5B3A8BC41}" destId="{C323BC3B-F35A-3941-8710-E9A80B9344B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C8C6E-5D85-224A-8D44-9BD90A013653}">
      <dsp:nvSpPr>
        <dsp:cNvPr id="0" name=""/>
        <dsp:cNvSpPr/>
      </dsp:nvSpPr>
      <dsp:spPr>
        <a:xfrm>
          <a:off x="5625" y="683790"/>
          <a:ext cx="1743823" cy="14999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articles on PMC with relevant bioassays</a:t>
          </a:r>
        </a:p>
      </dsp:txBody>
      <dsp:txXfrm>
        <a:off x="49557" y="727722"/>
        <a:ext cx="1655959" cy="1412096"/>
      </dsp:txXfrm>
    </dsp:sp>
    <dsp:sp modelId="{D6F7463E-07D0-BA46-8B17-E1D4B6A9237E}">
      <dsp:nvSpPr>
        <dsp:cNvPr id="0" name=""/>
        <dsp:cNvSpPr/>
      </dsp:nvSpPr>
      <dsp:spPr>
        <a:xfrm>
          <a:off x="1923831" y="1217536"/>
          <a:ext cx="369690" cy="4324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23831" y="1304030"/>
        <a:ext cx="258783" cy="259480"/>
      </dsp:txXfrm>
    </dsp:sp>
    <dsp:sp modelId="{99FD814C-DA51-AF4E-9CA7-46BEB6F0E399}">
      <dsp:nvSpPr>
        <dsp:cNvPr id="0" name=""/>
        <dsp:cNvSpPr/>
      </dsp:nvSpPr>
      <dsp:spPr>
        <a:xfrm>
          <a:off x="2446978" y="683790"/>
          <a:ext cx="1743823" cy="14999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Search Methods sections, SRA and GEO links for reported info</a:t>
          </a:r>
        </a:p>
      </dsp:txBody>
      <dsp:txXfrm>
        <a:off x="2490910" y="727722"/>
        <a:ext cx="1655959" cy="1412096"/>
      </dsp:txXfrm>
    </dsp:sp>
    <dsp:sp modelId="{5E28EF7E-6E5C-AB4C-806D-54FAA3878AD3}">
      <dsp:nvSpPr>
        <dsp:cNvPr id="0" name=""/>
        <dsp:cNvSpPr/>
      </dsp:nvSpPr>
      <dsp:spPr>
        <a:xfrm>
          <a:off x="4365184" y="1217536"/>
          <a:ext cx="369690" cy="4324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365184" y="1304030"/>
        <a:ext cx="258783" cy="259480"/>
      </dsp:txXfrm>
    </dsp:sp>
    <dsp:sp modelId="{0DF8C85A-4440-6F45-B0A9-7BD18D6119E1}">
      <dsp:nvSpPr>
        <dsp:cNvPr id="0" name=""/>
        <dsp:cNvSpPr/>
      </dsp:nvSpPr>
      <dsp:spPr>
        <a:xfrm>
          <a:off x="4888331" y="683790"/>
          <a:ext cx="1743823" cy="14999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Populate BioAssay Express template with details provided </a:t>
          </a:r>
        </a:p>
      </dsp:txBody>
      <dsp:txXfrm>
        <a:off x="4932263" y="727722"/>
        <a:ext cx="1655959" cy="1412096"/>
      </dsp:txXfrm>
    </dsp:sp>
    <dsp:sp modelId="{5BA29002-33B7-A142-AF8A-88A475539F4C}">
      <dsp:nvSpPr>
        <dsp:cNvPr id="0" name=""/>
        <dsp:cNvSpPr/>
      </dsp:nvSpPr>
      <dsp:spPr>
        <a:xfrm>
          <a:off x="6806537" y="1217536"/>
          <a:ext cx="369690" cy="4324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806537" y="1304030"/>
        <a:ext cx="258783" cy="259480"/>
      </dsp:txXfrm>
    </dsp:sp>
    <dsp:sp modelId="{09260D3B-AB7F-5F48-BAEE-B589E20BD89A}">
      <dsp:nvSpPr>
        <dsp:cNvPr id="0" name=""/>
        <dsp:cNvSpPr/>
      </dsp:nvSpPr>
      <dsp:spPr>
        <a:xfrm>
          <a:off x="7329684" y="683790"/>
          <a:ext cx="1743823" cy="14999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Note MISSING details</a:t>
          </a:r>
        </a:p>
      </dsp:txBody>
      <dsp:txXfrm>
        <a:off x="7373616" y="727722"/>
        <a:ext cx="1655959" cy="1412096"/>
      </dsp:txXfrm>
    </dsp:sp>
    <dsp:sp modelId="{0D37449C-DB99-F746-9EB5-41C49A6E312A}">
      <dsp:nvSpPr>
        <dsp:cNvPr id="0" name=""/>
        <dsp:cNvSpPr/>
      </dsp:nvSpPr>
      <dsp:spPr>
        <a:xfrm>
          <a:off x="9247890" y="1217536"/>
          <a:ext cx="369690" cy="4324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247890" y="1304030"/>
        <a:ext cx="258783" cy="259480"/>
      </dsp:txXfrm>
    </dsp:sp>
    <dsp:sp modelId="{C323BC3B-F35A-3941-8710-E9A80B9344B0}">
      <dsp:nvSpPr>
        <dsp:cNvPr id="0" name=""/>
        <dsp:cNvSpPr/>
      </dsp:nvSpPr>
      <dsp:spPr>
        <a:xfrm>
          <a:off x="9771038" y="683790"/>
          <a:ext cx="1743823" cy="14999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Assess missing details / # of assays </a:t>
          </a:r>
        </a:p>
      </dsp:txBody>
      <dsp:txXfrm>
        <a:off x="9814970" y="727722"/>
        <a:ext cx="1655959" cy="1412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ADFA2D-F6D8-B541-90AC-5BF4BEEC7466}" type="datetimeFigureOut">
              <a:rPr lang="en-US"/>
              <a:pPr>
                <a:defRPr/>
              </a:pPr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77263D-0F35-464F-AC6C-2688A6416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4F00B5-F74A-9241-BA5B-3A1A8DBDEEBA}" type="datetimeFigureOut">
              <a:rPr lang="en-US"/>
              <a:pPr>
                <a:defRPr/>
              </a:pPr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8A0AEEC-DB41-2546-96BC-BAE213540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380517" y="6354806"/>
            <a:ext cx="7872875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064B9">
                    <a:alpha val="2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dirty="0"/>
              <a:t>Copyright © 2018 All Rights Reserved Collaborative Drug Discovery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036" y="204418"/>
            <a:ext cx="8652024" cy="609266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79" y="1036321"/>
            <a:ext cx="11521280" cy="520037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626F2-DAC2-7A40-97BE-FE6F0C0F9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484AE7-E24C-4D22-8E81-BFABDDB94327}"/>
              </a:ext>
            </a:extLst>
          </p:cNvPr>
          <p:cNvCxnSpPr>
            <a:cxnSpLocks/>
          </p:cNvCxnSpPr>
          <p:nvPr userDrawn="1"/>
        </p:nvCxnSpPr>
        <p:spPr>
          <a:xfrm>
            <a:off x="3087982" y="861967"/>
            <a:ext cx="8752347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2D46BB-C6FD-4F2C-A04B-8DD48A0A2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683" y="204418"/>
            <a:ext cx="2788203" cy="6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H="1">
            <a:off x="7202488" y="1663700"/>
            <a:ext cx="3978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5381625" y="1663700"/>
            <a:ext cx="60436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681127" y="6342253"/>
            <a:ext cx="7872875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064B9">
                    <a:alpha val="2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dirty="0">
                <a:solidFill>
                  <a:schemeClr val="bg1">
                    <a:alpha val="20000"/>
                  </a:schemeClr>
                </a:solidFill>
              </a:rPr>
              <a:t>Copyright © 2018 All Rights Reserved Collaborative Drug Discovery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938" y="2066685"/>
            <a:ext cx="10784960" cy="3961495"/>
          </a:xfrm>
        </p:spPr>
        <p:txBody>
          <a:bodyPr anchor="b">
            <a:normAutofit/>
          </a:bodyPr>
          <a:lstStyle>
            <a:lvl1pPr algn="l">
              <a:defRPr sz="4500" b="0">
                <a:solidFill>
                  <a:schemeClr val="bg1"/>
                </a:solidFill>
                <a:latin typeface="+mj-lt"/>
                <a:cs typeface="Dubai Medium" panose="020B0604020202020204" pitchFamily="34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69013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594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6A904-691F-BA43-BB86-2F9F6C4016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25139F-2831-4E67-B0DB-2EEFB54513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7477" y="236668"/>
            <a:ext cx="2425321" cy="1096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D9EB0-0EC2-4992-A8A5-4BFC6104C7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1999" cy="1825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4192D-DD02-442D-B1F4-2AAF3459707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6938" y="248165"/>
            <a:ext cx="3761205" cy="95499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F34D35-8AC2-4421-8C0C-445BA933FF34}"/>
              </a:ext>
            </a:extLst>
          </p:cNvPr>
          <p:cNvCxnSpPr>
            <a:cxnSpLocks/>
          </p:cNvCxnSpPr>
          <p:nvPr userDrawn="1"/>
        </p:nvCxnSpPr>
        <p:spPr>
          <a:xfrm>
            <a:off x="4852798" y="1039514"/>
            <a:ext cx="6572441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6D6C7C-07CB-4C21-BA42-8B0E4F35E524}"/>
              </a:ext>
            </a:extLst>
          </p:cNvPr>
          <p:cNvSpPr txBox="1"/>
          <p:nvPr userDrawn="1"/>
        </p:nvSpPr>
        <p:spPr>
          <a:xfrm>
            <a:off x="4364736" y="821432"/>
            <a:ext cx="154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TM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AC8450-DFD0-41EA-BFB5-2B77248E3A0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09160" y="331623"/>
            <a:ext cx="381000" cy="2476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B0D150-A762-4812-8CB3-F69CC0A5C0E0}"/>
              </a:ext>
            </a:extLst>
          </p:cNvPr>
          <p:cNvSpPr txBox="1"/>
          <p:nvPr userDrawn="1"/>
        </p:nvSpPr>
        <p:spPr>
          <a:xfrm>
            <a:off x="4319686" y="27078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sym typeface="Symbol" panose="05050102010706020507" pitchFamily="18" charset="2"/>
              </a:rPr>
              <a:t>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8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1C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2215D6-50C0-41B5-9C98-A8B380333DFE}"/>
              </a:ext>
            </a:extLst>
          </p:cNvPr>
          <p:cNvSpPr txBox="1">
            <a:spLocks/>
          </p:cNvSpPr>
          <p:nvPr userDrawn="1"/>
        </p:nvSpPr>
        <p:spPr>
          <a:xfrm>
            <a:off x="380517" y="6354806"/>
            <a:ext cx="7872875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064B9">
                    <a:alpha val="2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dirty="0">
                <a:solidFill>
                  <a:schemeClr val="bg1">
                    <a:alpha val="20000"/>
                  </a:schemeClr>
                </a:solidFill>
              </a:rPr>
              <a:t>Copyright © 2018 All Rights Reserved Collaborative Drug Discovery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AFE067A-F0A5-4733-81EA-CCD55771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036" y="204418"/>
            <a:ext cx="8652024" cy="609266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11F3B9-1DED-4B6E-B3D2-472B6BEC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79" y="1036321"/>
            <a:ext cx="11521280" cy="5200371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D897559-F3D1-441E-973F-EB5AE9F455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8526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73626F2-DAC2-7A40-97BE-FE6F0C0F9A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6ECE3A-83C3-448D-9108-0BAA4005C283}"/>
              </a:ext>
            </a:extLst>
          </p:cNvPr>
          <p:cNvCxnSpPr>
            <a:cxnSpLocks/>
          </p:cNvCxnSpPr>
          <p:nvPr userDrawn="1"/>
        </p:nvCxnSpPr>
        <p:spPr>
          <a:xfrm>
            <a:off x="3087982" y="861967"/>
            <a:ext cx="8752347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F412356-9205-4A70-A5A2-B231678AB3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531" y="193483"/>
            <a:ext cx="270099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B06026C-0C61-4FF9-BD99-F82333C0D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859758" cy="16637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H="1">
            <a:off x="7202488" y="1663700"/>
            <a:ext cx="3978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3"/>
          <p:cNvSpPr txBox="1">
            <a:spLocks/>
          </p:cNvSpPr>
          <p:nvPr/>
        </p:nvSpPr>
        <p:spPr>
          <a:xfrm>
            <a:off x="888521" y="6342253"/>
            <a:ext cx="7872875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064B9">
                    <a:alpha val="2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>
                <a:solidFill>
                  <a:schemeClr val="bg1">
                    <a:alpha val="20000"/>
                  </a:schemeClr>
                </a:solidFill>
              </a:rPr>
              <a:t>Copyright © 2016 All Rights Reserved Collaborative Drug Discovery</a:t>
            </a:r>
            <a:endParaRPr lang="en-US" sz="750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854" y="2098769"/>
            <a:ext cx="10773385" cy="3961495"/>
          </a:xfrm>
        </p:spPr>
        <p:txBody>
          <a:bodyPr anchor="b">
            <a:normAutofit/>
          </a:bodyPr>
          <a:lstStyle>
            <a:lvl1pPr algn="l">
              <a:defRPr sz="4500" b="0">
                <a:solidFill>
                  <a:srgbClr val="1262B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594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49A95-8529-F04A-922F-EBC22106E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D5AB41-165C-4931-A54F-A1BFA34E51EA}"/>
              </a:ext>
            </a:extLst>
          </p:cNvPr>
          <p:cNvCxnSpPr>
            <a:cxnSpLocks/>
          </p:cNvCxnSpPr>
          <p:nvPr userDrawn="1"/>
        </p:nvCxnSpPr>
        <p:spPr>
          <a:xfrm>
            <a:off x="4852798" y="1039514"/>
            <a:ext cx="6572441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CF3DF49-021C-4DA7-8F29-CBF5521573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0173" y="173439"/>
            <a:ext cx="4118931" cy="1008094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FF6148D-7F66-48AC-9664-FBACD481AD82}"/>
              </a:ext>
            </a:extLst>
          </p:cNvPr>
          <p:cNvSpPr txBox="1">
            <a:spLocks/>
          </p:cNvSpPr>
          <p:nvPr userDrawn="1"/>
        </p:nvSpPr>
        <p:spPr>
          <a:xfrm>
            <a:off x="380517" y="6354806"/>
            <a:ext cx="7872875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064B9">
                    <a:alpha val="2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dirty="0"/>
              <a:t>Copyright © 2018 All Rights Reserved Collaborative Drug Discovery</a:t>
            </a:r>
          </a:p>
        </p:txBody>
      </p:sp>
    </p:spTree>
    <p:extLst>
      <p:ext uri="{BB962C8B-B14F-4D97-AF65-F5344CB8AC3E}">
        <p14:creationId xmlns:p14="http://schemas.microsoft.com/office/powerpoint/2010/main" val="83743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380517" y="6354806"/>
            <a:ext cx="7872875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064B9">
                    <a:alpha val="2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dirty="0"/>
              <a:t>Copyright © 2018 All Rights Reserved Collaborative Drug Discovery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8" y="1796969"/>
            <a:ext cx="11520487" cy="4332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D4D02-FF05-3E4B-A08B-F72A85CE4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7F6B86-7C29-4E4B-AA29-87ED75292A7E}"/>
              </a:ext>
            </a:extLst>
          </p:cNvPr>
          <p:cNvCxnSpPr>
            <a:cxnSpLocks/>
          </p:cNvCxnSpPr>
          <p:nvPr userDrawn="1"/>
        </p:nvCxnSpPr>
        <p:spPr>
          <a:xfrm>
            <a:off x="3054732" y="778842"/>
            <a:ext cx="8752347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6C449D2-9167-41C3-BA62-FA28199D28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517" y="151006"/>
            <a:ext cx="2599833" cy="63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035" y="204418"/>
            <a:ext cx="8752347" cy="609266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4204-32B2-E943-BA73-DE40855428E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338087" y="730840"/>
            <a:ext cx="9482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 txBox="1">
            <a:spLocks/>
          </p:cNvSpPr>
          <p:nvPr/>
        </p:nvSpPr>
        <p:spPr>
          <a:xfrm>
            <a:off x="299779" y="6356353"/>
            <a:ext cx="7872875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064B9">
                    <a:alpha val="2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 dirty="0"/>
              <a:t>Copyright © 2018 All Rights Reserved Collaborative Drug Discovery</a:t>
            </a:r>
          </a:p>
        </p:txBody>
      </p:sp>
    </p:spTree>
    <p:extLst>
      <p:ext uri="{BB962C8B-B14F-4D97-AF65-F5344CB8AC3E}">
        <p14:creationId xmlns:p14="http://schemas.microsoft.com/office/powerpoint/2010/main" val="32728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B04F8-1527-40D1-AA6A-D96B6D2CC31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1000" y="335997"/>
            <a:ext cx="1948132" cy="43552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88925" y="950913"/>
            <a:ext cx="1152048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0038" y="1844675"/>
            <a:ext cx="11520487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513513"/>
            <a:ext cx="7872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Copyright © 2018 All Rights Reserved Collaborative Drug Discovery, Inc.</a:t>
            </a:r>
          </a:p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52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CE15B9B-AFFE-184C-8F08-91C320CF5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BEE5CF-76D8-4C57-A4CA-0410A54A6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3" r:id="rId2"/>
    <p:sldLayoutId id="2147483759" r:id="rId3"/>
    <p:sldLayoutId id="2147483754" r:id="rId4"/>
    <p:sldLayoutId id="2147483755" r:id="rId5"/>
    <p:sldLayoutId id="2147483761" r:id="rId6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0064B9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9pPr>
    </p:titleStyle>
    <p:bodyStyle>
      <a:lvl1pPr marL="171450" indent="-171450" algn="l" defTabSz="685800" rtl="0" eaLnBrk="1" fontAlgn="base" hangingPunct="1">
        <a:lnSpc>
          <a:spcPct val="114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rgbClr val="0064B9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114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rgbClr val="0064B9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114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rgbClr val="0064B9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114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rgbClr val="0064B9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114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rgbClr val="0064B9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E122-F9B3-4149-9FDE-DD71C06C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BioAssay Express: Applying FAIR Principles to BioAssay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5F62-3E01-F44D-91FC-4235A29D0A0B}"/>
              </a:ext>
            </a:extLst>
          </p:cNvPr>
          <p:cNvSpPr txBox="1">
            <a:spLocks/>
          </p:cNvSpPr>
          <p:nvPr/>
        </p:nvSpPr>
        <p:spPr>
          <a:xfrm>
            <a:off x="299779" y="1036321"/>
            <a:ext cx="11521280" cy="520037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114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rgbClr val="0064B9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114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64B9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114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rgbClr val="0064B9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114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rgbClr val="0064B9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114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rgbClr val="0064B9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Bioassay experiments should provide a minimum amount of information to be FAIR (even in principle)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Detailed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Machine Readable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Searchable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Standardized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66CC"/>
                </a:solidFill>
              </a:rPr>
              <a:t>Different consortiums have established minimum reporting guidelines for various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MIBBI - Minimum Information for Biological and Biomedical Investigations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NCBI SRA (Sequence Read Archive), GEO (Gene Expression Omnibus)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0066CC"/>
                </a:solidFill>
              </a:rPr>
              <a:t>How well are these guidelines actually implemented in publications?</a:t>
            </a:r>
          </a:p>
        </p:txBody>
      </p:sp>
    </p:spTree>
    <p:extLst>
      <p:ext uri="{BB962C8B-B14F-4D97-AF65-F5344CB8AC3E}">
        <p14:creationId xmlns:p14="http://schemas.microsoft.com/office/powerpoint/2010/main" val="88308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A9DE-AD45-9144-97E2-2ABB451B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Hackathon: BioAssay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5ACD-ABA8-A54A-A2E7-B61960F08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i="1" dirty="0"/>
          </a:p>
          <a:p>
            <a:pPr marL="0" indent="0" algn="ctr">
              <a:buNone/>
            </a:pPr>
            <a:endParaRPr lang="en-US" sz="4000" b="1" i="1" dirty="0"/>
          </a:p>
          <a:p>
            <a:pPr marL="0" indent="0" algn="ctr">
              <a:buNone/>
            </a:pPr>
            <a:r>
              <a:rPr lang="en-US" sz="4000" b="1" i="1" dirty="0"/>
              <a:t>The right way should be the easy way</a:t>
            </a:r>
          </a:p>
          <a:p>
            <a:pPr marL="0" indent="0" algn="ctr">
              <a:buNone/>
            </a:pPr>
            <a:r>
              <a:rPr lang="en-US" sz="1800" dirty="0"/>
              <a:t>Applying FAIR data principles should not be a burden to the scientist, </a:t>
            </a:r>
          </a:p>
          <a:p>
            <a:pPr marL="0" indent="0" algn="ctr">
              <a:buNone/>
            </a:pPr>
            <a:r>
              <a:rPr lang="en-US" sz="1800" dirty="0"/>
              <a:t>if they are, how could we ever hope for universal implementation?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893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5886-C50E-4740-B8E8-68616DEC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FE58-AC68-9A46-907B-CCA21479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5 templates based on published recommendations:</a:t>
            </a:r>
          </a:p>
          <a:p>
            <a:pPr lvl="1"/>
            <a:r>
              <a:rPr lang="en-US" b="1" dirty="0"/>
              <a:t>NextGen Sequencing</a:t>
            </a:r>
            <a:r>
              <a:rPr lang="en-US" dirty="0"/>
              <a:t>: Suggested metadata submission information for the Sequence Read Archive</a:t>
            </a:r>
          </a:p>
          <a:p>
            <a:pPr lvl="1"/>
            <a:r>
              <a:rPr lang="en-US" b="1" dirty="0"/>
              <a:t>MIARE</a:t>
            </a:r>
            <a:r>
              <a:rPr lang="en-US" dirty="0"/>
              <a:t>: Minimum Information About an RNAi Experiment</a:t>
            </a:r>
          </a:p>
          <a:p>
            <a:pPr lvl="1"/>
            <a:r>
              <a:rPr lang="en-US" b="1" dirty="0"/>
              <a:t>MIFlowCyt</a:t>
            </a:r>
            <a:r>
              <a:rPr lang="en-US" dirty="0"/>
              <a:t>: </a:t>
            </a:r>
            <a:r>
              <a:rPr lang="en-CA" dirty="0"/>
              <a:t>The Minimum Information About a Flow Cytometry Experiment</a:t>
            </a:r>
            <a:endParaRPr lang="en-US" dirty="0"/>
          </a:p>
          <a:p>
            <a:pPr lvl="1"/>
            <a:r>
              <a:rPr lang="en-US" b="1" dirty="0"/>
              <a:t>MIQE</a:t>
            </a:r>
            <a:r>
              <a:rPr lang="en-US" dirty="0"/>
              <a:t>: </a:t>
            </a:r>
            <a:r>
              <a:rPr lang="en-CA" dirty="0"/>
              <a:t>Minimum Information for Publication of Quantitative Real-Time PCR Experiments</a:t>
            </a:r>
            <a:endParaRPr lang="en-US" dirty="0"/>
          </a:p>
          <a:p>
            <a:pPr lvl="1"/>
            <a:r>
              <a:rPr lang="en-US" b="1" dirty="0"/>
              <a:t>MISFISHIE</a:t>
            </a:r>
            <a:r>
              <a:rPr lang="en-US" dirty="0"/>
              <a:t>: </a:t>
            </a:r>
            <a:r>
              <a:rPr lang="en-CA" dirty="0"/>
              <a:t>Minimum information specification for in situ hybridization and immunohistochemistry experiments</a:t>
            </a:r>
            <a:endParaRPr lang="en-US" dirty="0"/>
          </a:p>
          <a:p>
            <a:r>
              <a:rPr lang="en-US" dirty="0"/>
              <a:t>Customized the BioAssay Express for this purpose: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https://fair.bioassayexpress.com</a:t>
            </a:r>
          </a:p>
          <a:p>
            <a:r>
              <a:rPr lang="en-US" dirty="0"/>
              <a:t>Select publications – and try to annotate them. How well will they fare?</a:t>
            </a:r>
          </a:p>
        </p:txBody>
      </p:sp>
    </p:spTree>
    <p:extLst>
      <p:ext uri="{BB962C8B-B14F-4D97-AF65-F5344CB8AC3E}">
        <p14:creationId xmlns:p14="http://schemas.microsoft.com/office/powerpoint/2010/main" val="90863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A9DE-AD45-9144-97E2-2ABB451B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Hackathon: BioAssay Protocols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63578C4-85C0-764A-9154-DC740A833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737531"/>
              </p:ext>
            </p:extLst>
          </p:nvPr>
        </p:nvGraphicFramePr>
        <p:xfrm>
          <a:off x="300038" y="1036638"/>
          <a:ext cx="11520487" cy="2867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8FCDBD3-19F4-6144-A2A2-C3BA8767E1BA}"/>
              </a:ext>
            </a:extLst>
          </p:cNvPr>
          <p:cNvSpPr/>
          <p:nvPr/>
        </p:nvSpPr>
        <p:spPr>
          <a:xfrm>
            <a:off x="1547972" y="4127134"/>
            <a:ext cx="863371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66CC"/>
                </a:solidFill>
              </a:rPr>
              <a:t>Outcome Analysis &amp; Questions:</a:t>
            </a:r>
          </a:p>
          <a:p>
            <a:pPr marL="0" indent="0" algn="ctr">
              <a:buNone/>
            </a:pPr>
            <a:endParaRPr lang="en-US" b="1" dirty="0">
              <a:solidFill>
                <a:srgbClr val="0066CC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66CC"/>
                </a:solidFill>
              </a:rPr>
              <a:t>How well are minimum information standards implemented?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66CC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66CC"/>
                </a:solidFill>
              </a:rPr>
              <a:t>Is there a problem? Can we provide a solution?</a:t>
            </a:r>
          </a:p>
          <a:p>
            <a:pPr algn="ctr"/>
            <a:endParaRPr lang="en-US" sz="300" b="1" dirty="0">
              <a:solidFill>
                <a:srgbClr val="0066CC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66CC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66CC"/>
                </a:solidFill>
              </a:rPr>
              <a:t>How can we make it easier for the scientist and more FAIR?</a:t>
            </a:r>
          </a:p>
        </p:txBody>
      </p:sp>
    </p:spTree>
    <p:extLst>
      <p:ext uri="{BB962C8B-B14F-4D97-AF65-F5344CB8AC3E}">
        <p14:creationId xmlns:p14="http://schemas.microsoft.com/office/powerpoint/2010/main" val="3952379931"/>
      </p:ext>
    </p:extLst>
  </p:cSld>
  <p:clrMapOvr>
    <a:masterClrMapping/>
  </p:clrMapOvr>
</p:sld>
</file>

<file path=ppt/theme/theme1.xml><?xml version="1.0" encoding="utf-8"?>
<a:theme xmlns:a="http://schemas.openxmlformats.org/drawingml/2006/main" name="cdd-vault-16x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10 CDD 201" id="{EAF81EC5-4FD0-8A46-B60A-D019E21CF681}" vid="{B699EAB3-8729-6541-92CA-25EBE9459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cdd-vault-16x9</Template>
  <TotalTime>37</TotalTime>
  <Words>283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Dubai Light</vt:lpstr>
      <vt:lpstr>cdd-vault-16x9</vt:lpstr>
      <vt:lpstr>BioAssay Express: Applying FAIR Principles to BioAssay Protocols</vt:lpstr>
      <vt:lpstr>FAIR Data Hackathon: BioAssay Protocols</vt:lpstr>
      <vt:lpstr>Goals</vt:lpstr>
      <vt:lpstr>FAIR Data Hackathon: BioAssay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Jeschonek</dc:creator>
  <cp:lastModifiedBy>Samantha Jeschonek</cp:lastModifiedBy>
  <cp:revision>4</cp:revision>
  <dcterms:created xsi:type="dcterms:W3CDTF">2019-04-15T15:50:28Z</dcterms:created>
  <dcterms:modified xsi:type="dcterms:W3CDTF">2019-04-15T16:27:43Z</dcterms:modified>
</cp:coreProperties>
</file>