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 snapToGrid="0">
      <p:cViewPr varScale="1">
        <p:scale>
          <a:sx n="143" d="100"/>
          <a:sy n="143" d="100"/>
        </p:scale>
        <p:origin x="200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34a6e3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34a6e3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9. Feature classification summary across Boruta bootstraps (N = 1,000) with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importance.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34a6e3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34a6e3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10. Recurrent important gene features from Boruta bootstraps with 5 importance metrics, showing genes confirmed in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1/1,000 bootstraps (A), or at least 5% or 50/1,000 bootstraps (B).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34a6e3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34a6e3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Correlation of gene expression (entire dataset) across gene features selected in iteration 1 vs. iterations 2-4 of </a:t>
            </a:r>
            <a:r>
              <a:rPr lang="en-US" dirty="0" err="1"/>
              <a:t>XGBoost</a:t>
            </a:r>
            <a:r>
              <a:rPr lang="en-US" dirty="0"/>
              <a:t> ablation tests (see Results, Supplemental Materials).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34a6e3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34a6e3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XGBoost</a:t>
            </a:r>
            <a:r>
              <a:rPr lang="en-US" dirty="0"/>
              <a:t> fitted model performances across 70 iterations of ablation. (Top) true positive rate (TPR), and true negative rate (TNR). (Bottom) false discovery rate (FDR) and false omission rate (FOR).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34a6e3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34a6e3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Boruta permutations consensus rank metric comparison. Comparison of naive (x-axis) and normalized (y-axis) rank across features, for each of 4 algorithms used (see Figure 4A, Supplemental Materials).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34a6e3a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34a6e3a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Comparison of feature importance across Boruta permutations for 5 bootstrap iterations (selected at random). Each column shows bootstraps for </a:t>
            </a:r>
            <a:r>
              <a:rPr lang="en-US" dirty="0" err="1"/>
              <a:t>premutations</a:t>
            </a:r>
            <a:r>
              <a:rPr lang="en-US" dirty="0"/>
              <a:t> with a different importance metric (either lasso, consensus importance “</a:t>
            </a:r>
            <a:r>
              <a:rPr lang="en-US" dirty="0" err="1"/>
              <a:t>nrank</a:t>
            </a:r>
            <a:r>
              <a:rPr lang="en-US" dirty="0"/>
              <a:t>”, random forest “</a:t>
            </a:r>
            <a:r>
              <a:rPr lang="en-US" dirty="0" err="1"/>
              <a:t>rf</a:t>
            </a:r>
            <a:r>
              <a:rPr lang="en-US" dirty="0"/>
              <a:t>”, SVM “</a:t>
            </a:r>
            <a:r>
              <a:rPr lang="en-US" dirty="0" err="1"/>
              <a:t>svm</a:t>
            </a:r>
            <a:r>
              <a:rPr lang="en-US" dirty="0"/>
              <a:t>”, or </a:t>
            </a:r>
            <a:r>
              <a:rPr lang="en-US" dirty="0" err="1"/>
              <a:t>XGBoost</a:t>
            </a:r>
            <a:r>
              <a:rPr lang="en-US" dirty="0"/>
              <a:t> “</a:t>
            </a:r>
            <a:r>
              <a:rPr lang="en-US" dirty="0" err="1"/>
              <a:t>xgb</a:t>
            </a:r>
            <a:r>
              <a:rPr lang="en-US" dirty="0"/>
              <a:t>”).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34a6e3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34a6e3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5. Feature classification summary across Boruta bootstraps (N = 1,000) with consensus importance (“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nrank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”).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34a6e3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34a6e3a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6. Feature classification summary across Boruta bootstraps (N = 1,000) with Random Forest importance.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34a6e3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34a6e3a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Feature classification summary across Boruta bootstraps (N = 1,000) with lasso importance.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34a6e3a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34a6e3a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8. Feature classification summary across Boruta bootstraps (N = 1,000) with SVM importance.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Figures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Consensus Machine Learning for Gene Target Selection in Pediatric AML Risk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25" y="152400"/>
            <a:ext cx="4838704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975" y="913399"/>
            <a:ext cx="4330025" cy="30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13399"/>
            <a:ext cx="4330040" cy="30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0" y="729298"/>
            <a:ext cx="6381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A</a:t>
            </a:r>
            <a:endParaRPr sz="2500" b="1" dirty="0"/>
          </a:p>
        </p:txBody>
      </p:sp>
      <p:sp>
        <p:nvSpPr>
          <p:cNvPr id="141" name="Google Shape;141;p27"/>
          <p:cNvSpPr txBox="1"/>
          <p:nvPr/>
        </p:nvSpPr>
        <p:spPr>
          <a:xfrm>
            <a:off x="4813975" y="729298"/>
            <a:ext cx="6381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B</a:t>
            </a:r>
            <a:endParaRPr sz="2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75" y="333069"/>
            <a:ext cx="8258325" cy="440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35" y="0"/>
            <a:ext cx="3191436" cy="510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250" y="655175"/>
            <a:ext cx="4347900" cy="4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447" y="0"/>
            <a:ext cx="4967732" cy="496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75" y="152400"/>
            <a:ext cx="4838704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25" y="352475"/>
            <a:ext cx="4716048" cy="471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00" y="152400"/>
            <a:ext cx="4838704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75" y="152400"/>
            <a:ext cx="4838704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303</Words>
  <Application>Microsoft Macintosh PowerPoint</Application>
  <PresentationFormat>On-screen Show (16:9)</PresentationFormat>
  <Paragraphs>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Supplemental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Supplemental Figures</dc:title>
  <cp:lastModifiedBy>Microsoft Office User</cp:lastModifiedBy>
  <cp:revision>25</cp:revision>
  <dcterms:modified xsi:type="dcterms:W3CDTF">2019-05-05T03:53:48Z</dcterms:modified>
</cp:coreProperties>
</file>