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5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0BBF5-6FB2-AE41-BA2D-944590CA431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EAFBE-FE05-844D-BBD7-4233B9082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EAFBE-FE05-844D-BBD7-4233B9082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A505-328D-A647-B0B4-5AC7B558E90A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2738-7B73-AD42-A446-B2A50DFA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5361"/>
            <a:ext cx="914399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latin typeface="Arial"/>
                <a:cs typeface="Arial"/>
              </a:rPr>
              <a:t>NeuroFindeRs</a:t>
            </a:r>
            <a:endParaRPr lang="en-US" sz="4400" b="1" dirty="0" smtClean="0">
              <a:latin typeface="Arial"/>
              <a:cs typeface="Arial"/>
            </a:endParaRP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Fatma Ayhan</a:t>
            </a: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Maria </a:t>
            </a:r>
            <a:r>
              <a:rPr lang="en-US" sz="2800" dirty="0" err="1" smtClean="0">
                <a:latin typeface="Arial"/>
                <a:cs typeface="Arial"/>
              </a:rPr>
              <a:t>Bagonis</a:t>
            </a:r>
            <a:endParaRPr lang="en-US" sz="2800" dirty="0" smtClean="0">
              <a:latin typeface="Arial"/>
              <a:cs typeface="Arial"/>
            </a:endParaRP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Spencer Barnes</a:t>
            </a:r>
          </a:p>
          <a:p>
            <a:pPr algn="ctr"/>
            <a:r>
              <a:rPr lang="en-US" sz="2800" dirty="0" err="1" smtClean="0">
                <a:latin typeface="Arial"/>
                <a:cs typeface="Arial"/>
              </a:rPr>
              <a:t>Prissha</a:t>
            </a:r>
            <a:r>
              <a:rPr lang="en-US" sz="2800" dirty="0" smtClean="0">
                <a:latin typeface="Arial"/>
                <a:cs typeface="Arial"/>
              </a:rPr>
              <a:t> Krishna </a:t>
            </a:r>
            <a:r>
              <a:rPr lang="en-US" sz="2800" dirty="0" err="1" smtClean="0">
                <a:latin typeface="Arial"/>
                <a:cs typeface="Arial"/>
              </a:rPr>
              <a:t>Moorthy</a:t>
            </a:r>
            <a:endParaRPr lang="en-US" sz="2800" dirty="0" smtClean="0">
              <a:latin typeface="Arial"/>
              <a:cs typeface="Arial"/>
            </a:endParaRPr>
          </a:p>
          <a:p>
            <a:pPr algn="ctr"/>
            <a:r>
              <a:rPr lang="en-US" sz="2800" dirty="0" err="1" smtClean="0">
                <a:latin typeface="Arial"/>
                <a:cs typeface="Arial"/>
              </a:rPr>
              <a:t>Balaji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Parameswaran</a:t>
            </a:r>
            <a:endParaRPr lang="en-US" sz="2800" dirty="0" smtClean="0">
              <a:latin typeface="Arial"/>
              <a:cs typeface="Arial"/>
            </a:endParaRPr>
          </a:p>
          <a:p>
            <a:pPr algn="ctr"/>
            <a:r>
              <a:rPr lang="en-US" sz="2800" dirty="0" err="1" smtClean="0">
                <a:latin typeface="Arial"/>
                <a:cs typeface="Arial"/>
              </a:rPr>
              <a:t>Yunjie</a:t>
            </a:r>
            <a:r>
              <a:rPr lang="en-US" sz="2800" dirty="0" smtClean="0">
                <a:latin typeface="Arial"/>
                <a:cs typeface="Arial"/>
              </a:rPr>
              <a:t> XU</a:t>
            </a:r>
          </a:p>
          <a:p>
            <a:endParaRPr lang="en-US" sz="3600" b="1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Picture 4" descr="logo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59" y="3802715"/>
            <a:ext cx="2717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68" y="1448189"/>
            <a:ext cx="2594626" cy="1185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613"/>
          <a:stretch/>
        </p:blipFill>
        <p:spPr>
          <a:xfrm>
            <a:off x="4637785" y="1335236"/>
            <a:ext cx="1079262" cy="1486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811318"/>
            <a:ext cx="130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RNA-</a:t>
            </a:r>
            <a:r>
              <a:rPr lang="en-US" sz="2400" b="1" dirty="0" err="1" smtClean="0"/>
              <a:t>Seq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042" y="2046648"/>
            <a:ext cx="418107" cy="1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87074" y="2065741"/>
            <a:ext cx="3989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712" t="50844" r="61166" b="3962"/>
          <a:stretch/>
        </p:blipFill>
        <p:spPr>
          <a:xfrm>
            <a:off x="7566055" y="1023718"/>
            <a:ext cx="1506957" cy="2148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222" y="3670486"/>
            <a:ext cx="1565797" cy="97939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745998" y="4219953"/>
            <a:ext cx="3426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19457" y="3605233"/>
            <a:ext cx="1245539" cy="1312434"/>
            <a:chOff x="5179866" y="3390669"/>
            <a:chExt cx="1892760" cy="213794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6"/>
            <a:srcRect l="5496" t="25927" r="69415" b="47900"/>
            <a:stretch/>
          </p:blipFill>
          <p:spPr>
            <a:xfrm>
              <a:off x="6340175" y="4841126"/>
              <a:ext cx="494759" cy="5161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6"/>
            <a:srcRect l="65559" t="60682" r="9367" b="14006"/>
            <a:stretch/>
          </p:blipFill>
          <p:spPr>
            <a:xfrm>
              <a:off x="5584707" y="4897311"/>
              <a:ext cx="556046" cy="56132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6"/>
            <a:srcRect l="5496" t="25927" r="69415" b="47900"/>
            <a:stretch/>
          </p:blipFill>
          <p:spPr>
            <a:xfrm>
              <a:off x="5997468" y="4234646"/>
              <a:ext cx="494759" cy="51613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33672" t="26181" r="38698" b="47637"/>
            <a:stretch/>
          </p:blipFill>
          <p:spPr>
            <a:xfrm>
              <a:off x="6492227" y="3794943"/>
              <a:ext cx="564423" cy="53483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6"/>
            <a:srcRect l="62801" t="27154" r="7839" b="46264"/>
            <a:stretch/>
          </p:blipFill>
          <p:spPr>
            <a:xfrm>
              <a:off x="5886469" y="3490738"/>
              <a:ext cx="546780" cy="49504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/>
            <a:srcRect l="36010" t="60273" r="36283" b="12017"/>
            <a:stretch/>
          </p:blipFill>
          <p:spPr>
            <a:xfrm>
              <a:off x="5212420" y="4221624"/>
              <a:ext cx="602981" cy="60305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6"/>
            <a:srcRect l="7198" t="62415" r="67211" b="11553"/>
            <a:stretch/>
          </p:blipFill>
          <p:spPr>
            <a:xfrm>
              <a:off x="5299526" y="3534636"/>
              <a:ext cx="429663" cy="437062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5855604" y="3390669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05954" y="3404868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943420" y="4171455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79866" y="4163736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64115" y="3709269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51348" y="4845841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89572" y="4775859"/>
              <a:ext cx="608511" cy="682776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733" y="1353055"/>
            <a:ext cx="653643" cy="1361743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7146609" y="2065741"/>
            <a:ext cx="3989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0" y="3581864"/>
            <a:ext cx="2594626" cy="118574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-2159" y="3756634"/>
            <a:ext cx="115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Single-cell </a:t>
            </a:r>
          </a:p>
          <a:p>
            <a:r>
              <a:rPr lang="en-US" b="1" dirty="0" smtClean="0"/>
              <a:t>RNA-</a:t>
            </a:r>
            <a:r>
              <a:rPr lang="en-US" b="1" dirty="0" err="1" smtClean="0"/>
              <a:t>seq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665098" y="4164391"/>
            <a:ext cx="276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46609" y="4297763"/>
            <a:ext cx="276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0" y="242586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/>
                <a:cs typeface="Arial"/>
              </a:rPr>
              <a:t>Single-Cell RNA-</a:t>
            </a:r>
            <a:r>
              <a:rPr lang="en-US" sz="2800" b="1" dirty="0" err="1" smtClean="0">
                <a:latin typeface="Arial"/>
                <a:cs typeface="Arial"/>
              </a:rPr>
              <a:t>seq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75" name="Picture 74" descr="Screen Shot 2018-11-10 at 4.12.1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35" y="3360433"/>
            <a:ext cx="16007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9E70D3-A90D-FA48-9478-C10556A7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22" y="1486086"/>
            <a:ext cx="1565797" cy="97939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B05286E-3FDE-D74A-9C77-EF3E557CD331}"/>
              </a:ext>
            </a:extLst>
          </p:cNvPr>
          <p:cNvCxnSpPr/>
          <p:nvPr/>
        </p:nvCxnSpPr>
        <p:spPr>
          <a:xfrm>
            <a:off x="2591698" y="1979991"/>
            <a:ext cx="276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1594676C-DFFA-334B-AF34-FF589A499B85}"/>
              </a:ext>
            </a:extLst>
          </p:cNvPr>
          <p:cNvGrpSpPr/>
          <p:nvPr/>
        </p:nvGrpSpPr>
        <p:grpSpPr>
          <a:xfrm>
            <a:off x="2966649" y="1159506"/>
            <a:ext cx="1957402" cy="1861200"/>
            <a:chOff x="2966649" y="1159506"/>
            <a:chExt cx="1957402" cy="18612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81892182-3244-C345-AD8E-C7D86294FC9F}"/>
                </a:ext>
              </a:extLst>
            </p:cNvPr>
            <p:cNvGrpSpPr/>
            <p:nvPr/>
          </p:nvGrpSpPr>
          <p:grpSpPr>
            <a:xfrm>
              <a:off x="4339362" y="2029388"/>
              <a:ext cx="400433" cy="419139"/>
              <a:chOff x="6788318" y="906972"/>
              <a:chExt cx="400433" cy="41913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6993350A-8668-3A41-B13B-2B5CA2DAE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801" t="27154" r="7839" b="46264"/>
              <a:stretch/>
            </p:blipFill>
            <p:spPr>
              <a:xfrm>
                <a:off x="6828940" y="973832"/>
                <a:ext cx="359811" cy="303897"/>
              </a:xfrm>
              <a:prstGeom prst="rect">
                <a:avLst/>
              </a:prstGeom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6FBFD34C-22B2-7046-BB89-E2A2971B51DC}"/>
                  </a:ext>
                </a:extLst>
              </p:cNvPr>
              <p:cNvSpPr/>
              <p:nvPr/>
            </p:nvSpPr>
            <p:spPr>
              <a:xfrm>
                <a:off x="6788318" y="906972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8068054A-ADDD-D443-9C27-7C4777577234}"/>
                </a:ext>
              </a:extLst>
            </p:cNvPr>
            <p:cNvGrpSpPr/>
            <p:nvPr/>
          </p:nvGrpSpPr>
          <p:grpSpPr>
            <a:xfrm>
              <a:off x="3860549" y="2086634"/>
              <a:ext cx="400433" cy="419139"/>
              <a:chOff x="7361754" y="3219430"/>
              <a:chExt cx="400433" cy="41913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xmlns="" id="{7F8914F9-5FCA-E243-AF8F-4ED56A0869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198" t="62415" r="67211" b="11553"/>
              <a:stretch/>
            </p:blipFill>
            <p:spPr>
              <a:xfrm>
                <a:off x="7420600" y="3350881"/>
                <a:ext cx="282742" cy="268302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4E451384-7E15-574C-AF4B-79A2201CABC1}"/>
                  </a:ext>
                </a:extLst>
              </p:cNvPr>
              <p:cNvSpPr/>
              <p:nvPr/>
            </p:nvSpPr>
            <p:spPr>
              <a:xfrm>
                <a:off x="7361754" y="3219430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CC0D3557-623B-2842-9687-5FD9F69AE8E6}"/>
                </a:ext>
              </a:extLst>
            </p:cNvPr>
            <p:cNvGrpSpPr/>
            <p:nvPr/>
          </p:nvGrpSpPr>
          <p:grpSpPr>
            <a:xfrm>
              <a:off x="2966649" y="2117445"/>
              <a:ext cx="400433" cy="419139"/>
              <a:chOff x="5265415" y="4191492"/>
              <a:chExt cx="400433" cy="41913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61800917-A684-1246-BCA6-92CE47AC5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96" t="25927" r="69415" b="47900"/>
              <a:stretch/>
            </p:blipFill>
            <p:spPr>
              <a:xfrm>
                <a:off x="5314870" y="4242642"/>
                <a:ext cx="325578" cy="316841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1735E432-E3C3-C144-9C7E-95110390CF64}"/>
                  </a:ext>
                </a:extLst>
              </p:cNvPr>
              <p:cNvSpPr/>
              <p:nvPr/>
            </p:nvSpPr>
            <p:spPr>
              <a:xfrm>
                <a:off x="5265415" y="4191492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ABF803E6-761C-2547-9312-F1CBE85AF3E7}"/>
                </a:ext>
              </a:extLst>
            </p:cNvPr>
            <p:cNvGrpSpPr/>
            <p:nvPr/>
          </p:nvGrpSpPr>
          <p:grpSpPr>
            <a:xfrm>
              <a:off x="4003774" y="1610249"/>
              <a:ext cx="416393" cy="419139"/>
              <a:chOff x="7800880" y="2043106"/>
              <a:chExt cx="416393" cy="41913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A5E5F55C-664A-3345-BD80-9FCD361421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010" t="60273" r="36283" b="12017"/>
              <a:stretch/>
            </p:blipFill>
            <p:spPr>
              <a:xfrm>
                <a:off x="7820479" y="2092044"/>
                <a:ext cx="396794" cy="370201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07A7CEDF-19BB-D04F-8471-01BE917603D7}"/>
                  </a:ext>
                </a:extLst>
              </p:cNvPr>
              <p:cNvSpPr/>
              <p:nvPr/>
            </p:nvSpPr>
            <p:spPr>
              <a:xfrm>
                <a:off x="7800880" y="2043106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5A32C3AE-FE52-3545-B8BC-DA67683B03F7}"/>
                </a:ext>
              </a:extLst>
            </p:cNvPr>
            <p:cNvGrpSpPr/>
            <p:nvPr/>
          </p:nvGrpSpPr>
          <p:grpSpPr>
            <a:xfrm>
              <a:off x="4232907" y="1159506"/>
              <a:ext cx="400433" cy="419139"/>
              <a:chOff x="4371782" y="4304695"/>
              <a:chExt cx="400433" cy="4191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C2F702C3-A9F7-DA4C-A7E7-E1BAE274F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672" t="26181" r="38698" b="47637"/>
              <a:stretch/>
            </p:blipFill>
            <p:spPr>
              <a:xfrm>
                <a:off x="4386289" y="4350103"/>
                <a:ext cx="371421" cy="328324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C5A3CF58-D848-0744-A89C-C3C9EA72C52F}"/>
                  </a:ext>
                </a:extLst>
              </p:cNvPr>
              <p:cNvSpPr/>
              <p:nvPr/>
            </p:nvSpPr>
            <p:spPr>
              <a:xfrm>
                <a:off x="4371782" y="4304695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6A1A0CD-F7A4-2E46-80A5-7AAB98FB93E0}"/>
                </a:ext>
              </a:extLst>
            </p:cNvPr>
            <p:cNvGrpSpPr/>
            <p:nvPr/>
          </p:nvGrpSpPr>
          <p:grpSpPr>
            <a:xfrm>
              <a:off x="3533255" y="1623967"/>
              <a:ext cx="400433" cy="419139"/>
              <a:chOff x="1795862" y="3761133"/>
              <a:chExt cx="400433" cy="41913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D2DC88E0-5EE8-7B42-9193-2BF543A19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559" t="60682" r="9367" b="14006"/>
              <a:stretch/>
            </p:blipFill>
            <p:spPr>
              <a:xfrm>
                <a:off x="1830386" y="3804661"/>
                <a:ext cx="365909" cy="344582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9DF7A982-846B-1B4F-A7BF-016DC53B5BCF}"/>
                  </a:ext>
                </a:extLst>
              </p:cNvPr>
              <p:cNvSpPr/>
              <p:nvPr/>
            </p:nvSpPr>
            <p:spPr>
              <a:xfrm>
                <a:off x="1795862" y="3761133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B3BC968A-9E43-FA42-87DB-E9CFCDAE3C6F}"/>
                </a:ext>
              </a:extLst>
            </p:cNvPr>
            <p:cNvGrpSpPr/>
            <p:nvPr/>
          </p:nvGrpSpPr>
          <p:grpSpPr>
            <a:xfrm>
              <a:off x="4133904" y="2537377"/>
              <a:ext cx="400433" cy="419139"/>
              <a:chOff x="5118689" y="2636998"/>
              <a:chExt cx="400433" cy="41913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4C2D2445-4DF9-4245-B2C6-8E8177A475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96" t="25927" r="69415" b="47900"/>
              <a:stretch/>
            </p:blipFill>
            <p:spPr>
              <a:xfrm>
                <a:off x="5314870" y="2844800"/>
                <a:ext cx="166824" cy="162347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E2A29611-AF74-3C44-B970-49B53C96D32B}"/>
                  </a:ext>
                </a:extLst>
              </p:cNvPr>
              <p:cNvSpPr/>
              <p:nvPr/>
            </p:nvSpPr>
            <p:spPr>
              <a:xfrm>
                <a:off x="5118689" y="2636998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98BC68F9-2D8C-0247-A7D8-5CB62C3E43F1}"/>
                </a:ext>
              </a:extLst>
            </p:cNvPr>
            <p:cNvGrpSpPr/>
            <p:nvPr/>
          </p:nvGrpSpPr>
          <p:grpSpPr>
            <a:xfrm>
              <a:off x="3095101" y="1672905"/>
              <a:ext cx="400433" cy="419139"/>
              <a:chOff x="3755288" y="1125781"/>
              <a:chExt cx="400433" cy="41913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xmlns="" id="{118E6B40-543A-6C42-B93E-77B19C2E4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672" t="26181" r="38698" b="47637"/>
              <a:stretch/>
            </p:blipFill>
            <p:spPr>
              <a:xfrm>
                <a:off x="3856667" y="1253625"/>
                <a:ext cx="199016" cy="175924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C314DEC1-AFB2-1F49-B5E6-F074213B1286}"/>
                  </a:ext>
                </a:extLst>
              </p:cNvPr>
              <p:cNvSpPr/>
              <p:nvPr/>
            </p:nvSpPr>
            <p:spPr>
              <a:xfrm>
                <a:off x="3755288" y="1125781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B9A934D8-7D0B-3F4B-B04F-4248C9C0B6F7}"/>
                </a:ext>
              </a:extLst>
            </p:cNvPr>
            <p:cNvGrpSpPr/>
            <p:nvPr/>
          </p:nvGrpSpPr>
          <p:grpSpPr>
            <a:xfrm>
              <a:off x="3733471" y="1216597"/>
              <a:ext cx="400433" cy="419139"/>
              <a:chOff x="4683409" y="1887780"/>
              <a:chExt cx="400433" cy="419139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C1531F4A-79CC-9F45-BAFC-9CEC2CC0BC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96" t="25927" r="69415" b="47900"/>
              <a:stretch/>
            </p:blipFill>
            <p:spPr>
              <a:xfrm>
                <a:off x="4762355" y="1935906"/>
                <a:ext cx="204789" cy="19929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B88FDA27-6281-0745-9C20-38AA92C6B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672" t="26181" r="38698" b="47637"/>
              <a:stretch/>
            </p:blipFill>
            <p:spPr>
              <a:xfrm>
                <a:off x="4811688" y="2097551"/>
                <a:ext cx="199016" cy="175924"/>
              </a:xfrm>
              <a:prstGeom prst="rect">
                <a:avLst/>
              </a:prstGeom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706B994B-1C62-1A43-99BA-618013662756}"/>
                  </a:ext>
                </a:extLst>
              </p:cNvPr>
              <p:cNvSpPr/>
              <p:nvPr/>
            </p:nvSpPr>
            <p:spPr>
              <a:xfrm>
                <a:off x="4683409" y="1887780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B1A16B16-51F7-0647-9222-3DBE4437DD21}"/>
                </a:ext>
              </a:extLst>
            </p:cNvPr>
            <p:cNvGrpSpPr/>
            <p:nvPr/>
          </p:nvGrpSpPr>
          <p:grpSpPr>
            <a:xfrm>
              <a:off x="3397122" y="2063097"/>
              <a:ext cx="400433" cy="419139"/>
              <a:chOff x="5134277" y="3009861"/>
              <a:chExt cx="400433" cy="41913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E708E919-6BED-FC48-B504-4E96698AB7DC}"/>
                  </a:ext>
                </a:extLst>
              </p:cNvPr>
              <p:cNvSpPr/>
              <p:nvPr/>
            </p:nvSpPr>
            <p:spPr>
              <a:xfrm>
                <a:off x="5134277" y="3009861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488E0DE1-A167-A440-B7B3-2AD147051382}"/>
                  </a:ext>
                </a:extLst>
              </p:cNvPr>
              <p:cNvGrpSpPr/>
              <p:nvPr/>
            </p:nvGrpSpPr>
            <p:grpSpPr>
              <a:xfrm>
                <a:off x="5197333" y="3082270"/>
                <a:ext cx="274320" cy="274320"/>
                <a:chOff x="6321879" y="2679700"/>
                <a:chExt cx="434888" cy="382439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A99279CB-A4F0-FA4D-9751-E066270DC0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6010" t="60273" r="36283" b="12017"/>
                <a:stretch/>
              </p:blipFill>
              <p:spPr>
                <a:xfrm>
                  <a:off x="6321879" y="2691938"/>
                  <a:ext cx="396794" cy="370201"/>
                </a:xfrm>
                <a:prstGeom prst="ellipse">
                  <a:avLst/>
                </a:prstGeom>
              </p:spPr>
            </p:pic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xmlns="" id="{05DE2239-2D95-C149-A109-99F084317C3A}"/>
                    </a:ext>
                  </a:extLst>
                </p:cNvPr>
                <p:cNvSpPr/>
                <p:nvPr/>
              </p:nvSpPr>
              <p:spPr>
                <a:xfrm>
                  <a:off x="6476697" y="2679700"/>
                  <a:ext cx="280070" cy="355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02C3DD97-368E-DE43-ACDD-5153CC86BBA2}"/>
                </a:ext>
              </a:extLst>
            </p:cNvPr>
            <p:cNvGrpSpPr/>
            <p:nvPr/>
          </p:nvGrpSpPr>
          <p:grpSpPr>
            <a:xfrm>
              <a:off x="3122191" y="2601567"/>
              <a:ext cx="400433" cy="419139"/>
              <a:chOff x="6697440" y="3379844"/>
              <a:chExt cx="400433" cy="419139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5D7FA7B0-AC7C-0249-A3D2-6EE6CF2E36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559" t="60682" r="9367" b="14006"/>
              <a:stretch/>
            </p:blipFill>
            <p:spPr>
              <a:xfrm>
                <a:off x="6731964" y="3429000"/>
                <a:ext cx="365909" cy="344582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44A448A9-3865-0349-BD4F-D2540F686994}"/>
                  </a:ext>
                </a:extLst>
              </p:cNvPr>
              <p:cNvSpPr/>
              <p:nvPr/>
            </p:nvSpPr>
            <p:spPr>
              <a:xfrm>
                <a:off x="6697440" y="3379844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xmlns="" id="{37BE9C93-E958-E94B-8A07-1E807D80C767}"/>
                  </a:ext>
                </a:extLst>
              </p:cNvPr>
              <p:cNvSpPr/>
              <p:nvPr/>
            </p:nvSpPr>
            <p:spPr>
              <a:xfrm>
                <a:off x="6731964" y="3429000"/>
                <a:ext cx="303836" cy="215900"/>
              </a:xfrm>
              <a:custGeom>
                <a:avLst/>
                <a:gdLst>
                  <a:gd name="connsiteX0" fmla="*/ 0 w 317500"/>
                  <a:gd name="connsiteY0" fmla="*/ 101600 h 228600"/>
                  <a:gd name="connsiteX1" fmla="*/ 0 w 317500"/>
                  <a:gd name="connsiteY1" fmla="*/ 101600 h 228600"/>
                  <a:gd name="connsiteX2" fmla="*/ 114300 w 317500"/>
                  <a:gd name="connsiteY2" fmla="*/ 215900 h 228600"/>
                  <a:gd name="connsiteX3" fmla="*/ 152400 w 317500"/>
                  <a:gd name="connsiteY3" fmla="*/ 228600 h 228600"/>
                  <a:gd name="connsiteX4" fmla="*/ 304800 w 317500"/>
                  <a:gd name="connsiteY4" fmla="*/ 177800 h 228600"/>
                  <a:gd name="connsiteX5" fmla="*/ 317500 w 317500"/>
                  <a:gd name="connsiteY5" fmla="*/ 139700 h 228600"/>
                  <a:gd name="connsiteX6" fmla="*/ 292100 w 317500"/>
                  <a:gd name="connsiteY6" fmla="*/ 101600 h 228600"/>
                  <a:gd name="connsiteX7" fmla="*/ 228600 w 317500"/>
                  <a:gd name="connsiteY7" fmla="*/ 12700 h 228600"/>
                  <a:gd name="connsiteX8" fmla="*/ 152400 w 317500"/>
                  <a:gd name="connsiteY8" fmla="*/ 0 h 228600"/>
                  <a:gd name="connsiteX9" fmla="*/ 114300 w 317500"/>
                  <a:gd name="connsiteY9" fmla="*/ 12700 h 228600"/>
                  <a:gd name="connsiteX10" fmla="*/ 38100 w 317500"/>
                  <a:gd name="connsiteY10" fmla="*/ 63500 h 228600"/>
                  <a:gd name="connsiteX11" fmla="*/ 0 w 317500"/>
                  <a:gd name="connsiteY11" fmla="*/ 101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500" h="228600">
                    <a:moveTo>
                      <a:pt x="0" y="101600"/>
                    </a:moveTo>
                    <a:lnTo>
                      <a:pt x="0" y="101600"/>
                    </a:lnTo>
                    <a:cubicBezTo>
                      <a:pt x="41018" y="149454"/>
                      <a:pt x="61369" y="189435"/>
                      <a:pt x="114300" y="215900"/>
                    </a:cubicBezTo>
                    <a:cubicBezTo>
                      <a:pt x="126274" y="221887"/>
                      <a:pt x="139700" y="224367"/>
                      <a:pt x="152400" y="228600"/>
                    </a:cubicBezTo>
                    <a:cubicBezTo>
                      <a:pt x="258646" y="217975"/>
                      <a:pt x="268695" y="250010"/>
                      <a:pt x="304800" y="177800"/>
                    </a:cubicBezTo>
                    <a:cubicBezTo>
                      <a:pt x="310787" y="165826"/>
                      <a:pt x="313267" y="152400"/>
                      <a:pt x="317500" y="139700"/>
                    </a:cubicBezTo>
                    <a:cubicBezTo>
                      <a:pt x="309033" y="127000"/>
                      <a:pt x="298299" y="115548"/>
                      <a:pt x="292100" y="101600"/>
                    </a:cubicBezTo>
                    <a:cubicBezTo>
                      <a:pt x="258465" y="25922"/>
                      <a:pt x="294101" y="27256"/>
                      <a:pt x="228600" y="12700"/>
                    </a:cubicBezTo>
                    <a:cubicBezTo>
                      <a:pt x="203463" y="7114"/>
                      <a:pt x="177800" y="4233"/>
                      <a:pt x="152400" y="0"/>
                    </a:cubicBezTo>
                    <a:cubicBezTo>
                      <a:pt x="139700" y="4233"/>
                      <a:pt x="126002" y="6199"/>
                      <a:pt x="114300" y="12700"/>
                    </a:cubicBezTo>
                    <a:cubicBezTo>
                      <a:pt x="87615" y="27525"/>
                      <a:pt x="38100" y="63500"/>
                      <a:pt x="38100" y="63500"/>
                    </a:cubicBezTo>
                    <a:cubicBezTo>
                      <a:pt x="7449" y="109476"/>
                      <a:pt x="6350" y="95250"/>
                      <a:pt x="0" y="1016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C3B0C6E2-B257-EC49-A2B6-F6DA2B31B75C}"/>
                </a:ext>
              </a:extLst>
            </p:cNvPr>
            <p:cNvGrpSpPr/>
            <p:nvPr/>
          </p:nvGrpSpPr>
          <p:grpSpPr>
            <a:xfrm>
              <a:off x="4523618" y="1578645"/>
              <a:ext cx="400433" cy="419139"/>
              <a:chOff x="6297955" y="3180551"/>
              <a:chExt cx="400433" cy="41913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3C0F5900-97BF-8144-B95D-C5E89A9073CD}"/>
                  </a:ext>
                </a:extLst>
              </p:cNvPr>
              <p:cNvSpPr/>
              <p:nvPr/>
            </p:nvSpPr>
            <p:spPr>
              <a:xfrm>
                <a:off x="6297955" y="3180551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152BDA06-74F7-014D-9C40-091E3CC933BD}"/>
                  </a:ext>
                </a:extLst>
              </p:cNvPr>
              <p:cNvGrpSpPr/>
              <p:nvPr/>
            </p:nvGrpSpPr>
            <p:grpSpPr>
              <a:xfrm>
                <a:off x="6373711" y="3252960"/>
                <a:ext cx="274320" cy="274320"/>
                <a:chOff x="7146021" y="2636997"/>
                <a:chExt cx="359812" cy="522098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xmlns="" id="{AE400EBE-C7E9-CD43-9BFE-27C670B77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2801" t="27154" r="7839" b="46264"/>
                <a:stretch/>
              </p:blipFill>
              <p:spPr>
                <a:xfrm>
                  <a:off x="7146022" y="2855198"/>
                  <a:ext cx="359811" cy="303897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xmlns="" id="{5CABE709-04B9-E54C-B5AE-AE1F6AF9A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98" t="62415" r="67211" b="11553"/>
                <a:stretch/>
              </p:blipFill>
              <p:spPr>
                <a:xfrm>
                  <a:off x="7146021" y="2636997"/>
                  <a:ext cx="282742" cy="2683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DF9BA505-41CF-9F4E-8953-59784EDEC2AB}"/>
                </a:ext>
              </a:extLst>
            </p:cNvPr>
            <p:cNvGrpSpPr/>
            <p:nvPr/>
          </p:nvGrpSpPr>
          <p:grpSpPr>
            <a:xfrm>
              <a:off x="3263101" y="1228365"/>
              <a:ext cx="400433" cy="419139"/>
              <a:chOff x="4829681" y="487833"/>
              <a:chExt cx="400433" cy="41913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E38344CB-3907-D54E-946B-20DD516EACCE}"/>
                  </a:ext>
                </a:extLst>
              </p:cNvPr>
              <p:cNvSpPr/>
              <p:nvPr/>
            </p:nvSpPr>
            <p:spPr>
              <a:xfrm>
                <a:off x="4829681" y="487833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xmlns="" id="{A9DFEB5B-571D-C74F-84B8-2984CEE23C5A}"/>
                  </a:ext>
                </a:extLst>
              </p:cNvPr>
              <p:cNvSpPr/>
              <p:nvPr/>
            </p:nvSpPr>
            <p:spPr>
              <a:xfrm>
                <a:off x="4933662" y="571500"/>
                <a:ext cx="249722" cy="217177"/>
              </a:xfrm>
              <a:custGeom>
                <a:avLst/>
                <a:gdLst>
                  <a:gd name="connsiteX0" fmla="*/ 95538 w 249722"/>
                  <a:gd name="connsiteY0" fmla="*/ 0 h 217177"/>
                  <a:gd name="connsiteX1" fmla="*/ 70138 w 249722"/>
                  <a:gd name="connsiteY1" fmla="*/ 215900 h 217177"/>
                  <a:gd name="connsiteX2" fmla="*/ 6638 w 249722"/>
                  <a:gd name="connsiteY2" fmla="*/ 88900 h 217177"/>
                  <a:gd name="connsiteX3" fmla="*/ 247938 w 249722"/>
                  <a:gd name="connsiteY3" fmla="*/ 76200 h 217177"/>
                  <a:gd name="connsiteX4" fmla="*/ 146338 w 249722"/>
                  <a:gd name="connsiteY4" fmla="*/ 190500 h 21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722" h="217177">
                    <a:moveTo>
                      <a:pt x="95538" y="0"/>
                    </a:moveTo>
                    <a:cubicBezTo>
                      <a:pt x="90246" y="100541"/>
                      <a:pt x="84955" y="201083"/>
                      <a:pt x="70138" y="215900"/>
                    </a:cubicBezTo>
                    <a:cubicBezTo>
                      <a:pt x="55321" y="230717"/>
                      <a:pt x="-22995" y="112183"/>
                      <a:pt x="6638" y="88900"/>
                    </a:cubicBezTo>
                    <a:cubicBezTo>
                      <a:pt x="36271" y="65617"/>
                      <a:pt x="224655" y="59267"/>
                      <a:pt x="247938" y="76200"/>
                    </a:cubicBezTo>
                    <a:cubicBezTo>
                      <a:pt x="271221" y="93133"/>
                      <a:pt x="57438" y="182033"/>
                      <a:pt x="146338" y="190500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E525F24E-F748-674E-9681-E0387C256940}"/>
                </a:ext>
              </a:extLst>
            </p:cNvPr>
            <p:cNvGrpSpPr/>
            <p:nvPr/>
          </p:nvGrpSpPr>
          <p:grpSpPr>
            <a:xfrm>
              <a:off x="3585323" y="2513516"/>
              <a:ext cx="400433" cy="419139"/>
              <a:chOff x="5523255" y="1291686"/>
              <a:chExt cx="400433" cy="4191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EED1E3B5-8A3C-0341-8E55-68131D70001E}"/>
                  </a:ext>
                </a:extLst>
              </p:cNvPr>
              <p:cNvSpPr/>
              <p:nvPr/>
            </p:nvSpPr>
            <p:spPr>
              <a:xfrm>
                <a:off x="5523255" y="1291686"/>
                <a:ext cx="400433" cy="419139"/>
              </a:xfrm>
              <a:prstGeom prst="ellipse">
                <a:avLst/>
              </a:prstGeom>
              <a:noFill/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xmlns="" id="{31E3F129-6543-0B47-BCCB-5B31BE79A432}"/>
                  </a:ext>
                </a:extLst>
              </p:cNvPr>
              <p:cNvSpPr/>
              <p:nvPr/>
            </p:nvSpPr>
            <p:spPr>
              <a:xfrm>
                <a:off x="5623525" y="1422400"/>
                <a:ext cx="204570" cy="177800"/>
              </a:xfrm>
              <a:custGeom>
                <a:avLst/>
                <a:gdLst>
                  <a:gd name="connsiteX0" fmla="*/ 116875 w 204570"/>
                  <a:gd name="connsiteY0" fmla="*/ 0 h 177800"/>
                  <a:gd name="connsiteX1" fmla="*/ 116875 w 204570"/>
                  <a:gd name="connsiteY1" fmla="*/ 0 h 177800"/>
                  <a:gd name="connsiteX2" fmla="*/ 27975 w 204570"/>
                  <a:gd name="connsiteY2" fmla="*/ 88900 h 177800"/>
                  <a:gd name="connsiteX3" fmla="*/ 2575 w 204570"/>
                  <a:gd name="connsiteY3" fmla="*/ 127000 h 177800"/>
                  <a:gd name="connsiteX4" fmla="*/ 53375 w 204570"/>
                  <a:gd name="connsiteY4" fmla="*/ 114300 h 177800"/>
                  <a:gd name="connsiteX5" fmla="*/ 129575 w 204570"/>
                  <a:gd name="connsiteY5" fmla="*/ 88900 h 177800"/>
                  <a:gd name="connsiteX6" fmla="*/ 180375 w 204570"/>
                  <a:gd name="connsiteY6" fmla="*/ 152400 h 177800"/>
                  <a:gd name="connsiteX7" fmla="*/ 104175 w 204570"/>
                  <a:gd name="connsiteY7" fmla="*/ 177800 h 177800"/>
                  <a:gd name="connsiteX8" fmla="*/ 104175 w 204570"/>
                  <a:gd name="connsiteY8" fmla="*/ 12700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570" h="177800">
                    <a:moveTo>
                      <a:pt x="116875" y="0"/>
                    </a:moveTo>
                    <a:lnTo>
                      <a:pt x="116875" y="0"/>
                    </a:lnTo>
                    <a:cubicBezTo>
                      <a:pt x="87242" y="29633"/>
                      <a:pt x="56010" y="57750"/>
                      <a:pt x="27975" y="88900"/>
                    </a:cubicBezTo>
                    <a:cubicBezTo>
                      <a:pt x="17764" y="100245"/>
                      <a:pt x="-8218" y="116207"/>
                      <a:pt x="2575" y="127000"/>
                    </a:cubicBezTo>
                    <a:cubicBezTo>
                      <a:pt x="14917" y="139342"/>
                      <a:pt x="36657" y="119316"/>
                      <a:pt x="53375" y="114300"/>
                    </a:cubicBezTo>
                    <a:cubicBezTo>
                      <a:pt x="79020" y="106607"/>
                      <a:pt x="129575" y="88900"/>
                      <a:pt x="129575" y="88900"/>
                    </a:cubicBezTo>
                    <a:cubicBezTo>
                      <a:pt x="144248" y="91835"/>
                      <a:pt x="251632" y="91323"/>
                      <a:pt x="180375" y="152400"/>
                    </a:cubicBezTo>
                    <a:cubicBezTo>
                      <a:pt x="160047" y="169824"/>
                      <a:pt x="104175" y="177800"/>
                      <a:pt x="104175" y="177800"/>
                    </a:cubicBezTo>
                    <a:cubicBezTo>
                      <a:pt x="89582" y="134020"/>
                      <a:pt x="82009" y="149166"/>
                      <a:pt x="104175" y="1270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0" y="24258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Filtering Noisy Data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8-11-10 at 5.18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7" y="3265897"/>
            <a:ext cx="3618303" cy="31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997" y="1027416"/>
            <a:ext cx="1288611" cy="78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9990" y="2280816"/>
            <a:ext cx="287134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21195" y="3613405"/>
            <a:ext cx="989802" cy="11017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55635" y="3613405"/>
            <a:ext cx="933777" cy="11017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8335" y="105024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27000 genes</a:t>
            </a:r>
          </a:p>
          <a:p>
            <a:pPr algn="ctr"/>
            <a:r>
              <a:rPr lang="en-US" dirty="0" smtClean="0"/>
              <a:t>86000 cells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3368" y="2413076"/>
            <a:ext cx="268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Determine PCAs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Cluster data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ith Seurat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47820" y="4861454"/>
            <a:ext cx="263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 priori high confidence/high expressed markers </a:t>
            </a:r>
            <a:endParaRPr lang="en-US" dirty="0"/>
          </a:p>
          <a:p>
            <a:r>
              <a:rPr lang="en-US" dirty="0" smtClean="0"/>
              <a:t>For major cells types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6992" y="4861454"/>
            <a:ext cx="1929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 molecules</a:t>
            </a:r>
          </a:p>
          <a:p>
            <a:pPr algn="ctr"/>
            <a:r>
              <a:rPr lang="en-US" dirty="0" smtClean="0"/>
              <a:t>  </a:t>
            </a:r>
            <a:r>
              <a:rPr lang="en-US" dirty="0" err="1" smtClean="0"/>
              <a:t>vs</a:t>
            </a:r>
            <a:endParaRPr lang="en-US" dirty="0" smtClean="0"/>
          </a:p>
          <a:p>
            <a:pPr algn="ctr"/>
            <a:r>
              <a:rPr lang="en-US" dirty="0" smtClean="0"/>
              <a:t>Distance to cluster</a:t>
            </a:r>
          </a:p>
          <a:p>
            <a:pPr algn="ctr"/>
            <a:r>
              <a:rPr lang="en-US" dirty="0" smtClean="0"/>
              <a:t>centroid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4258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/>
                <a:cs typeface="Arial"/>
              </a:rPr>
              <a:t>NeuroFindeR</a:t>
            </a:r>
            <a:r>
              <a:rPr lang="en-US" sz="3600" b="1" dirty="0" smtClean="0">
                <a:latin typeface="Arial"/>
                <a:cs typeface="Arial"/>
              </a:rPr>
              <a:t> Workflow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748" y="3715418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1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3253" y="3715418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/>
                <a:cs typeface="Arial"/>
              </a:rPr>
              <a:t>2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45965" y="1830395"/>
            <a:ext cx="0" cy="39629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32388" y="5242715"/>
            <a:ext cx="12232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32388" y="5631144"/>
            <a:ext cx="12232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0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8-11-10 at 4.1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75" y="1606895"/>
            <a:ext cx="4089938" cy="4392182"/>
          </a:xfrm>
          <a:prstGeom prst="rect">
            <a:avLst/>
          </a:prstGeom>
        </p:spPr>
      </p:pic>
      <p:pic>
        <p:nvPicPr>
          <p:cNvPr id="4" name="Picture 3" descr="Screen Shot 2018-11-10 at 4.1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5" y="1454495"/>
            <a:ext cx="4089938" cy="4392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457" y="19724"/>
            <a:ext cx="9020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Approach 1: </a:t>
            </a:r>
            <a:r>
              <a:rPr lang="en-US" sz="3200" b="1" dirty="0" smtClean="0">
                <a:latin typeface="Arial"/>
                <a:cs typeface="Arial"/>
              </a:rPr>
              <a:t>Total Molecules </a:t>
            </a:r>
            <a:r>
              <a:rPr lang="en-US" sz="3200" b="1" dirty="0" err="1" smtClean="0">
                <a:latin typeface="Arial"/>
                <a:cs typeface="Arial"/>
              </a:rPr>
              <a:t>vs</a:t>
            </a:r>
            <a:r>
              <a:rPr lang="en-US" sz="3200" b="1" dirty="0" smtClean="0">
                <a:latin typeface="Arial"/>
                <a:cs typeface="Arial"/>
              </a:rPr>
              <a:t> Distance to Cluster </a:t>
            </a:r>
            <a:r>
              <a:rPr lang="en-US" sz="3200" b="1" dirty="0">
                <a:latin typeface="Arial"/>
                <a:cs typeface="Arial"/>
              </a:rPr>
              <a:t>C</a:t>
            </a:r>
            <a:r>
              <a:rPr lang="en-US" sz="3200" b="1" dirty="0" smtClean="0">
                <a:latin typeface="Arial"/>
                <a:cs typeface="Arial"/>
              </a:rPr>
              <a:t>entroid</a:t>
            </a:r>
          </a:p>
          <a:p>
            <a:r>
              <a:rPr lang="en-US" sz="3200" dirty="0" smtClean="0">
                <a:latin typeface="Arial"/>
                <a:cs typeface="Arial"/>
              </a:rPr>
              <a:t> 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14" name="Picture 13" descr="FullP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8" y="1589384"/>
            <a:ext cx="6947292" cy="50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61" y="1568610"/>
            <a:ext cx="5477137" cy="4473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57" y="0"/>
            <a:ext cx="90202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Approach 2: Major cell type markers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98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726" y="280109"/>
            <a:ext cx="90202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Overlay Two Approaches</a:t>
            </a:r>
            <a:endParaRPr lang="en-US" sz="3600" b="1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  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Screen Shot 2018-11-10 at 5.2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3" y="1418882"/>
            <a:ext cx="8665440" cy="48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2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90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Ayhan</dc:creator>
  <cp:lastModifiedBy>Fatma Ayhan</cp:lastModifiedBy>
  <cp:revision>9</cp:revision>
  <dcterms:created xsi:type="dcterms:W3CDTF">2018-11-10T19:11:14Z</dcterms:created>
  <dcterms:modified xsi:type="dcterms:W3CDTF">2018-11-10T23:27:56Z</dcterms:modified>
</cp:coreProperties>
</file>