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58" r:id="rId3"/>
    <p:sldId id="370" r:id="rId4"/>
    <p:sldId id="371" r:id="rId5"/>
    <p:sldId id="373" r:id="rId6"/>
    <p:sldId id="372" r:id="rId7"/>
    <p:sldId id="374" r:id="rId8"/>
    <p:sldId id="375" r:id="rId9"/>
    <p:sldId id="376" r:id="rId10"/>
    <p:sldId id="379" r:id="rId11"/>
    <p:sldId id="381" r:id="rId12"/>
    <p:sldId id="377" r:id="rId13"/>
  </p:sldIdLst>
  <p:sldSz cx="10080625" cy="7559675"/>
  <p:notesSz cx="7559675" cy="10691813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5"/>
    <p:restoredTop sz="94737"/>
  </p:normalViewPr>
  <p:slideViewPr>
    <p:cSldViewPr snapToGrid="0">
      <p:cViewPr varScale="1">
        <p:scale>
          <a:sx n="62" d="100"/>
          <a:sy n="62" d="100"/>
        </p:scale>
        <p:origin x="1350" y="7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files stored on TCGA are in 2 different formats,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goal is to get the data into a format so that the rmats_trim.py program could trim it to 48 BP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1:  fastq files individually saved as gzipped data fastq1.gz, fastq2.gz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wget $ftpfile1 &amp;&amp;                                                                                                                                                           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wget $ftpfile2 &amp;&amp;                                                                                                                                                           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gunzip *.gz &amp;&amp;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2:  both fastq files are tar‘d and zipped into a single tar.gz file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 xvfz *.tar.gz &amp;&amp;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3: fastq files are gzipped and then tar‘d 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tar xvf *.tar &amp;&amp;                                                                                                                                                            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zcat /mnt/data/input/$file1gz &gt; /mnt/data/output/$file1 &amp;&amp;                                                                                                                  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zcat /mnt/data/input/$file2gz &gt; /mnt/data/output/$file2 &amp;&amp; 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9299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07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2314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6704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6885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7337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5643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2493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0610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4159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Slide">
  <p:cSld name="Main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1661153" y="836438"/>
            <a:ext cx="7696674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504031" y="7006701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2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D7B9BF3-D4BC-5F44-AF30-BE74C1EA0BD4}" type="datetime1">
              <a:rPr lang="en-US" smtClean="0"/>
              <a:t>4/16/2019</a:t>
            </a:fld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7224448" y="7006701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2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spcBef>
                <a:spcPts val="0"/>
              </a:spcBef>
              <a:buNone/>
              <a:defRPr sz="1102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spcBef>
                <a:spcPts val="0"/>
              </a:spcBef>
              <a:buNone/>
              <a:defRPr sz="1102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spcBef>
                <a:spcPts val="0"/>
              </a:spcBef>
              <a:buNone/>
              <a:defRPr sz="1102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spcBef>
                <a:spcPts val="0"/>
              </a:spcBef>
              <a:buNone/>
              <a:defRPr sz="1102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spcBef>
                <a:spcPts val="0"/>
              </a:spcBef>
              <a:buNone/>
              <a:defRPr sz="1102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spcBef>
                <a:spcPts val="0"/>
              </a:spcBef>
              <a:buNone/>
              <a:defRPr sz="1102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spcBef>
                <a:spcPts val="0"/>
              </a:spcBef>
              <a:buNone/>
              <a:defRPr sz="1102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spcBef>
                <a:spcPts val="0"/>
              </a:spcBef>
              <a:buNone/>
              <a:defRPr sz="1102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Shape 20"/>
          <p:cNvSpPr txBox="1"/>
          <p:nvPr/>
        </p:nvSpPr>
        <p:spPr>
          <a:xfrm>
            <a:off x="3516312" y="7006700"/>
            <a:ext cx="31242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BioIT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World 2019 April 15-16 Hackathon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JAX FAIR Beyond Data to Applications Team</a:t>
            </a:r>
            <a:endParaRPr dirty="0"/>
          </a:p>
        </p:txBody>
      </p:sp>
      <p:sp>
        <p:nvSpPr>
          <p:cNvPr id="21" name="Shape 21"/>
          <p:cNvSpPr txBox="1"/>
          <p:nvPr/>
        </p:nvSpPr>
        <p:spPr>
          <a:xfrm>
            <a:off x="1679554" y="194426"/>
            <a:ext cx="6827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   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C0D056-EC19-F440-A164-94714BF79D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2683"/>
            <a:ext cx="2259740" cy="8991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3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4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3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5354F9B-D08D-4847-B661-16714C1F52DE}" type="datetime1">
              <a:rPr lang="en-US" smtClean="0"/>
              <a:t>4/16/2019</a:t>
            </a:fld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airshake.cloud/project/75/assessments/" TargetMode="External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s://fairshake.cloud/project/75/assessments/" TargetMode="Externa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databiology/app-dbio-exomiser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s://fairshake.cloud/project/75/assessments/" TargetMode="Externa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504031" y="7006701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64048B8-DF0A-E443-A408-CAA567E87E39}" type="datetime1">
              <a:rPr lang="en-US" sz="1102" b="0" i="0" u="none" strike="noStrike" cap="none" smtClean="0">
                <a:solidFill>
                  <a:srgbClr val="888888"/>
                </a:solidFill>
                <a:latin typeface="Avenir"/>
                <a:sym typeface="Avenir"/>
              </a:rPr>
              <a:t>4/16/2019</a:t>
            </a:fld>
            <a:endParaRPr sz="1102" b="0" i="0" u="none" strike="noStrike" cap="none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7224448" y="7006701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2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| </a:t>
            </a:r>
            <a:fld id="{00000000-1234-1234-1234-123412341234}" type="slidenum">
              <a:rPr lang="en-US" sz="1102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1</a:t>
            </a:fld>
            <a:endParaRPr sz="1102" b="0" i="0" u="none" strike="noStrike" cap="none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9919" y="1094911"/>
            <a:ext cx="2800900" cy="221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12312" y="773613"/>
            <a:ext cx="5433994" cy="2853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529E1C-11C0-8F45-9777-15ECA396D5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839" y="3461825"/>
            <a:ext cx="2219818" cy="11297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E8062F-4702-304F-970E-B71A3C846F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6177" y="5052268"/>
            <a:ext cx="3378200" cy="850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6F9D23-32A5-954B-86E8-290C59A0EC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4377" y="3627436"/>
            <a:ext cx="2651062" cy="905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81B849-C521-B244-A7D2-B160379989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1422" y="2655202"/>
            <a:ext cx="1244600" cy="1016000"/>
          </a:xfrm>
          <a:prstGeom prst="rect">
            <a:avLst/>
          </a:prstGeom>
        </p:spPr>
      </p:pic>
      <p:sp>
        <p:nvSpPr>
          <p:cNvPr id="19" name="Shape 75">
            <a:extLst>
              <a:ext uri="{FF2B5EF4-FFF2-40B4-BE49-F238E27FC236}">
                <a16:creationId xmlns:a16="http://schemas.microsoft.com/office/drawing/2014/main" id="{3B5A8822-28E8-9E4C-9744-7AB73ACF80DF}"/>
              </a:ext>
            </a:extLst>
          </p:cNvPr>
          <p:cNvSpPr txBox="1"/>
          <p:nvPr/>
        </p:nvSpPr>
        <p:spPr>
          <a:xfrm>
            <a:off x="2478759" y="120885"/>
            <a:ext cx="682762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7F7F7F"/>
                </a:solidFill>
                <a:latin typeface="Avenir"/>
                <a:sym typeface="Avenir"/>
              </a:rPr>
              <a:t>FAIR Beyond Data – Applications as FAIR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504031" y="7006701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4206624B-54B6-6741-BE80-C2D8DE5CFDDB}" type="datetime1">
              <a:rPr lang="en-US" sz="1102" smtClean="0">
                <a:solidFill>
                  <a:srgbClr val="888888"/>
                </a:solidFill>
                <a:latin typeface="Avenir"/>
                <a:sym typeface="Avenir"/>
              </a:rPr>
              <a:t>4/16/2019</a:t>
            </a:fld>
            <a:endParaRPr sz="1102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7224448" y="7006701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2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| </a:t>
            </a:r>
            <a:fld id="{00000000-1234-1234-1234-123412341234}" type="slidenum">
              <a:rPr lang="en-US" sz="1102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10</a:t>
            </a:fld>
            <a:endParaRPr sz="1102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0" y="890087"/>
            <a:ext cx="10080600" cy="57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FAIRshake</a:t>
            </a:r>
            <a:r>
              <a:rPr lang="en-US" sz="2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assessment</a:t>
            </a:r>
            <a:endParaRPr lang="en-US" sz="24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" name="Shape 75">
            <a:extLst>
              <a:ext uri="{FF2B5EF4-FFF2-40B4-BE49-F238E27FC236}">
                <a16:creationId xmlns:a16="http://schemas.microsoft.com/office/drawing/2014/main" id="{E843DB18-2F70-F640-96DE-4D240FFD7888}"/>
              </a:ext>
            </a:extLst>
          </p:cNvPr>
          <p:cNvSpPr txBox="1"/>
          <p:nvPr/>
        </p:nvSpPr>
        <p:spPr>
          <a:xfrm>
            <a:off x="2411624" y="206627"/>
            <a:ext cx="682762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7F7F7F"/>
                </a:solidFill>
                <a:latin typeface="Avenir"/>
                <a:sym typeface="Avenir"/>
              </a:rPr>
              <a:t>FAIR Beyond Data – Applications as FAIR</a:t>
            </a:r>
            <a:endParaRPr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1A41366-FD0C-472C-A55A-D84700D6C938}"/>
              </a:ext>
            </a:extLst>
          </p:cNvPr>
          <p:cNvSpPr/>
          <p:nvPr/>
        </p:nvSpPr>
        <p:spPr>
          <a:xfrm>
            <a:off x="279929" y="6638011"/>
            <a:ext cx="39052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https://fairshake.cloud/project/75/assessments/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519226-125E-440F-B267-C96EE1C93F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451" t="50000" r="41399" b="25908"/>
          <a:stretch/>
        </p:blipFill>
        <p:spPr>
          <a:xfrm>
            <a:off x="279929" y="1487234"/>
            <a:ext cx="2915678" cy="22926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3F4DE3-B942-41E7-836A-B82839B4E044}"/>
              </a:ext>
            </a:extLst>
          </p:cNvPr>
          <p:cNvSpPr txBox="1"/>
          <p:nvPr/>
        </p:nvSpPr>
        <p:spPr>
          <a:xfrm>
            <a:off x="1057386" y="4206898"/>
            <a:ext cx="164227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code is not shared</a:t>
            </a:r>
          </a:p>
          <a:p>
            <a:endParaRPr lang="en-US" dirty="0"/>
          </a:p>
          <a:p>
            <a:r>
              <a:rPr lang="en-US" dirty="0"/>
              <a:t>Tutorials for the tool are not available on the homepage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2FDF12-4F96-471A-B3F9-7713E26F8410}"/>
              </a:ext>
            </a:extLst>
          </p:cNvPr>
          <p:cNvSpPr txBox="1"/>
          <p:nvPr/>
        </p:nvSpPr>
        <p:spPr>
          <a:xfrm>
            <a:off x="1057386" y="1560522"/>
            <a:ext cx="1837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Homology search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47AC90-DB4F-4D84-BDC4-AF2CDFA200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5165" y="1746937"/>
            <a:ext cx="3028426" cy="5631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5EB473-E55D-424F-A46C-2AE60BBE53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0762" y="2815061"/>
            <a:ext cx="1397222" cy="9584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055BC3D-CEA4-4761-908C-B02E649EF7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76755" y="2516211"/>
            <a:ext cx="3905236" cy="3982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15CDC5F-3070-4271-98CB-75DBA4690AD2}"/>
              </a:ext>
            </a:extLst>
          </p:cNvPr>
          <p:cNvSpPr txBox="1"/>
          <p:nvPr/>
        </p:nvSpPr>
        <p:spPr>
          <a:xfrm>
            <a:off x="5314950" y="445343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0A282F-A0A2-4FA8-81C8-664B5F7F3DE5}"/>
              </a:ext>
            </a:extLst>
          </p:cNvPr>
          <p:cNvSpPr txBox="1"/>
          <p:nvPr/>
        </p:nvSpPr>
        <p:spPr>
          <a:xfrm>
            <a:off x="4481623" y="4206898"/>
            <a:ext cx="20955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Persistent identifier</a:t>
            </a:r>
          </a:p>
          <a:p>
            <a:endParaRPr lang="en-US" dirty="0"/>
          </a:p>
          <a:p>
            <a:r>
              <a:rPr lang="en-US" dirty="0"/>
              <a:t>Not a machine readable data</a:t>
            </a:r>
          </a:p>
          <a:p>
            <a:endParaRPr lang="en-US" dirty="0"/>
          </a:p>
          <a:p>
            <a:r>
              <a:rPr lang="en-US" dirty="0"/>
              <a:t>The resource and metadata is not persistent</a:t>
            </a:r>
          </a:p>
          <a:p>
            <a:endParaRPr lang="en-US" dirty="0"/>
          </a:p>
          <a:p>
            <a:r>
              <a:rPr lang="en-US" dirty="0"/>
              <a:t>No Provenance scheme</a:t>
            </a:r>
          </a:p>
        </p:txBody>
      </p:sp>
    </p:spTree>
    <p:extLst>
      <p:ext uri="{BB962C8B-B14F-4D97-AF65-F5344CB8AC3E}">
        <p14:creationId xmlns:p14="http://schemas.microsoft.com/office/powerpoint/2010/main" val="2447994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504031" y="7006701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4206624B-54B6-6741-BE80-C2D8DE5CFDDB}" type="datetime1">
              <a:rPr lang="en-US" sz="1102" smtClean="0">
                <a:solidFill>
                  <a:srgbClr val="888888"/>
                </a:solidFill>
                <a:latin typeface="Avenir"/>
                <a:sym typeface="Avenir"/>
              </a:rPr>
              <a:t>4/16/2019</a:t>
            </a:fld>
            <a:endParaRPr sz="1102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7224448" y="7006701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2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| </a:t>
            </a:r>
            <a:fld id="{00000000-1234-1234-1234-123412341234}" type="slidenum">
              <a:rPr lang="en-US" sz="1102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11</a:t>
            </a:fld>
            <a:endParaRPr sz="1102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0" y="890087"/>
            <a:ext cx="10080600" cy="57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FAIRshake</a:t>
            </a:r>
            <a:r>
              <a:rPr lang="en-US" sz="2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assessment – on FAIR metrics (Rubric 25)</a:t>
            </a:r>
            <a:endParaRPr lang="en-US" sz="24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" name="Shape 75">
            <a:extLst>
              <a:ext uri="{FF2B5EF4-FFF2-40B4-BE49-F238E27FC236}">
                <a16:creationId xmlns:a16="http://schemas.microsoft.com/office/drawing/2014/main" id="{E843DB18-2F70-F640-96DE-4D240FFD7888}"/>
              </a:ext>
            </a:extLst>
          </p:cNvPr>
          <p:cNvSpPr txBox="1"/>
          <p:nvPr/>
        </p:nvSpPr>
        <p:spPr>
          <a:xfrm>
            <a:off x="2411624" y="206627"/>
            <a:ext cx="682762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7F7F7F"/>
                </a:solidFill>
                <a:latin typeface="Avenir"/>
                <a:sym typeface="Avenir"/>
              </a:rPr>
              <a:t>FAIR Beyond Data – Applications as FAIR</a:t>
            </a:r>
            <a:endParaRPr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1A41366-FD0C-472C-A55A-D84700D6C938}"/>
              </a:ext>
            </a:extLst>
          </p:cNvPr>
          <p:cNvSpPr/>
          <p:nvPr/>
        </p:nvSpPr>
        <p:spPr>
          <a:xfrm>
            <a:off x="279929" y="6638011"/>
            <a:ext cx="39052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https://fairshake.cloud/project/75/assessments/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3ECFB2-3E0D-4835-AA9A-753065CA6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689" y="1964824"/>
            <a:ext cx="2524125" cy="3181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6B3AB4-AB41-4F83-A27F-06B2A2408E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0587" y="1597821"/>
            <a:ext cx="3124200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AB7AE8-DBE6-4254-A176-B2CA604872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8895" y="1964824"/>
            <a:ext cx="2524125" cy="3171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C862C8-0BC5-49A3-8BEA-6F560C8D22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9932" y="1629328"/>
            <a:ext cx="1162050" cy="3619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B52610-8D6B-4448-AA32-50963D9F5C57}"/>
              </a:ext>
            </a:extLst>
          </p:cNvPr>
          <p:cNvSpPr txBox="1"/>
          <p:nvPr/>
        </p:nvSpPr>
        <p:spPr>
          <a:xfrm>
            <a:off x="6908895" y="5533613"/>
            <a:ext cx="2524125" cy="946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Persistence of resource and metadata not applicable</a:t>
            </a:r>
          </a:p>
          <a:p>
            <a:endParaRPr lang="en-US" dirty="0"/>
          </a:p>
          <a:p>
            <a:r>
              <a:rPr lang="en-US" dirty="0"/>
              <a:t>Metadata license missing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4AC0EE-AF8F-4EA7-9D93-4C50DBFC6B36}"/>
              </a:ext>
            </a:extLst>
          </p:cNvPr>
          <p:cNvSpPr txBox="1"/>
          <p:nvPr/>
        </p:nvSpPr>
        <p:spPr>
          <a:xfrm>
            <a:off x="3634689" y="5483289"/>
            <a:ext cx="25241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 discovery through Web missing</a:t>
            </a:r>
          </a:p>
          <a:p>
            <a:endParaRPr lang="en-US" dirty="0"/>
          </a:p>
          <a:p>
            <a:r>
              <a:rPr lang="en-US" dirty="0"/>
              <a:t>Certificate of compliance to community standard missing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760261-06A4-4A42-9D1F-55A2CC6DB2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4474" y="1640683"/>
            <a:ext cx="2505075" cy="3714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5F8FFAA-F678-474B-8EAA-07C03AC269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9929" y="2119639"/>
            <a:ext cx="2505075" cy="3124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D6250D3-1D85-48FE-92DA-AAA84BA01D2D}"/>
              </a:ext>
            </a:extLst>
          </p:cNvPr>
          <p:cNvSpPr txBox="1"/>
          <p:nvPr/>
        </p:nvSpPr>
        <p:spPr>
          <a:xfrm>
            <a:off x="429288" y="5483289"/>
            <a:ext cx="20954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Provenance scheme</a:t>
            </a:r>
          </a:p>
          <a:p>
            <a:endParaRPr lang="en-US" dirty="0"/>
          </a:p>
          <a:p>
            <a:r>
              <a:rPr lang="en-US" dirty="0"/>
              <a:t>No Standardized data </a:t>
            </a:r>
          </a:p>
        </p:txBody>
      </p:sp>
    </p:spTree>
    <p:extLst>
      <p:ext uri="{BB962C8B-B14F-4D97-AF65-F5344CB8AC3E}">
        <p14:creationId xmlns:p14="http://schemas.microsoft.com/office/powerpoint/2010/main" val="2350517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504031" y="7006701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4206624B-54B6-6741-BE80-C2D8DE5CFDDB}" type="datetime1">
              <a:rPr lang="en-US" sz="1102" smtClean="0">
                <a:solidFill>
                  <a:srgbClr val="888888"/>
                </a:solidFill>
                <a:latin typeface="Avenir"/>
                <a:sym typeface="Avenir"/>
              </a:rPr>
              <a:t>4/16/2019</a:t>
            </a:fld>
            <a:endParaRPr sz="1102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7224448" y="7006701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2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| </a:t>
            </a:r>
            <a:fld id="{00000000-1234-1234-1234-123412341234}" type="slidenum">
              <a:rPr lang="en-US" sz="1102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12</a:t>
            </a:fld>
            <a:endParaRPr sz="1102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0" y="884224"/>
            <a:ext cx="10080600" cy="57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da-DK" sz="28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Exomiser</a:t>
            </a:r>
            <a:r>
              <a:rPr lang="da-DK" sz="2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as a FAIR </a:t>
            </a:r>
            <a:r>
              <a:rPr lang="da-DK" sz="28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App</a:t>
            </a:r>
            <a:endParaRPr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" name="Shape 75">
            <a:extLst>
              <a:ext uri="{FF2B5EF4-FFF2-40B4-BE49-F238E27FC236}">
                <a16:creationId xmlns:a16="http://schemas.microsoft.com/office/drawing/2014/main" id="{E843DB18-2F70-F640-96DE-4D240FFD7888}"/>
              </a:ext>
            </a:extLst>
          </p:cNvPr>
          <p:cNvSpPr txBox="1"/>
          <p:nvPr/>
        </p:nvSpPr>
        <p:spPr>
          <a:xfrm>
            <a:off x="2411624" y="206627"/>
            <a:ext cx="682762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7F7F7F"/>
                </a:solidFill>
                <a:latin typeface="Avenir"/>
                <a:sym typeface="Avenir"/>
              </a:rPr>
              <a:t>FAIR Beyond Data – Applications as FAIR</a:t>
            </a:r>
            <a:endParaRPr dirty="0"/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id="{6E0F8759-E7FA-4AFC-9CCC-FBAA67E6F56D}"/>
              </a:ext>
            </a:extLst>
          </p:cNvPr>
          <p:cNvSpPr txBox="1"/>
          <p:nvPr/>
        </p:nvSpPr>
        <p:spPr>
          <a:xfrm>
            <a:off x="233133" y="1519276"/>
            <a:ext cx="1067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https://bitbucket.org/databiology/app-dbio-exomiser/</a:t>
            </a:r>
            <a:r>
              <a:rPr lang="en-US" dirty="0"/>
              <a:t>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401C57F-D942-4B00-AF35-B19E75E97D80}"/>
              </a:ext>
            </a:extLst>
          </p:cNvPr>
          <p:cNvGrpSpPr/>
          <p:nvPr/>
        </p:nvGrpSpPr>
        <p:grpSpPr>
          <a:xfrm>
            <a:off x="2405449" y="2533719"/>
            <a:ext cx="1624613" cy="3506680"/>
            <a:chOff x="4119239" y="2219417"/>
            <a:chExt cx="1624613" cy="3506680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DB4CEF2A-B9D6-481F-94A1-8B0A7D456F0E}"/>
                </a:ext>
              </a:extLst>
            </p:cNvPr>
            <p:cNvSpPr/>
            <p:nvPr/>
          </p:nvSpPr>
          <p:spPr>
            <a:xfrm>
              <a:off x="4119239" y="2219417"/>
              <a:ext cx="1624613" cy="350668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Docker container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C4A0598-7217-4C3A-A7F8-56D94F3CEF0F}"/>
                </a:ext>
              </a:extLst>
            </p:cNvPr>
            <p:cNvSpPr/>
            <p:nvPr/>
          </p:nvSpPr>
          <p:spPr>
            <a:xfrm>
              <a:off x="4225771" y="2521258"/>
              <a:ext cx="1287262" cy="10386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App metadata (CIAO)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A70B34C1-FA1A-4FEF-BBC1-ED1A53FB71C5}"/>
                </a:ext>
              </a:extLst>
            </p:cNvPr>
            <p:cNvSpPr/>
            <p:nvPr/>
          </p:nvSpPr>
          <p:spPr>
            <a:xfrm>
              <a:off x="4225771" y="3712316"/>
              <a:ext cx="1287262" cy="10386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err="1"/>
                <a:t>Exomiser</a:t>
              </a:r>
              <a:endParaRPr lang="en-US" dirty="0"/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53BB1D9-7F39-4D93-BD1E-082CF02D1203}"/>
              </a:ext>
            </a:extLst>
          </p:cNvPr>
          <p:cNvSpPr/>
          <p:nvPr/>
        </p:nvSpPr>
        <p:spPr>
          <a:xfrm>
            <a:off x="500868" y="2995834"/>
            <a:ext cx="1070499" cy="9854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(VCF)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A4F71F6-BCB3-45F2-A5D2-C689A399758B}"/>
              </a:ext>
            </a:extLst>
          </p:cNvPr>
          <p:cNvSpPr/>
          <p:nvPr/>
        </p:nvSpPr>
        <p:spPr>
          <a:xfrm>
            <a:off x="500868" y="4133655"/>
            <a:ext cx="1070499" cy="9854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params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60AB3A5-7699-4764-9EDD-C2CD53B580CD}"/>
              </a:ext>
            </a:extLst>
          </p:cNvPr>
          <p:cNvSpPr/>
          <p:nvPr/>
        </p:nvSpPr>
        <p:spPr>
          <a:xfrm>
            <a:off x="5716725" y="2962759"/>
            <a:ext cx="1070499" cy="9854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Output</a:t>
            </a:r>
          </a:p>
          <a:p>
            <a:pPr algn="ctr"/>
            <a:r>
              <a:rPr lang="en-US" dirty="0"/>
              <a:t>(TSV)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A1A6158-6155-45FD-A5B9-80BE7F50A985}"/>
              </a:ext>
            </a:extLst>
          </p:cNvPr>
          <p:cNvSpPr/>
          <p:nvPr/>
        </p:nvSpPr>
        <p:spPr>
          <a:xfrm>
            <a:off x="5716726" y="4083431"/>
            <a:ext cx="1070499" cy="9854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Run meta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844B6DE-FDC1-4F85-BA75-FCAE291D7543}"/>
              </a:ext>
            </a:extLst>
          </p:cNvPr>
          <p:cNvSpPr/>
          <p:nvPr/>
        </p:nvSpPr>
        <p:spPr>
          <a:xfrm>
            <a:off x="7815424" y="2320830"/>
            <a:ext cx="1761170" cy="350668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solidFill>
                  <a:schemeClr val="tx1"/>
                </a:solidFill>
              </a:rPr>
              <a:t>Geneweaver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Disqover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F7E157-5926-460F-B47A-238E7FDCF778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571367" y="3488545"/>
            <a:ext cx="15713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2340168-9350-49AE-87AB-D35CCBF37704}"/>
              </a:ext>
            </a:extLst>
          </p:cNvPr>
          <p:cNvCxnSpPr>
            <a:cxnSpLocks/>
          </p:cNvCxnSpPr>
          <p:nvPr/>
        </p:nvCxnSpPr>
        <p:spPr>
          <a:xfrm flipV="1">
            <a:off x="763172" y="4626366"/>
            <a:ext cx="1580225" cy="88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B7A9AAC-E7DB-46D1-B52A-B8EB79E4A61C}"/>
              </a:ext>
            </a:extLst>
          </p:cNvPr>
          <p:cNvCxnSpPr>
            <a:cxnSpLocks/>
          </p:cNvCxnSpPr>
          <p:nvPr/>
        </p:nvCxnSpPr>
        <p:spPr>
          <a:xfrm flipV="1">
            <a:off x="4136594" y="3485505"/>
            <a:ext cx="152686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EE2EB4-DBC5-4A8B-91B9-ED2EF69A6D74}"/>
              </a:ext>
            </a:extLst>
          </p:cNvPr>
          <p:cNvCxnSpPr>
            <a:cxnSpLocks/>
          </p:cNvCxnSpPr>
          <p:nvPr/>
        </p:nvCxnSpPr>
        <p:spPr>
          <a:xfrm flipV="1">
            <a:off x="4109960" y="4576142"/>
            <a:ext cx="152686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7011BAA-FE3A-4858-A428-CE71E49604DA}"/>
              </a:ext>
            </a:extLst>
          </p:cNvPr>
          <p:cNvCxnSpPr>
            <a:cxnSpLocks/>
          </p:cNvCxnSpPr>
          <p:nvPr/>
        </p:nvCxnSpPr>
        <p:spPr>
          <a:xfrm flipV="1">
            <a:off x="7009024" y="3485504"/>
            <a:ext cx="80640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270C295-6AF0-4297-BAA6-E611D075C645}"/>
              </a:ext>
            </a:extLst>
          </p:cNvPr>
          <p:cNvCxnSpPr>
            <a:cxnSpLocks/>
          </p:cNvCxnSpPr>
          <p:nvPr/>
        </p:nvCxnSpPr>
        <p:spPr>
          <a:xfrm flipV="1">
            <a:off x="6982390" y="4576141"/>
            <a:ext cx="80640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E086CCE-09AD-4742-9AAA-4DF93EB269FF}"/>
              </a:ext>
            </a:extLst>
          </p:cNvPr>
          <p:cNvCxnSpPr>
            <a:cxnSpLocks/>
            <a:stCxn id="32" idx="0"/>
            <a:endCxn id="21" idx="0"/>
          </p:cNvCxnSpPr>
          <p:nvPr/>
        </p:nvCxnSpPr>
        <p:spPr>
          <a:xfrm rot="16200000" flipH="1" flipV="1">
            <a:off x="4528562" y="-1171614"/>
            <a:ext cx="675004" cy="7659891"/>
          </a:xfrm>
          <a:prstGeom prst="bentConnector3">
            <a:avLst>
              <a:gd name="adj1" fmla="val -3386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28" descr="Gears">
            <a:extLst>
              <a:ext uri="{FF2B5EF4-FFF2-40B4-BE49-F238E27FC236}">
                <a16:creationId xmlns:a16="http://schemas.microsoft.com/office/drawing/2014/main" id="{312C370A-567B-4D2C-AA2D-336316494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67591" y="3399633"/>
            <a:ext cx="1253969" cy="125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37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504031" y="7006701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4206624B-54B6-6741-BE80-C2D8DE5CFDDB}" type="datetime1">
              <a:rPr lang="en-US" sz="1102" smtClean="0">
                <a:solidFill>
                  <a:srgbClr val="888888"/>
                </a:solidFill>
                <a:latin typeface="Avenir"/>
                <a:sym typeface="Avenir"/>
              </a:rPr>
              <a:t>4/16/2019</a:t>
            </a:fld>
            <a:endParaRPr sz="1102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7224448" y="7006701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2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| </a:t>
            </a:r>
            <a:fld id="{00000000-1234-1234-1234-123412341234}" type="slidenum">
              <a:rPr lang="en-US" sz="1102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2</a:t>
            </a:fld>
            <a:endParaRPr sz="1102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0" y="884224"/>
            <a:ext cx="10080600" cy="57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Complete Workflow</a:t>
            </a:r>
            <a:endParaRPr lang="en-US" sz="1600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Data are FAIR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Applications are FAIR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Data out are FAIR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" name="Shape 75">
            <a:extLst>
              <a:ext uri="{FF2B5EF4-FFF2-40B4-BE49-F238E27FC236}">
                <a16:creationId xmlns:a16="http://schemas.microsoft.com/office/drawing/2014/main" id="{E843DB18-2F70-F640-96DE-4D240FFD7888}"/>
              </a:ext>
            </a:extLst>
          </p:cNvPr>
          <p:cNvSpPr txBox="1"/>
          <p:nvPr/>
        </p:nvSpPr>
        <p:spPr>
          <a:xfrm>
            <a:off x="2411624" y="206627"/>
            <a:ext cx="682762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7F7F7F"/>
                </a:solidFill>
                <a:latin typeface="Avenir"/>
                <a:sym typeface="Avenir"/>
              </a:rPr>
              <a:t>FAIR Beyond Data – Applications as FAIR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504031" y="7006701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4206624B-54B6-6741-BE80-C2D8DE5CFDDB}" type="datetime1">
              <a:rPr lang="en-US" sz="1102" smtClean="0">
                <a:solidFill>
                  <a:srgbClr val="888888"/>
                </a:solidFill>
                <a:latin typeface="Avenir"/>
                <a:sym typeface="Avenir"/>
              </a:rPr>
              <a:t>4/16/2019</a:t>
            </a:fld>
            <a:endParaRPr sz="1102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7224448" y="7006701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2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| </a:t>
            </a:r>
            <a:fld id="{00000000-1234-1234-1234-123412341234}" type="slidenum">
              <a:rPr lang="en-US" sz="1102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3</a:t>
            </a:fld>
            <a:endParaRPr sz="1102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" name="Shape 75">
            <a:extLst>
              <a:ext uri="{FF2B5EF4-FFF2-40B4-BE49-F238E27FC236}">
                <a16:creationId xmlns:a16="http://schemas.microsoft.com/office/drawing/2014/main" id="{E843DB18-2F70-F640-96DE-4D240FFD7888}"/>
              </a:ext>
            </a:extLst>
          </p:cNvPr>
          <p:cNvSpPr txBox="1"/>
          <p:nvPr/>
        </p:nvSpPr>
        <p:spPr>
          <a:xfrm>
            <a:off x="2301896" y="189516"/>
            <a:ext cx="682762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7F7F7F"/>
                </a:solidFill>
                <a:latin typeface="Avenir"/>
                <a:sym typeface="Avenir"/>
              </a:rPr>
              <a:t>FAIR Beyond Data – Applications as FAIR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43C9F6-B44C-544E-BBDC-7E922705116A}"/>
              </a:ext>
            </a:extLst>
          </p:cNvPr>
          <p:cNvSpPr/>
          <p:nvPr/>
        </p:nvSpPr>
        <p:spPr>
          <a:xfrm>
            <a:off x="1785802" y="1743909"/>
            <a:ext cx="1594888" cy="203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56709B-2376-CF42-8F1B-59255F7B7D5B}"/>
              </a:ext>
            </a:extLst>
          </p:cNvPr>
          <p:cNvSpPr txBox="1"/>
          <p:nvPr/>
        </p:nvSpPr>
        <p:spPr>
          <a:xfrm>
            <a:off x="490026" y="2584639"/>
            <a:ext cx="1031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Vcf</a:t>
            </a:r>
            <a:endParaRPr lang="en-US" dirty="0"/>
          </a:p>
          <a:p>
            <a:r>
              <a:rPr lang="en-US" dirty="0"/>
              <a:t>Metadata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7A458-6278-4B4A-91C1-FE0195D4B9E7}"/>
              </a:ext>
            </a:extLst>
          </p:cNvPr>
          <p:cNvSpPr txBox="1"/>
          <p:nvPr/>
        </p:nvSpPr>
        <p:spPr>
          <a:xfrm>
            <a:off x="1785802" y="2369196"/>
            <a:ext cx="1594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DisQover</a:t>
            </a:r>
            <a:endParaRPr lang="en-US" dirty="0"/>
          </a:p>
          <a:p>
            <a:pPr algn="ctr"/>
            <a:r>
              <a:rPr lang="en-US" dirty="0"/>
              <a:t>Select a </a:t>
            </a:r>
            <a:r>
              <a:rPr lang="en-US" dirty="0" err="1"/>
              <a:t>vcf</a:t>
            </a:r>
            <a:r>
              <a:rPr lang="en-US" dirty="0"/>
              <a:t> file using metadata</a:t>
            </a:r>
          </a:p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228C43-CA42-9042-A98D-73E529CDC6D9}"/>
              </a:ext>
            </a:extLst>
          </p:cNvPr>
          <p:cNvSpPr txBox="1"/>
          <p:nvPr/>
        </p:nvSpPr>
        <p:spPr>
          <a:xfrm>
            <a:off x="3488136" y="1435176"/>
            <a:ext cx="1264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Link-out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C1080C-2F05-B740-BA79-3A0EB5520B37}"/>
              </a:ext>
            </a:extLst>
          </p:cNvPr>
          <p:cNvSpPr/>
          <p:nvPr/>
        </p:nvSpPr>
        <p:spPr>
          <a:xfrm>
            <a:off x="5214390" y="1923217"/>
            <a:ext cx="1896784" cy="8168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1701ED-51FC-864D-A16D-8F431D329EC6}"/>
              </a:ext>
            </a:extLst>
          </p:cNvPr>
          <p:cNvSpPr txBox="1"/>
          <p:nvPr/>
        </p:nvSpPr>
        <p:spPr>
          <a:xfrm>
            <a:off x="5397782" y="2077105"/>
            <a:ext cx="154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Lifebit.ai</a:t>
            </a:r>
            <a:r>
              <a:rPr lang="en-US" dirty="0"/>
              <a:t> (</a:t>
            </a:r>
            <a:r>
              <a:rPr lang="en-US" dirty="0" err="1"/>
              <a:t>deploit</a:t>
            </a:r>
            <a:r>
              <a:rPr lang="en-US" dirty="0"/>
              <a:t>)</a:t>
            </a:r>
          </a:p>
          <a:p>
            <a:r>
              <a:rPr lang="en-US" dirty="0" err="1"/>
              <a:t>Exomizer</a:t>
            </a:r>
            <a:r>
              <a:rPr lang="en-US" dirty="0"/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441D27-D890-2B46-A4A3-43AB751568D2}"/>
              </a:ext>
            </a:extLst>
          </p:cNvPr>
          <p:cNvSpPr/>
          <p:nvPr/>
        </p:nvSpPr>
        <p:spPr>
          <a:xfrm>
            <a:off x="5197298" y="2886385"/>
            <a:ext cx="1896784" cy="8168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DB7C29-3B10-8F4D-9C52-160CF3F404DC}"/>
              </a:ext>
            </a:extLst>
          </p:cNvPr>
          <p:cNvSpPr txBox="1"/>
          <p:nvPr/>
        </p:nvSpPr>
        <p:spPr>
          <a:xfrm>
            <a:off x="5380690" y="3040273"/>
            <a:ext cx="1200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Biology</a:t>
            </a:r>
          </a:p>
          <a:p>
            <a:r>
              <a:rPr lang="en-US" dirty="0" err="1"/>
              <a:t>Exomizer</a:t>
            </a:r>
            <a:r>
              <a:rPr lang="en-US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6B9301-F084-DD44-811C-D6597BDBA92C}"/>
              </a:ext>
            </a:extLst>
          </p:cNvPr>
          <p:cNvSpPr txBox="1"/>
          <p:nvPr/>
        </p:nvSpPr>
        <p:spPr>
          <a:xfrm>
            <a:off x="8098304" y="2179512"/>
            <a:ext cx="1478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 gene list</a:t>
            </a:r>
          </a:p>
          <a:p>
            <a:r>
              <a:rPr lang="en-US" dirty="0"/>
              <a:t>+ Metadata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3DDBB8-E3CE-F24C-91F6-5FA7BC2538F2}"/>
              </a:ext>
            </a:extLst>
          </p:cNvPr>
          <p:cNvSpPr txBox="1"/>
          <p:nvPr/>
        </p:nvSpPr>
        <p:spPr>
          <a:xfrm>
            <a:off x="3043967" y="5290674"/>
            <a:ext cx="1264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Link-out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0239B0-E8AB-164A-AADF-B96583AA43E4}"/>
              </a:ext>
            </a:extLst>
          </p:cNvPr>
          <p:cNvSpPr/>
          <p:nvPr/>
        </p:nvSpPr>
        <p:spPr>
          <a:xfrm>
            <a:off x="5197298" y="1162079"/>
            <a:ext cx="1896784" cy="6682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A16E0F-CD41-8840-BEDE-9798D5AFF661}"/>
              </a:ext>
            </a:extLst>
          </p:cNvPr>
          <p:cNvSpPr txBox="1"/>
          <p:nvPr/>
        </p:nvSpPr>
        <p:spPr>
          <a:xfrm>
            <a:off x="5380690" y="1173566"/>
            <a:ext cx="1080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Dockerized</a:t>
            </a:r>
          </a:p>
          <a:p>
            <a:r>
              <a:rPr lang="en-US" dirty="0" err="1"/>
              <a:t>Exomizer</a:t>
            </a:r>
            <a:r>
              <a:rPr lang="en-US" dirty="0"/>
              <a:t>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E02FEE-91F4-A34E-A028-7AAE0F4D336B}"/>
              </a:ext>
            </a:extLst>
          </p:cNvPr>
          <p:cNvSpPr/>
          <p:nvPr/>
        </p:nvSpPr>
        <p:spPr>
          <a:xfrm>
            <a:off x="5214390" y="4959494"/>
            <a:ext cx="1896784" cy="8168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40BB80-1022-FE44-82D7-C58056C4DEF8}"/>
              </a:ext>
            </a:extLst>
          </p:cNvPr>
          <p:cNvSpPr txBox="1"/>
          <p:nvPr/>
        </p:nvSpPr>
        <p:spPr>
          <a:xfrm>
            <a:off x="5397782" y="5113382"/>
            <a:ext cx="154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Lifebit.ai</a:t>
            </a:r>
            <a:r>
              <a:rPr lang="en-US" dirty="0"/>
              <a:t> (</a:t>
            </a:r>
            <a:r>
              <a:rPr lang="en-US" dirty="0" err="1"/>
              <a:t>deploit</a:t>
            </a:r>
            <a:r>
              <a:rPr lang="en-US" dirty="0"/>
              <a:t>)</a:t>
            </a:r>
          </a:p>
          <a:p>
            <a:r>
              <a:rPr lang="en-US" dirty="0" err="1"/>
              <a:t>geneweaver</a:t>
            </a:r>
            <a:r>
              <a:rPr lang="en-US" dirty="0"/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214C4C-44D8-B04F-85D3-12D87E22D8D2}"/>
              </a:ext>
            </a:extLst>
          </p:cNvPr>
          <p:cNvSpPr/>
          <p:nvPr/>
        </p:nvSpPr>
        <p:spPr>
          <a:xfrm>
            <a:off x="5197298" y="5922662"/>
            <a:ext cx="1896784" cy="8168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46FE3-BEEF-6040-A2AC-951159EA5EAF}"/>
              </a:ext>
            </a:extLst>
          </p:cNvPr>
          <p:cNvSpPr txBox="1"/>
          <p:nvPr/>
        </p:nvSpPr>
        <p:spPr>
          <a:xfrm>
            <a:off x="5380690" y="6076550"/>
            <a:ext cx="1200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Biology</a:t>
            </a:r>
          </a:p>
          <a:p>
            <a:r>
              <a:rPr lang="en-US" dirty="0" err="1"/>
              <a:t>Exomizer</a:t>
            </a:r>
            <a:r>
              <a:rPr lang="en-US" dirty="0"/>
              <a:t>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D2A946-44C3-2246-8383-665D2164B2D5}"/>
              </a:ext>
            </a:extLst>
          </p:cNvPr>
          <p:cNvSpPr/>
          <p:nvPr/>
        </p:nvSpPr>
        <p:spPr>
          <a:xfrm>
            <a:off x="5197298" y="4055955"/>
            <a:ext cx="1913876" cy="763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A029BE-6DC3-214A-81DF-B187CF3E7020}"/>
              </a:ext>
            </a:extLst>
          </p:cNvPr>
          <p:cNvSpPr txBox="1"/>
          <p:nvPr/>
        </p:nvSpPr>
        <p:spPr>
          <a:xfrm>
            <a:off x="5380690" y="4209843"/>
            <a:ext cx="1159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Dockerized</a:t>
            </a:r>
          </a:p>
          <a:p>
            <a:r>
              <a:rPr lang="en-US" dirty="0" err="1"/>
              <a:t>geneweaver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DB3846-9F63-CF4E-AC42-BBC836490A41}"/>
              </a:ext>
            </a:extLst>
          </p:cNvPr>
          <p:cNvSpPr txBox="1"/>
          <p:nvPr/>
        </p:nvSpPr>
        <p:spPr>
          <a:xfrm>
            <a:off x="8138380" y="5122241"/>
            <a:ext cx="1438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mouse gene list</a:t>
            </a:r>
          </a:p>
          <a:p>
            <a:r>
              <a:rPr lang="en-US" dirty="0"/>
              <a:t>+ Metadata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ED4CD6-A156-294A-94D4-C7BB63F77F1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521436" y="2846249"/>
            <a:ext cx="2643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CB83E8C-1DF8-0A40-BB3C-C340F64A233C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3418220" y="1496184"/>
            <a:ext cx="1779078" cy="962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B75560E-D4E9-E741-83B7-B967953172CB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380690" y="2331649"/>
            <a:ext cx="1833700" cy="201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C9AEB03-5D70-4F49-A0C9-ABC533E9C1BF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418220" y="2600325"/>
            <a:ext cx="1779078" cy="694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DF04B81-4B72-8E45-9751-CB49B321206B}"/>
              </a:ext>
            </a:extLst>
          </p:cNvPr>
          <p:cNvCxnSpPr>
            <a:cxnSpLocks/>
            <a:stCxn id="72" idx="1"/>
            <a:endCxn id="15" idx="1"/>
          </p:cNvCxnSpPr>
          <p:nvPr/>
        </p:nvCxnSpPr>
        <p:spPr>
          <a:xfrm>
            <a:off x="7790409" y="2432664"/>
            <a:ext cx="307895" cy="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AE3D4FA4-3E0A-A34C-A845-28B34F09A8AB}"/>
              </a:ext>
            </a:extLst>
          </p:cNvPr>
          <p:cNvCxnSpPr>
            <a:cxnSpLocks/>
            <a:stCxn id="15" idx="0"/>
            <a:endCxn id="2" idx="0"/>
          </p:cNvCxnSpPr>
          <p:nvPr/>
        </p:nvCxnSpPr>
        <p:spPr>
          <a:xfrm rot="16200000" flipV="1">
            <a:off x="5492547" y="-1165391"/>
            <a:ext cx="435603" cy="6254203"/>
          </a:xfrm>
          <a:prstGeom prst="bentConnector3">
            <a:avLst>
              <a:gd name="adj1" fmla="val 2784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2A4B0493-33D5-E943-AF36-8C36DA84DC43}"/>
              </a:ext>
            </a:extLst>
          </p:cNvPr>
          <p:cNvCxnSpPr>
            <a:cxnSpLocks/>
            <a:stCxn id="34" idx="2"/>
            <a:endCxn id="2" idx="2"/>
          </p:cNvCxnSpPr>
          <p:nvPr/>
        </p:nvCxnSpPr>
        <p:spPr>
          <a:xfrm rot="5400000" flipH="1">
            <a:off x="4787623" y="1575597"/>
            <a:ext cx="1865488" cy="6274241"/>
          </a:xfrm>
          <a:prstGeom prst="bentConnector3">
            <a:avLst>
              <a:gd name="adj1" fmla="val -733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C9040A8-C009-1446-AF65-4ABFB62DED13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2624809" y="3810451"/>
            <a:ext cx="2572489" cy="627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242D249-8252-2B42-B262-C12F64BBDCE1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692089" y="3835899"/>
            <a:ext cx="2522301" cy="1532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A3F9B8B-E4EE-6640-A094-2C540044C9E8}"/>
              </a:ext>
            </a:extLst>
          </p:cNvPr>
          <p:cNvCxnSpPr>
            <a:cxnSpLocks/>
            <a:stCxn id="2" idx="2"/>
            <a:endCxn id="24" idx="1"/>
          </p:cNvCxnSpPr>
          <p:nvPr/>
        </p:nvCxnSpPr>
        <p:spPr>
          <a:xfrm>
            <a:off x="2583246" y="3779973"/>
            <a:ext cx="2614052" cy="2551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ight Brace 71">
            <a:extLst>
              <a:ext uri="{FF2B5EF4-FFF2-40B4-BE49-F238E27FC236}">
                <a16:creationId xmlns:a16="http://schemas.microsoft.com/office/drawing/2014/main" id="{0C735F7B-D1B7-194D-A6FE-72B50681ECA7}"/>
              </a:ext>
            </a:extLst>
          </p:cNvPr>
          <p:cNvSpPr/>
          <p:nvPr/>
        </p:nvSpPr>
        <p:spPr>
          <a:xfrm>
            <a:off x="7255837" y="1162079"/>
            <a:ext cx="534572" cy="25411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Brace 75">
            <a:extLst>
              <a:ext uri="{FF2B5EF4-FFF2-40B4-BE49-F238E27FC236}">
                <a16:creationId xmlns:a16="http://schemas.microsoft.com/office/drawing/2014/main" id="{F4E914C2-A8C5-A04D-BFEC-12353E80D3F6}"/>
              </a:ext>
            </a:extLst>
          </p:cNvPr>
          <p:cNvSpPr/>
          <p:nvPr/>
        </p:nvSpPr>
        <p:spPr>
          <a:xfrm>
            <a:off x="7276778" y="4113266"/>
            <a:ext cx="534572" cy="25411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2058427-37BF-4541-9547-6472DF0234C7}"/>
              </a:ext>
            </a:extLst>
          </p:cNvPr>
          <p:cNvCxnSpPr>
            <a:cxnSpLocks/>
          </p:cNvCxnSpPr>
          <p:nvPr/>
        </p:nvCxnSpPr>
        <p:spPr>
          <a:xfrm>
            <a:off x="7800755" y="5392335"/>
            <a:ext cx="307895" cy="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0419F15-6FB4-C443-84AB-7DE88AA7C3F5}"/>
              </a:ext>
            </a:extLst>
          </p:cNvPr>
          <p:cNvCxnSpPr/>
          <p:nvPr/>
        </p:nvCxnSpPr>
        <p:spPr>
          <a:xfrm>
            <a:off x="1521436" y="914400"/>
            <a:ext cx="0" cy="620202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3199B7F5-8816-1646-A406-A7ED21D86343}"/>
              </a:ext>
            </a:extLst>
          </p:cNvPr>
          <p:cNvSpPr txBox="1"/>
          <p:nvPr/>
        </p:nvSpPr>
        <p:spPr>
          <a:xfrm>
            <a:off x="490025" y="3835899"/>
            <a:ext cx="767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HIPPA</a:t>
            </a:r>
          </a:p>
        </p:txBody>
      </p:sp>
    </p:spTree>
    <p:extLst>
      <p:ext uri="{BB962C8B-B14F-4D97-AF65-F5344CB8AC3E}">
        <p14:creationId xmlns:p14="http://schemas.microsoft.com/office/powerpoint/2010/main" val="3352318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504031" y="7006701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4206624B-54B6-6741-BE80-C2D8DE5CFDDB}" type="datetime1">
              <a:rPr lang="en-US" sz="1102" smtClean="0">
                <a:solidFill>
                  <a:srgbClr val="888888"/>
                </a:solidFill>
                <a:latin typeface="Avenir"/>
                <a:sym typeface="Avenir"/>
              </a:rPr>
              <a:t>4/16/2019</a:t>
            </a:fld>
            <a:endParaRPr sz="1102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7224448" y="7006701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2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| </a:t>
            </a:r>
            <a:fld id="{00000000-1234-1234-1234-123412341234}" type="slidenum">
              <a:rPr lang="en-US" sz="1102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4</a:t>
            </a:fld>
            <a:endParaRPr sz="1102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0" y="884224"/>
            <a:ext cx="10080600" cy="57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Subteam</a:t>
            </a:r>
            <a:r>
              <a:rPr lang="en-US" sz="2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formation</a:t>
            </a: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Exomiser</a:t>
            </a:r>
            <a:r>
              <a:rPr lang="en-US" sz="2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- </a:t>
            </a:r>
            <a:r>
              <a:rPr lang="en-US" sz="24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dockerization</a:t>
            </a:r>
            <a:r>
              <a:rPr lang="en-US" sz="2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– </a:t>
            </a:r>
            <a:r>
              <a:rPr lang="en-US" sz="24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lifebit.ai</a:t>
            </a:r>
            <a:r>
              <a:rPr lang="en-US" sz="2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databiology</a:t>
            </a:r>
            <a:r>
              <a:rPr lang="en-US" sz="2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(leads: Juan/Pablo)</a:t>
            </a: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Geneweaver</a:t>
            </a:r>
            <a:r>
              <a:rPr lang="en-US" sz="2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– homology call (lead: Filipe)</a:t>
            </a: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DisQover</a:t>
            </a:r>
            <a:r>
              <a:rPr lang="en-US" sz="2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– (lead: Niels)</a:t>
            </a: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Data </a:t>
            </a:r>
            <a:r>
              <a:rPr lang="en-US" sz="24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Input/Output</a:t>
            </a:r>
            <a:r>
              <a:rPr lang="en-US" sz="2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– gene, </a:t>
            </a:r>
            <a:r>
              <a:rPr lang="en-US" sz="24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genesets</a:t>
            </a:r>
            <a:r>
              <a:rPr lang="en-US" sz="2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(lead: Nolan)</a:t>
            </a: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" name="Shape 75">
            <a:extLst>
              <a:ext uri="{FF2B5EF4-FFF2-40B4-BE49-F238E27FC236}">
                <a16:creationId xmlns:a16="http://schemas.microsoft.com/office/drawing/2014/main" id="{E843DB18-2F70-F640-96DE-4D240FFD7888}"/>
              </a:ext>
            </a:extLst>
          </p:cNvPr>
          <p:cNvSpPr txBox="1"/>
          <p:nvPr/>
        </p:nvSpPr>
        <p:spPr>
          <a:xfrm>
            <a:off x="2411624" y="206627"/>
            <a:ext cx="682762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7F7F7F"/>
                </a:solidFill>
                <a:latin typeface="Avenir"/>
                <a:sym typeface="Avenir"/>
              </a:rPr>
              <a:t>FAIR Beyond Data – Applications as FAIR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8339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504031" y="7006701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4206624B-54B6-6741-BE80-C2D8DE5CFDDB}" type="datetime1">
              <a:rPr lang="en-US" sz="1102" smtClean="0">
                <a:solidFill>
                  <a:srgbClr val="888888"/>
                </a:solidFill>
                <a:latin typeface="Avenir"/>
                <a:sym typeface="Avenir"/>
              </a:rPr>
              <a:t>4/16/2019</a:t>
            </a:fld>
            <a:endParaRPr sz="1102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7224448" y="7006701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2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| </a:t>
            </a:r>
            <a:fld id="{00000000-1234-1234-1234-123412341234}" type="slidenum">
              <a:rPr lang="en-US" sz="1102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5</a:t>
            </a:fld>
            <a:endParaRPr sz="1102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0" y="884224"/>
            <a:ext cx="10080600" cy="57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Workplan</a:t>
            </a:r>
            <a:endParaRPr lang="en-US" sz="24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Initial/Baseline Assessments (Data and applications)</a:t>
            </a: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Conduct interventions</a:t>
            </a: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Re-Assessments (Data and Applications)</a:t>
            </a: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" name="Shape 75">
            <a:extLst>
              <a:ext uri="{FF2B5EF4-FFF2-40B4-BE49-F238E27FC236}">
                <a16:creationId xmlns:a16="http://schemas.microsoft.com/office/drawing/2014/main" id="{E843DB18-2F70-F640-96DE-4D240FFD7888}"/>
              </a:ext>
            </a:extLst>
          </p:cNvPr>
          <p:cNvSpPr txBox="1"/>
          <p:nvPr/>
        </p:nvSpPr>
        <p:spPr>
          <a:xfrm>
            <a:off x="2411624" y="206627"/>
            <a:ext cx="682762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7F7F7F"/>
                </a:solidFill>
                <a:latin typeface="Avenir"/>
                <a:sym typeface="Avenir"/>
              </a:rPr>
              <a:t>FAIR Beyond Data – Applications as FAIR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9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504031" y="7006701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4206624B-54B6-6741-BE80-C2D8DE5CFDDB}" type="datetime1">
              <a:rPr lang="en-US" sz="1102" smtClean="0">
                <a:solidFill>
                  <a:srgbClr val="888888"/>
                </a:solidFill>
                <a:latin typeface="Avenir"/>
                <a:sym typeface="Avenir"/>
              </a:rPr>
              <a:t>4/16/2019</a:t>
            </a:fld>
            <a:endParaRPr sz="1102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7224448" y="7006701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2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| </a:t>
            </a:r>
            <a:fld id="{00000000-1234-1234-1234-123412341234}" type="slidenum">
              <a:rPr lang="en-US" sz="1102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6</a:t>
            </a:fld>
            <a:endParaRPr sz="1102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0" y="884224"/>
            <a:ext cx="10080600" cy="57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Challenges</a:t>
            </a:r>
            <a:endParaRPr sz="1600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For Diagnostic purposes – VCF data is diagnostic information only available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" name="Shape 75">
            <a:extLst>
              <a:ext uri="{FF2B5EF4-FFF2-40B4-BE49-F238E27FC236}">
                <a16:creationId xmlns:a16="http://schemas.microsoft.com/office/drawing/2014/main" id="{E843DB18-2F70-F640-96DE-4D240FFD7888}"/>
              </a:ext>
            </a:extLst>
          </p:cNvPr>
          <p:cNvSpPr txBox="1"/>
          <p:nvPr/>
        </p:nvSpPr>
        <p:spPr>
          <a:xfrm>
            <a:off x="2411624" y="206627"/>
            <a:ext cx="682762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7F7F7F"/>
                </a:solidFill>
                <a:latin typeface="Avenir"/>
                <a:sym typeface="Avenir"/>
              </a:rPr>
              <a:t>FAIR Beyond Data – Applications as FAIR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9654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504031" y="7006701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4206624B-54B6-6741-BE80-C2D8DE5CFDDB}" type="datetime1">
              <a:rPr lang="en-US" sz="1102" smtClean="0">
                <a:solidFill>
                  <a:srgbClr val="888888"/>
                </a:solidFill>
                <a:latin typeface="Avenir"/>
                <a:sym typeface="Avenir"/>
              </a:rPr>
              <a:t>4/16/2019</a:t>
            </a:fld>
            <a:endParaRPr sz="1102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7224448" y="7006701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2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| </a:t>
            </a:r>
            <a:fld id="{00000000-1234-1234-1234-123412341234}" type="slidenum">
              <a:rPr lang="en-US" sz="1102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7</a:t>
            </a:fld>
            <a:endParaRPr sz="1102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0" y="884224"/>
            <a:ext cx="10080600" cy="57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FAIRshake</a:t>
            </a:r>
            <a:r>
              <a:rPr lang="en-US" sz="2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assessment</a:t>
            </a:r>
            <a:endParaRPr sz="1600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" name="Shape 75">
            <a:extLst>
              <a:ext uri="{FF2B5EF4-FFF2-40B4-BE49-F238E27FC236}">
                <a16:creationId xmlns:a16="http://schemas.microsoft.com/office/drawing/2014/main" id="{E843DB18-2F70-F640-96DE-4D240FFD7888}"/>
              </a:ext>
            </a:extLst>
          </p:cNvPr>
          <p:cNvSpPr txBox="1"/>
          <p:nvPr/>
        </p:nvSpPr>
        <p:spPr>
          <a:xfrm>
            <a:off x="2411624" y="206627"/>
            <a:ext cx="682762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7F7F7F"/>
                </a:solidFill>
                <a:latin typeface="Avenir"/>
                <a:sym typeface="Avenir"/>
              </a:rPr>
              <a:t>FAIR Beyond Data – Applications as FAIR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5C0E36-4EA8-4E6F-BECB-ECB6D37171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863" b="17717"/>
          <a:stretch/>
        </p:blipFill>
        <p:spPr>
          <a:xfrm>
            <a:off x="219929" y="3132815"/>
            <a:ext cx="8809763" cy="20261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F37867-AA7D-4273-B458-7D5E50E8F767}"/>
              </a:ext>
            </a:extLst>
          </p:cNvPr>
          <p:cNvSpPr txBox="1"/>
          <p:nvPr/>
        </p:nvSpPr>
        <p:spPr>
          <a:xfrm>
            <a:off x="645878" y="5542023"/>
            <a:ext cx="1508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Exomiser</a:t>
            </a:r>
            <a:r>
              <a:rPr lang="en-US" dirty="0"/>
              <a:t> as </a:t>
            </a:r>
          </a:p>
          <a:p>
            <a:r>
              <a:rPr lang="en-US" dirty="0"/>
              <a:t>standalone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25C24F-AB54-4A98-82CC-69AD846F97D4}"/>
              </a:ext>
            </a:extLst>
          </p:cNvPr>
          <p:cNvSpPr txBox="1"/>
          <p:nvPr/>
        </p:nvSpPr>
        <p:spPr>
          <a:xfrm>
            <a:off x="2800143" y="5542023"/>
            <a:ext cx="1508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Exomiser</a:t>
            </a:r>
            <a:r>
              <a:rPr lang="en-US" dirty="0"/>
              <a:t> in </a:t>
            </a:r>
            <a:r>
              <a:rPr lang="en-US" dirty="0" err="1"/>
              <a:t>Lifebit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37CE7E-5FA4-4C52-BE80-2A11A73C7E2A}"/>
              </a:ext>
            </a:extLst>
          </p:cNvPr>
          <p:cNvSpPr txBox="1"/>
          <p:nvPr/>
        </p:nvSpPr>
        <p:spPr>
          <a:xfrm>
            <a:off x="5071242" y="5542023"/>
            <a:ext cx="1508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Exomiser</a:t>
            </a:r>
            <a:r>
              <a:rPr lang="en-US" dirty="0"/>
              <a:t> in </a:t>
            </a:r>
            <a:r>
              <a:rPr lang="en-US" dirty="0" err="1"/>
              <a:t>Databiology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A97709-5DFD-43AC-B37E-5B0D62FBE772}"/>
              </a:ext>
            </a:extLst>
          </p:cNvPr>
          <p:cNvSpPr txBox="1"/>
          <p:nvPr/>
        </p:nvSpPr>
        <p:spPr>
          <a:xfrm>
            <a:off x="7224448" y="5542023"/>
            <a:ext cx="1508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VCF file for Pfeiffer syndrome case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AA1652-1F87-4DEA-8BFC-7D218D58548E}"/>
              </a:ext>
            </a:extLst>
          </p:cNvPr>
          <p:cNvSpPr txBox="1"/>
          <p:nvPr/>
        </p:nvSpPr>
        <p:spPr>
          <a:xfrm>
            <a:off x="348650" y="1891189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Assessment made on 4 levels: </a:t>
            </a:r>
          </a:p>
        </p:txBody>
      </p:sp>
    </p:spTree>
    <p:extLst>
      <p:ext uri="{BB962C8B-B14F-4D97-AF65-F5344CB8AC3E}">
        <p14:creationId xmlns:p14="http://schemas.microsoft.com/office/powerpoint/2010/main" val="716726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0" y="884224"/>
            <a:ext cx="10080600" cy="57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FAIRshake</a:t>
            </a:r>
            <a:r>
              <a:rPr lang="en-US" sz="2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analytics</a:t>
            </a:r>
            <a:endParaRPr sz="1600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388B57A7-36FE-42AC-BF81-3F5130C08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288" y="1502462"/>
            <a:ext cx="3803542" cy="2445134"/>
          </a:xfrm>
          <a:prstGeom prst="rect">
            <a:avLst/>
          </a:prstGeom>
        </p:spPr>
      </p:pic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504031" y="7006701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4206624B-54B6-6741-BE80-C2D8DE5CFDDB}" type="datetime1">
              <a:rPr lang="en-US" sz="1102" smtClean="0">
                <a:solidFill>
                  <a:srgbClr val="888888"/>
                </a:solidFill>
                <a:latin typeface="Avenir"/>
                <a:sym typeface="Avenir"/>
              </a:rPr>
              <a:t>4/16/2019</a:t>
            </a:fld>
            <a:endParaRPr sz="1102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7224448" y="7006701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2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| </a:t>
            </a:r>
            <a:fld id="{00000000-1234-1234-1234-123412341234}" type="slidenum">
              <a:rPr lang="en-US" sz="1102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8</a:t>
            </a:fld>
            <a:endParaRPr sz="1102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" name="Shape 75">
            <a:extLst>
              <a:ext uri="{FF2B5EF4-FFF2-40B4-BE49-F238E27FC236}">
                <a16:creationId xmlns:a16="http://schemas.microsoft.com/office/drawing/2014/main" id="{E843DB18-2F70-F640-96DE-4D240FFD7888}"/>
              </a:ext>
            </a:extLst>
          </p:cNvPr>
          <p:cNvSpPr txBox="1"/>
          <p:nvPr/>
        </p:nvSpPr>
        <p:spPr>
          <a:xfrm>
            <a:off x="2411624" y="206627"/>
            <a:ext cx="682762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7F7F7F"/>
                </a:solidFill>
                <a:latin typeface="Avenir"/>
                <a:sym typeface="Avenir"/>
              </a:rPr>
              <a:t>FAIR Beyond Data – Applications as FAIR</a:t>
            </a:r>
            <a:endParaRPr dirty="0"/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A8DF8E43-83FC-4B8C-80C7-D52383CFB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8196" y="3508153"/>
            <a:ext cx="3965204" cy="254906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DDBD5CD-4DC2-45CA-A16F-2055F4C6DE16}"/>
              </a:ext>
            </a:extLst>
          </p:cNvPr>
          <p:cNvSpPr/>
          <p:nvPr/>
        </p:nvSpPr>
        <p:spPr>
          <a:xfrm>
            <a:off x="4064057" y="2583608"/>
            <a:ext cx="1344706" cy="11961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2F2F34-A282-402B-B956-0716EFA63EA9}"/>
              </a:ext>
            </a:extLst>
          </p:cNvPr>
          <p:cNvSpPr txBox="1"/>
          <p:nvPr/>
        </p:nvSpPr>
        <p:spPr>
          <a:xfrm>
            <a:off x="4547565" y="4357113"/>
            <a:ext cx="400110" cy="129470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5C407B-4E94-45DB-AAEF-A770809A4AE7}"/>
              </a:ext>
            </a:extLst>
          </p:cNvPr>
          <p:cNvSpPr txBox="1"/>
          <p:nvPr/>
        </p:nvSpPr>
        <p:spPr>
          <a:xfrm>
            <a:off x="5247155" y="4355094"/>
            <a:ext cx="400110" cy="129470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Standalone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CDCAC8-C268-437A-BEF6-4E4A24D5F866}"/>
              </a:ext>
            </a:extLst>
          </p:cNvPr>
          <p:cNvSpPr txBox="1"/>
          <p:nvPr/>
        </p:nvSpPr>
        <p:spPr>
          <a:xfrm>
            <a:off x="5946745" y="4372016"/>
            <a:ext cx="400110" cy="129470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Lifebit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9EEF22-A9C9-4C0D-B2B6-25248491829E}"/>
              </a:ext>
            </a:extLst>
          </p:cNvPr>
          <p:cNvSpPr txBox="1"/>
          <p:nvPr/>
        </p:nvSpPr>
        <p:spPr>
          <a:xfrm>
            <a:off x="6646335" y="4349264"/>
            <a:ext cx="400110" cy="129470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Databiology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524F68-08B3-48C2-A8CB-3F2FE821C2E9}"/>
              </a:ext>
            </a:extLst>
          </p:cNvPr>
          <p:cNvSpPr txBox="1"/>
          <p:nvPr/>
        </p:nvSpPr>
        <p:spPr>
          <a:xfrm>
            <a:off x="7903400" y="2171861"/>
            <a:ext cx="1758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FAIRifying</a:t>
            </a:r>
            <a:r>
              <a:rPr lang="en-US" dirty="0">
                <a:solidFill>
                  <a:srgbClr val="FF0000"/>
                </a:solidFill>
              </a:rPr>
              <a:t> needed mostly on the data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Standalone version could be more FAIR with implementation of an API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FF9E6A-618F-4EBE-9C3B-25155F97E98F}"/>
              </a:ext>
            </a:extLst>
          </p:cNvPr>
          <p:cNvSpPr/>
          <p:nvPr/>
        </p:nvSpPr>
        <p:spPr>
          <a:xfrm>
            <a:off x="4368209" y="2020570"/>
            <a:ext cx="12795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Un-FAIR data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D0CF448-F083-4F81-9874-2048B9EDFC14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4658554" y="3779776"/>
            <a:ext cx="77856" cy="59856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295A956-4ED4-4F5A-B3B8-EC8A39447A8B}"/>
              </a:ext>
            </a:extLst>
          </p:cNvPr>
          <p:cNvCxnSpPr>
            <a:cxnSpLocks/>
          </p:cNvCxnSpPr>
          <p:nvPr/>
        </p:nvCxnSpPr>
        <p:spPr>
          <a:xfrm>
            <a:off x="5047165" y="3728034"/>
            <a:ext cx="265762" cy="59110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5A6E0164-FCF3-4E75-A172-660998306BA7}"/>
              </a:ext>
            </a:extLst>
          </p:cNvPr>
          <p:cNvSpPr/>
          <p:nvPr/>
        </p:nvSpPr>
        <p:spPr>
          <a:xfrm>
            <a:off x="7961602" y="4692279"/>
            <a:ext cx="152947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Databiology</a:t>
            </a:r>
            <a:r>
              <a:rPr lang="en-US" dirty="0">
                <a:solidFill>
                  <a:srgbClr val="00B050"/>
                </a:solidFill>
              </a:rPr>
              <a:t> application is most FAIR</a:t>
            </a:r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0BCE6103-A55A-4702-98CB-6D86FB2363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337" y="1965288"/>
            <a:ext cx="2966886" cy="42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349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504031" y="7006701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4206624B-54B6-6741-BE80-C2D8DE5CFDDB}" type="datetime1">
              <a:rPr lang="en-US" sz="1102" smtClean="0">
                <a:solidFill>
                  <a:srgbClr val="888888"/>
                </a:solidFill>
                <a:latin typeface="Avenir"/>
                <a:sym typeface="Avenir"/>
              </a:rPr>
              <a:t>4/16/2019</a:t>
            </a:fld>
            <a:endParaRPr sz="1102" dirty="0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7224448" y="7006701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2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| </a:t>
            </a:r>
            <a:fld id="{00000000-1234-1234-1234-123412341234}" type="slidenum">
              <a:rPr lang="en-US" sz="1102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9</a:t>
            </a:fld>
            <a:endParaRPr sz="1102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0" y="884224"/>
            <a:ext cx="10080600" cy="57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FAIRshake</a:t>
            </a:r>
            <a:r>
              <a:rPr lang="en-US" sz="2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assessment – Points to improve</a:t>
            </a:r>
            <a:endParaRPr sz="1600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" name="Shape 75">
            <a:extLst>
              <a:ext uri="{FF2B5EF4-FFF2-40B4-BE49-F238E27FC236}">
                <a16:creationId xmlns:a16="http://schemas.microsoft.com/office/drawing/2014/main" id="{E843DB18-2F70-F640-96DE-4D240FFD7888}"/>
              </a:ext>
            </a:extLst>
          </p:cNvPr>
          <p:cNvSpPr txBox="1"/>
          <p:nvPr/>
        </p:nvSpPr>
        <p:spPr>
          <a:xfrm>
            <a:off x="2411624" y="206627"/>
            <a:ext cx="682762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7F7F7F"/>
                </a:solidFill>
                <a:latin typeface="Avenir"/>
                <a:sym typeface="Avenir"/>
              </a:rPr>
              <a:t>FAIR Beyond Data – Applications as FAIR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4C634F-99B6-4A0D-8EBC-DD6CD4BA08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21469"/>
          <a:stretch/>
        </p:blipFill>
        <p:spPr>
          <a:xfrm>
            <a:off x="279929" y="1516549"/>
            <a:ext cx="2800350" cy="17727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23C7FB-EF96-4495-A3DA-6509A8FB083F}"/>
              </a:ext>
            </a:extLst>
          </p:cNvPr>
          <p:cNvSpPr txBox="1"/>
          <p:nvPr/>
        </p:nvSpPr>
        <p:spPr>
          <a:xfrm>
            <a:off x="831831" y="4078558"/>
            <a:ext cx="1952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Tool cannot be accessed programmatically through an API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20826A8-3D87-4794-A5DD-E59E97CD8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986" y="1452774"/>
            <a:ext cx="2456901" cy="25422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11EB129-060D-47AD-A7C7-8787AA4384E9}"/>
              </a:ext>
            </a:extLst>
          </p:cNvPr>
          <p:cNvSpPr txBox="1"/>
          <p:nvPr/>
        </p:nvSpPr>
        <p:spPr>
          <a:xfrm>
            <a:off x="3856264" y="2838450"/>
            <a:ext cx="47320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tool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54F124-DB2A-4651-AF01-F5D2B56C6B9F}"/>
              </a:ext>
            </a:extLst>
          </p:cNvPr>
          <p:cNvSpPr txBox="1"/>
          <p:nvPr/>
        </p:nvSpPr>
        <p:spPr>
          <a:xfrm>
            <a:off x="3380011" y="3453935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SmartAPI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6EAD4D-B3D5-4342-B2C3-B5BDD0D1DDF5}"/>
              </a:ext>
            </a:extLst>
          </p:cNvPr>
          <p:cNvSpPr txBox="1"/>
          <p:nvPr/>
        </p:nvSpPr>
        <p:spPr>
          <a:xfrm>
            <a:off x="5462357" y="2838450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repository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41A829-7EE4-4547-A2B4-05D8A5CD43BA}"/>
              </a:ext>
            </a:extLst>
          </p:cNvPr>
          <p:cNvSpPr txBox="1"/>
          <p:nvPr/>
        </p:nvSpPr>
        <p:spPr>
          <a:xfrm>
            <a:off x="3380011" y="4102725"/>
            <a:ext cx="35065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/>
              <a:t>Tool Rubric:  </a:t>
            </a:r>
            <a:r>
              <a:rPr lang="en-US" sz="1100" dirty="0"/>
              <a:t>Source code not shared, Contact info about the author only on username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/>
              <a:t>Repository Rubric:  </a:t>
            </a:r>
            <a:r>
              <a:rPr lang="en-US" sz="1100" dirty="0"/>
              <a:t>Does not provide documentation for each data resource, Contact info is limited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 err="1"/>
              <a:t>SmartAPI</a:t>
            </a:r>
            <a:r>
              <a:rPr lang="en-US" sz="1100" b="1" dirty="0"/>
              <a:t> Rubric: </a:t>
            </a:r>
            <a:r>
              <a:rPr lang="en-US" sz="1100" dirty="0"/>
              <a:t>Machine readable metadata not available yet.</a:t>
            </a:r>
          </a:p>
          <a:p>
            <a:r>
              <a:rPr lang="en-US" sz="1100" dirty="0"/>
              <a:t>          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1A41366-FD0C-472C-A55A-D84700D6C938}"/>
              </a:ext>
            </a:extLst>
          </p:cNvPr>
          <p:cNvSpPr/>
          <p:nvPr/>
        </p:nvSpPr>
        <p:spPr>
          <a:xfrm>
            <a:off x="279929" y="6638011"/>
            <a:ext cx="39052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https://fairshake.cloud/project/75/assessments/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0433B39-B602-4213-ACA5-883271E430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2454" y="1330780"/>
            <a:ext cx="3133725" cy="5143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EF33D27-B713-4157-83A3-60B25AE5C3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7781" y="2001173"/>
            <a:ext cx="3629025" cy="5810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44ABB03-60E1-411D-A9E7-3019AE4FEB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2029" y="2616704"/>
            <a:ext cx="734573" cy="75126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986BF13-2BB5-4BA0-B1DD-407E92398112}"/>
              </a:ext>
            </a:extLst>
          </p:cNvPr>
          <p:cNvSpPr txBox="1"/>
          <p:nvPr/>
        </p:nvSpPr>
        <p:spPr>
          <a:xfrm>
            <a:off x="7706787" y="4061740"/>
            <a:ext cx="17782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tool uses community accepted ontology</a:t>
            </a:r>
          </a:p>
          <a:p>
            <a:r>
              <a:rPr lang="en-US" dirty="0"/>
              <a:t>but…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29893A-5E14-43B9-B8CC-D57E30F528B5}"/>
              </a:ext>
            </a:extLst>
          </p:cNvPr>
          <p:cNvSpPr txBox="1"/>
          <p:nvPr/>
        </p:nvSpPr>
        <p:spPr>
          <a:xfrm>
            <a:off x="7378758" y="2847521"/>
            <a:ext cx="47320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tool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11AEC9-FAEF-410E-97C6-E4271241A960}"/>
              </a:ext>
            </a:extLst>
          </p:cNvPr>
          <p:cNvSpPr txBox="1"/>
          <p:nvPr/>
        </p:nvSpPr>
        <p:spPr>
          <a:xfrm>
            <a:off x="831831" y="2814220"/>
            <a:ext cx="47320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tool</a:t>
            </a:r>
          </a:p>
        </p:txBody>
      </p:sp>
    </p:spTree>
    <p:extLst>
      <p:ext uri="{BB962C8B-B14F-4D97-AF65-F5344CB8AC3E}">
        <p14:creationId xmlns:p14="http://schemas.microsoft.com/office/powerpoint/2010/main" val="3137547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31420</TotalTime>
  <Words>693</Words>
  <Application>Microsoft Office PowerPoint</Application>
  <PresentationFormat>Custom</PresentationFormat>
  <Paragraphs>186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</vt:lpstr>
      <vt:lpstr>Times New Roman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AIOZ (Asli Ismihan Ozen)</cp:lastModifiedBy>
  <cp:revision>46</cp:revision>
  <cp:lastPrinted>2019-04-15T16:07:26Z</cp:lastPrinted>
  <dcterms:modified xsi:type="dcterms:W3CDTF">2019-04-16T18:47:58Z</dcterms:modified>
</cp:coreProperties>
</file>