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8" r:id="rId3"/>
    <p:sldId id="370" r:id="rId4"/>
    <p:sldId id="371" r:id="rId5"/>
    <p:sldId id="373" r:id="rId6"/>
    <p:sldId id="372" r:id="rId7"/>
    <p:sldId id="374" r:id="rId8"/>
    <p:sldId id="375" r:id="rId9"/>
    <p:sldId id="376" r:id="rId10"/>
    <p:sldId id="379" r:id="rId11"/>
    <p:sldId id="377" r:id="rId12"/>
  </p:sldIdLst>
  <p:sldSz cx="10080625" cy="7559675"/>
  <p:notesSz cx="7559675" cy="10691813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5"/>
    <p:restoredTop sz="94737"/>
  </p:normalViewPr>
  <p:slideViewPr>
    <p:cSldViewPr snapToGrid="0">
      <p:cViewPr>
        <p:scale>
          <a:sx n="66" d="100"/>
          <a:sy n="66" d="100"/>
        </p:scale>
        <p:origin x="600" y="-2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files stored on TCGA are in 2 different formats,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get the data into a format so that the rmats_trim.py program could trim it to 48 BP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  fastq files individually saved as gzipped data fastq1.gz, fastq2.gz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wget $ftpfile1 &amp;&amp;                                                                                                                                                       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wget $ftpfile2 &amp;&amp;                                                                                                                                                       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gunzip *.gz &amp;&amp;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  both fastq files are tar‘d and zipped into a single tar.gz file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xvfz *.tar.gz &amp;&amp;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3: fastq files are gzipped and then tar‘d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tar xvf *.tar &amp;&amp;                                                                                                                                                        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zcat /mnt/data/input/$file1gz &gt; /mnt/data/output/$file1 &amp;&amp;                                                                                                              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zcat /mnt/data/input/$file2gz &gt; /mnt/data/output/$file2 &amp;&amp;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9299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31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70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88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33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64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2493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610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15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Main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1661153" y="836438"/>
            <a:ext cx="7696674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D7B9BF3-D4BC-5F44-AF30-BE74C1EA0BD4}" type="datetime1">
              <a:rPr lang="en-US" smtClean="0"/>
              <a:t>4/15/2019</a:t>
            </a:fld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3516312" y="7006700"/>
            <a:ext cx="31242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BioIT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World 2019 April 15-16 Hackathon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JAX FAIR Beyond Data to Applications Team</a:t>
            </a:r>
            <a:endParaRPr dirty="0"/>
          </a:p>
        </p:txBody>
      </p:sp>
      <p:sp>
        <p:nvSpPr>
          <p:cNvPr id="21" name="Shape 21"/>
          <p:cNvSpPr txBox="1"/>
          <p:nvPr/>
        </p:nvSpPr>
        <p:spPr>
          <a:xfrm>
            <a:off x="1679554" y="194426"/>
            <a:ext cx="682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  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C0D056-EC19-F440-A164-94714BF79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2683"/>
            <a:ext cx="2259740" cy="8991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5354F9B-D08D-4847-B661-16714C1F52DE}" type="datetime1">
              <a:rPr lang="en-US" smtClean="0"/>
              <a:t>4/15/2019</a:t>
            </a:fld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shake.cloud/project/75/assessments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databiology/app-dbio-exomise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fairshake.cloud/project/75/assessments/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64048B8-DF0A-E443-A408-CAA567E87E39}" type="datetime1">
              <a:rPr lang="en-US" sz="1102" b="0" i="0" u="none" strike="noStrike" cap="none" smtClean="0">
                <a:solidFill>
                  <a:srgbClr val="888888"/>
                </a:solidFill>
                <a:latin typeface="Avenir"/>
                <a:sym typeface="Avenir"/>
              </a:rPr>
              <a:t>4/15/2019</a:t>
            </a:fld>
            <a:endParaRPr sz="1102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1</a:t>
            </a:fld>
            <a:endParaRPr sz="1102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919" y="1094911"/>
            <a:ext cx="2800900" cy="22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2312" y="773613"/>
            <a:ext cx="5433994" cy="285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529E1C-11C0-8F45-9777-15ECA396D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39" y="3461825"/>
            <a:ext cx="2219818" cy="1129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8062F-4702-304F-970E-B71A3C846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177" y="5052268"/>
            <a:ext cx="33782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F9D23-32A5-954B-86E8-290C59A0E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377" y="3627436"/>
            <a:ext cx="2651062" cy="905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1B849-C521-B244-A7D2-B16037998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422" y="2655202"/>
            <a:ext cx="1244600" cy="1016000"/>
          </a:xfrm>
          <a:prstGeom prst="rect">
            <a:avLst/>
          </a:prstGeom>
        </p:spPr>
      </p:pic>
      <p:sp>
        <p:nvSpPr>
          <p:cNvPr id="19" name="Shape 75">
            <a:extLst>
              <a:ext uri="{FF2B5EF4-FFF2-40B4-BE49-F238E27FC236}">
                <a16:creationId xmlns:a16="http://schemas.microsoft.com/office/drawing/2014/main" id="{3B5A8822-28E8-9E4C-9744-7AB73ACF80DF}"/>
              </a:ext>
            </a:extLst>
          </p:cNvPr>
          <p:cNvSpPr txBox="1"/>
          <p:nvPr/>
        </p:nvSpPr>
        <p:spPr>
          <a:xfrm>
            <a:off x="2478759" y="120885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10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90087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FAIRshake</a:t>
            </a: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assessment</a:t>
            </a: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A41366-FD0C-472C-A55A-D84700D6C938}"/>
              </a:ext>
            </a:extLst>
          </p:cNvPr>
          <p:cNvSpPr/>
          <p:nvPr/>
        </p:nvSpPr>
        <p:spPr>
          <a:xfrm>
            <a:off x="279929" y="6638011"/>
            <a:ext cx="3905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https://fairshake.cloud/project/75/assessments/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19226-125E-440F-B267-C96EE1C93F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51" t="50000" r="41399" b="25908"/>
          <a:stretch/>
        </p:blipFill>
        <p:spPr>
          <a:xfrm>
            <a:off x="279929" y="1487234"/>
            <a:ext cx="2915678" cy="2292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F4DE3-B942-41E7-836A-B82839B4E044}"/>
              </a:ext>
            </a:extLst>
          </p:cNvPr>
          <p:cNvSpPr txBox="1"/>
          <p:nvPr/>
        </p:nvSpPr>
        <p:spPr>
          <a:xfrm>
            <a:off x="1057386" y="4206898"/>
            <a:ext cx="16422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is not shared</a:t>
            </a:r>
          </a:p>
          <a:p>
            <a:endParaRPr lang="en-US" dirty="0"/>
          </a:p>
          <a:p>
            <a:r>
              <a:rPr lang="en-US" dirty="0"/>
              <a:t>Tutorials for the tool are not available on the homepage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FDF12-4F96-471A-B3F9-7713E26F8410}"/>
              </a:ext>
            </a:extLst>
          </p:cNvPr>
          <p:cNvSpPr txBox="1"/>
          <p:nvPr/>
        </p:nvSpPr>
        <p:spPr>
          <a:xfrm>
            <a:off x="1057386" y="1560522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Homology search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47AC90-DB4F-4D84-BDC4-AF2CDFA20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165" y="1746937"/>
            <a:ext cx="3028426" cy="563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5EB473-E55D-424F-A46C-2AE60BBE5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762" y="2815061"/>
            <a:ext cx="1397222" cy="958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55BC3D-CEA4-4761-908C-B02E649EF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755" y="2516211"/>
            <a:ext cx="3905236" cy="398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5CDC5F-3070-4271-98CB-75DBA4690AD2}"/>
              </a:ext>
            </a:extLst>
          </p:cNvPr>
          <p:cNvSpPr txBox="1"/>
          <p:nvPr/>
        </p:nvSpPr>
        <p:spPr>
          <a:xfrm>
            <a:off x="5314950" y="445343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282F-A0A2-4FA8-81C8-664B5F7F3DE5}"/>
              </a:ext>
            </a:extLst>
          </p:cNvPr>
          <p:cNvSpPr txBox="1"/>
          <p:nvPr/>
        </p:nvSpPr>
        <p:spPr>
          <a:xfrm>
            <a:off x="4481623" y="4206898"/>
            <a:ext cx="2095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Persistent identifier</a:t>
            </a:r>
          </a:p>
          <a:p>
            <a:endParaRPr lang="en-US" dirty="0"/>
          </a:p>
          <a:p>
            <a:r>
              <a:rPr lang="en-US" dirty="0"/>
              <a:t>Not a machine readable data</a:t>
            </a:r>
          </a:p>
          <a:p>
            <a:endParaRPr lang="en-US" dirty="0"/>
          </a:p>
          <a:p>
            <a:r>
              <a:rPr lang="en-US" dirty="0"/>
              <a:t>The resource and metadata is not persistent</a:t>
            </a:r>
          </a:p>
          <a:p>
            <a:endParaRPr lang="en-US" dirty="0"/>
          </a:p>
          <a:p>
            <a:r>
              <a:rPr lang="en-US" dirty="0"/>
              <a:t>No Provenance scheme</a:t>
            </a:r>
          </a:p>
        </p:txBody>
      </p:sp>
    </p:spTree>
    <p:extLst>
      <p:ext uri="{BB962C8B-B14F-4D97-AF65-F5344CB8AC3E}">
        <p14:creationId xmlns:p14="http://schemas.microsoft.com/office/powerpoint/2010/main" val="244799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11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da-DK" sz="2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Exomiser</a:t>
            </a:r>
            <a:r>
              <a:rPr lang="da-DK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as a FAIR </a:t>
            </a:r>
            <a:r>
              <a:rPr lang="da-DK" sz="2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</a:t>
            </a: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6E0F8759-E7FA-4AFC-9CCC-FBAA67E6F56D}"/>
              </a:ext>
            </a:extLst>
          </p:cNvPr>
          <p:cNvSpPr txBox="1"/>
          <p:nvPr/>
        </p:nvSpPr>
        <p:spPr>
          <a:xfrm>
            <a:off x="233133" y="1519276"/>
            <a:ext cx="1067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https://bitbucket.org/databiology/app-dbio-exomiser/</a:t>
            </a:r>
            <a:r>
              <a:rPr lang="en-US" dirty="0"/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01C57F-D942-4B00-AF35-B19E75E97D80}"/>
              </a:ext>
            </a:extLst>
          </p:cNvPr>
          <p:cNvGrpSpPr/>
          <p:nvPr/>
        </p:nvGrpSpPr>
        <p:grpSpPr>
          <a:xfrm>
            <a:off x="2405449" y="2533719"/>
            <a:ext cx="1624613" cy="3506680"/>
            <a:chOff x="4119239" y="2219417"/>
            <a:chExt cx="1624613" cy="350668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B4CEF2A-B9D6-481F-94A1-8B0A7D456F0E}"/>
                </a:ext>
              </a:extLst>
            </p:cNvPr>
            <p:cNvSpPr/>
            <p:nvPr/>
          </p:nvSpPr>
          <p:spPr>
            <a:xfrm>
              <a:off x="4119239" y="2219417"/>
              <a:ext cx="1624613" cy="35066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Docker container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C4A0598-7217-4C3A-A7F8-56D94F3CEF0F}"/>
                </a:ext>
              </a:extLst>
            </p:cNvPr>
            <p:cNvSpPr/>
            <p:nvPr/>
          </p:nvSpPr>
          <p:spPr>
            <a:xfrm>
              <a:off x="4225771" y="2521258"/>
              <a:ext cx="1287262" cy="1038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App metadata (CIAO)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70B34C1-FA1A-4FEF-BBC1-ED1A53FB71C5}"/>
                </a:ext>
              </a:extLst>
            </p:cNvPr>
            <p:cNvSpPr/>
            <p:nvPr/>
          </p:nvSpPr>
          <p:spPr>
            <a:xfrm>
              <a:off x="4225771" y="3712316"/>
              <a:ext cx="1287262" cy="1038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/>
                <a:t>Exomiser</a:t>
              </a:r>
              <a:endParaRPr lang="en-US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3BB1D9-7F39-4D93-BD1E-082CF02D1203}"/>
              </a:ext>
            </a:extLst>
          </p:cNvPr>
          <p:cNvSpPr/>
          <p:nvPr/>
        </p:nvSpPr>
        <p:spPr>
          <a:xfrm>
            <a:off x="500868" y="2995834"/>
            <a:ext cx="1070499" cy="985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(VCF)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A4F71F6-BCB3-45F2-A5D2-C689A399758B}"/>
              </a:ext>
            </a:extLst>
          </p:cNvPr>
          <p:cNvSpPr/>
          <p:nvPr/>
        </p:nvSpPr>
        <p:spPr>
          <a:xfrm>
            <a:off x="500868" y="4133655"/>
            <a:ext cx="1070499" cy="985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params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0AB3A5-7699-4764-9EDD-C2CD53B580CD}"/>
              </a:ext>
            </a:extLst>
          </p:cNvPr>
          <p:cNvSpPr/>
          <p:nvPr/>
        </p:nvSpPr>
        <p:spPr>
          <a:xfrm>
            <a:off x="5716725" y="2962759"/>
            <a:ext cx="1070499" cy="985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(TSV)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A6158-6155-45FD-A5B9-80BE7F50A985}"/>
              </a:ext>
            </a:extLst>
          </p:cNvPr>
          <p:cNvSpPr/>
          <p:nvPr/>
        </p:nvSpPr>
        <p:spPr>
          <a:xfrm>
            <a:off x="5716726" y="4083431"/>
            <a:ext cx="1070499" cy="985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Run meta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44B6DE-FDC1-4F85-BA75-FCAE291D7543}"/>
              </a:ext>
            </a:extLst>
          </p:cNvPr>
          <p:cNvSpPr/>
          <p:nvPr/>
        </p:nvSpPr>
        <p:spPr>
          <a:xfrm>
            <a:off x="7815424" y="2320830"/>
            <a:ext cx="1761170" cy="35066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Geneweaver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Disqover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F7E157-5926-460F-B47A-238E7FDCF77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1367" y="3488545"/>
            <a:ext cx="15713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40168-9350-49AE-87AB-D35CCBF37704}"/>
              </a:ext>
            </a:extLst>
          </p:cNvPr>
          <p:cNvCxnSpPr>
            <a:cxnSpLocks/>
          </p:cNvCxnSpPr>
          <p:nvPr/>
        </p:nvCxnSpPr>
        <p:spPr>
          <a:xfrm flipV="1">
            <a:off x="763172" y="4626366"/>
            <a:ext cx="1580225" cy="8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7A9AAC-E7DB-46D1-B52A-B8EB79E4A61C}"/>
              </a:ext>
            </a:extLst>
          </p:cNvPr>
          <p:cNvCxnSpPr>
            <a:cxnSpLocks/>
          </p:cNvCxnSpPr>
          <p:nvPr/>
        </p:nvCxnSpPr>
        <p:spPr>
          <a:xfrm flipV="1">
            <a:off x="4136594" y="3485505"/>
            <a:ext cx="152686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EE2EB4-DBC5-4A8B-91B9-ED2EF69A6D74}"/>
              </a:ext>
            </a:extLst>
          </p:cNvPr>
          <p:cNvCxnSpPr>
            <a:cxnSpLocks/>
          </p:cNvCxnSpPr>
          <p:nvPr/>
        </p:nvCxnSpPr>
        <p:spPr>
          <a:xfrm flipV="1">
            <a:off x="4109960" y="4576142"/>
            <a:ext cx="152686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011BAA-FE3A-4858-A428-CE71E49604DA}"/>
              </a:ext>
            </a:extLst>
          </p:cNvPr>
          <p:cNvCxnSpPr>
            <a:cxnSpLocks/>
          </p:cNvCxnSpPr>
          <p:nvPr/>
        </p:nvCxnSpPr>
        <p:spPr>
          <a:xfrm flipV="1">
            <a:off x="7009024" y="3485504"/>
            <a:ext cx="8064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70C295-6AF0-4297-BAA6-E611D075C645}"/>
              </a:ext>
            </a:extLst>
          </p:cNvPr>
          <p:cNvCxnSpPr>
            <a:cxnSpLocks/>
          </p:cNvCxnSpPr>
          <p:nvPr/>
        </p:nvCxnSpPr>
        <p:spPr>
          <a:xfrm flipV="1">
            <a:off x="6982390" y="4576141"/>
            <a:ext cx="8064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E086CCE-09AD-4742-9AAA-4DF93EB269FF}"/>
              </a:ext>
            </a:extLst>
          </p:cNvPr>
          <p:cNvCxnSpPr>
            <a:cxnSpLocks/>
            <a:stCxn id="32" idx="0"/>
            <a:endCxn id="21" idx="0"/>
          </p:cNvCxnSpPr>
          <p:nvPr/>
        </p:nvCxnSpPr>
        <p:spPr>
          <a:xfrm rot="16200000" flipH="1" flipV="1">
            <a:off x="4528562" y="-1171614"/>
            <a:ext cx="675004" cy="7659891"/>
          </a:xfrm>
          <a:prstGeom prst="bentConnector3">
            <a:avLst>
              <a:gd name="adj1" fmla="val -338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28" descr="Gears">
            <a:extLst>
              <a:ext uri="{FF2B5EF4-FFF2-40B4-BE49-F238E27FC236}">
                <a16:creationId xmlns:a16="http://schemas.microsoft.com/office/drawing/2014/main" id="{312C370A-567B-4D2C-AA2D-336316494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7591" y="3399633"/>
            <a:ext cx="1253969" cy="125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3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Complete Workflow</a:t>
            </a:r>
            <a:endParaRPr lang="en-US" sz="16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are FAIR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Applications are FAIR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out are FAIR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3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301896" y="189516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43C9F6-B44C-544E-BBDC-7E922705116A}"/>
              </a:ext>
            </a:extLst>
          </p:cNvPr>
          <p:cNvSpPr/>
          <p:nvPr/>
        </p:nvSpPr>
        <p:spPr>
          <a:xfrm>
            <a:off x="1785802" y="1743909"/>
            <a:ext cx="1594888" cy="203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6709B-2376-CF42-8F1B-59255F7B7D5B}"/>
              </a:ext>
            </a:extLst>
          </p:cNvPr>
          <p:cNvSpPr txBox="1"/>
          <p:nvPr/>
        </p:nvSpPr>
        <p:spPr>
          <a:xfrm>
            <a:off x="490026" y="2584639"/>
            <a:ext cx="103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Vcf</a:t>
            </a:r>
            <a:endParaRPr lang="en-US" dirty="0"/>
          </a:p>
          <a:p>
            <a:r>
              <a:rPr lang="en-US" dirty="0"/>
              <a:t>Metadata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7A458-6278-4B4A-91C1-FE0195D4B9E7}"/>
              </a:ext>
            </a:extLst>
          </p:cNvPr>
          <p:cNvSpPr txBox="1"/>
          <p:nvPr/>
        </p:nvSpPr>
        <p:spPr>
          <a:xfrm>
            <a:off x="1785802" y="2369196"/>
            <a:ext cx="1594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DisQover</a:t>
            </a:r>
            <a:endParaRPr lang="en-US" dirty="0"/>
          </a:p>
          <a:p>
            <a:pPr algn="ctr"/>
            <a:r>
              <a:rPr lang="en-US" dirty="0"/>
              <a:t>Select a </a:t>
            </a:r>
            <a:r>
              <a:rPr lang="en-US" dirty="0" err="1"/>
              <a:t>vcf</a:t>
            </a:r>
            <a:r>
              <a:rPr lang="en-US" dirty="0"/>
              <a:t> file using metadata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28C43-CA42-9042-A98D-73E529CDC6D9}"/>
              </a:ext>
            </a:extLst>
          </p:cNvPr>
          <p:cNvSpPr txBox="1"/>
          <p:nvPr/>
        </p:nvSpPr>
        <p:spPr>
          <a:xfrm>
            <a:off x="3488136" y="1435176"/>
            <a:ext cx="126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Link-out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1080C-2F05-B740-BA79-3A0EB5520B37}"/>
              </a:ext>
            </a:extLst>
          </p:cNvPr>
          <p:cNvSpPr/>
          <p:nvPr/>
        </p:nvSpPr>
        <p:spPr>
          <a:xfrm>
            <a:off x="5214390" y="1923217"/>
            <a:ext cx="1896784" cy="81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701ED-51FC-864D-A16D-8F431D329EC6}"/>
              </a:ext>
            </a:extLst>
          </p:cNvPr>
          <p:cNvSpPr txBox="1"/>
          <p:nvPr/>
        </p:nvSpPr>
        <p:spPr>
          <a:xfrm>
            <a:off x="5397782" y="2077105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Lifebit.ai</a:t>
            </a:r>
            <a:r>
              <a:rPr lang="en-US" dirty="0"/>
              <a:t> (</a:t>
            </a:r>
            <a:r>
              <a:rPr lang="en-US" dirty="0" err="1"/>
              <a:t>deploit</a:t>
            </a:r>
            <a:r>
              <a:rPr lang="en-US" dirty="0"/>
              <a:t>)</a:t>
            </a:r>
          </a:p>
          <a:p>
            <a:r>
              <a:rPr lang="en-US" dirty="0" err="1"/>
              <a:t>Exomizer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441D27-D890-2B46-A4A3-43AB751568D2}"/>
              </a:ext>
            </a:extLst>
          </p:cNvPr>
          <p:cNvSpPr/>
          <p:nvPr/>
        </p:nvSpPr>
        <p:spPr>
          <a:xfrm>
            <a:off x="5197298" y="2886385"/>
            <a:ext cx="1896784" cy="81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B7C29-3B10-8F4D-9C52-160CF3F404DC}"/>
              </a:ext>
            </a:extLst>
          </p:cNvPr>
          <p:cNvSpPr txBox="1"/>
          <p:nvPr/>
        </p:nvSpPr>
        <p:spPr>
          <a:xfrm>
            <a:off x="5380690" y="3040273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Biology</a:t>
            </a:r>
          </a:p>
          <a:p>
            <a:r>
              <a:rPr lang="en-US" dirty="0" err="1"/>
              <a:t>Exomizer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B9301-F084-DD44-811C-D6597BDBA92C}"/>
              </a:ext>
            </a:extLst>
          </p:cNvPr>
          <p:cNvSpPr txBox="1"/>
          <p:nvPr/>
        </p:nvSpPr>
        <p:spPr>
          <a:xfrm>
            <a:off x="8098304" y="2179512"/>
            <a:ext cx="147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gene list</a:t>
            </a:r>
          </a:p>
          <a:p>
            <a:r>
              <a:rPr lang="en-US" dirty="0"/>
              <a:t>+ Metadata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3DDBB8-E3CE-F24C-91F6-5FA7BC2538F2}"/>
              </a:ext>
            </a:extLst>
          </p:cNvPr>
          <p:cNvSpPr txBox="1"/>
          <p:nvPr/>
        </p:nvSpPr>
        <p:spPr>
          <a:xfrm>
            <a:off x="3043967" y="5290674"/>
            <a:ext cx="126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Link-out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0239B0-E8AB-164A-AADF-B96583AA43E4}"/>
              </a:ext>
            </a:extLst>
          </p:cNvPr>
          <p:cNvSpPr/>
          <p:nvPr/>
        </p:nvSpPr>
        <p:spPr>
          <a:xfrm>
            <a:off x="5197298" y="1162079"/>
            <a:ext cx="1896784" cy="668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A16E0F-CD41-8840-BEDE-9798D5AFF661}"/>
              </a:ext>
            </a:extLst>
          </p:cNvPr>
          <p:cNvSpPr txBox="1"/>
          <p:nvPr/>
        </p:nvSpPr>
        <p:spPr>
          <a:xfrm>
            <a:off x="5380690" y="1173566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Dockerized</a:t>
            </a:r>
          </a:p>
          <a:p>
            <a:r>
              <a:rPr lang="en-US" dirty="0" err="1"/>
              <a:t>Exomizer</a:t>
            </a:r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E02FEE-91F4-A34E-A028-7AAE0F4D336B}"/>
              </a:ext>
            </a:extLst>
          </p:cNvPr>
          <p:cNvSpPr/>
          <p:nvPr/>
        </p:nvSpPr>
        <p:spPr>
          <a:xfrm>
            <a:off x="5214390" y="4959494"/>
            <a:ext cx="1896784" cy="81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40BB80-1022-FE44-82D7-C58056C4DEF8}"/>
              </a:ext>
            </a:extLst>
          </p:cNvPr>
          <p:cNvSpPr txBox="1"/>
          <p:nvPr/>
        </p:nvSpPr>
        <p:spPr>
          <a:xfrm>
            <a:off x="5397782" y="5113382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Lifebit.ai</a:t>
            </a:r>
            <a:r>
              <a:rPr lang="en-US" dirty="0"/>
              <a:t> (</a:t>
            </a:r>
            <a:r>
              <a:rPr lang="en-US" dirty="0" err="1"/>
              <a:t>deploit</a:t>
            </a:r>
            <a:r>
              <a:rPr lang="en-US" dirty="0"/>
              <a:t>)</a:t>
            </a:r>
          </a:p>
          <a:p>
            <a:r>
              <a:rPr lang="en-US" dirty="0" err="1"/>
              <a:t>geneweaver</a:t>
            </a:r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214C4C-44D8-B04F-85D3-12D87E22D8D2}"/>
              </a:ext>
            </a:extLst>
          </p:cNvPr>
          <p:cNvSpPr/>
          <p:nvPr/>
        </p:nvSpPr>
        <p:spPr>
          <a:xfrm>
            <a:off x="5197298" y="5922662"/>
            <a:ext cx="1896784" cy="81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46FE3-BEEF-6040-A2AC-951159EA5EAF}"/>
              </a:ext>
            </a:extLst>
          </p:cNvPr>
          <p:cNvSpPr txBox="1"/>
          <p:nvPr/>
        </p:nvSpPr>
        <p:spPr>
          <a:xfrm>
            <a:off x="5380690" y="6076550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Biology</a:t>
            </a:r>
          </a:p>
          <a:p>
            <a:r>
              <a:rPr lang="en-US" dirty="0" err="1"/>
              <a:t>Exomizer</a:t>
            </a:r>
            <a:r>
              <a:rPr lang="en-US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D2A946-44C3-2246-8383-665D2164B2D5}"/>
              </a:ext>
            </a:extLst>
          </p:cNvPr>
          <p:cNvSpPr/>
          <p:nvPr/>
        </p:nvSpPr>
        <p:spPr>
          <a:xfrm>
            <a:off x="5197298" y="4055955"/>
            <a:ext cx="1913876" cy="76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A029BE-6DC3-214A-81DF-B187CF3E7020}"/>
              </a:ext>
            </a:extLst>
          </p:cNvPr>
          <p:cNvSpPr txBox="1"/>
          <p:nvPr/>
        </p:nvSpPr>
        <p:spPr>
          <a:xfrm>
            <a:off x="5380690" y="4209843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Dockerized</a:t>
            </a:r>
          </a:p>
          <a:p>
            <a:r>
              <a:rPr lang="en-US" dirty="0" err="1"/>
              <a:t>geneweaver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DB3846-9F63-CF4E-AC42-BBC836490A41}"/>
              </a:ext>
            </a:extLst>
          </p:cNvPr>
          <p:cNvSpPr txBox="1"/>
          <p:nvPr/>
        </p:nvSpPr>
        <p:spPr>
          <a:xfrm>
            <a:off x="8138380" y="5122241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mouse gene list</a:t>
            </a:r>
          </a:p>
          <a:p>
            <a:r>
              <a:rPr lang="en-US" dirty="0"/>
              <a:t>+ Metadata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ED4CD6-A156-294A-94D4-C7BB63F77F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521436" y="2846249"/>
            <a:ext cx="2643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B83E8C-1DF8-0A40-BB3C-C340F64A233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418220" y="1496184"/>
            <a:ext cx="1779078" cy="96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75560E-D4E9-E741-83B7-B967953172C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380690" y="2331649"/>
            <a:ext cx="1833700" cy="20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9AEB03-5D70-4F49-A0C9-ABC533E9C1B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18220" y="2600325"/>
            <a:ext cx="1779078" cy="69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F04B81-4B72-8E45-9751-CB49B321206B}"/>
              </a:ext>
            </a:extLst>
          </p:cNvPr>
          <p:cNvCxnSpPr>
            <a:cxnSpLocks/>
            <a:stCxn id="72" idx="1"/>
            <a:endCxn id="15" idx="1"/>
          </p:cNvCxnSpPr>
          <p:nvPr/>
        </p:nvCxnSpPr>
        <p:spPr>
          <a:xfrm>
            <a:off x="7790409" y="2432664"/>
            <a:ext cx="307895" cy="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E3D4FA4-3E0A-A34C-A845-28B34F09A8AB}"/>
              </a:ext>
            </a:extLst>
          </p:cNvPr>
          <p:cNvCxnSpPr>
            <a:cxnSpLocks/>
            <a:stCxn id="15" idx="0"/>
            <a:endCxn id="2" idx="0"/>
          </p:cNvCxnSpPr>
          <p:nvPr/>
        </p:nvCxnSpPr>
        <p:spPr>
          <a:xfrm rot="16200000" flipV="1">
            <a:off x="5492547" y="-1165391"/>
            <a:ext cx="435603" cy="6254203"/>
          </a:xfrm>
          <a:prstGeom prst="bentConnector3">
            <a:avLst>
              <a:gd name="adj1" fmla="val 278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2A4B0493-33D5-E943-AF36-8C36DA84DC43}"/>
              </a:ext>
            </a:extLst>
          </p:cNvPr>
          <p:cNvCxnSpPr>
            <a:cxnSpLocks/>
            <a:stCxn id="34" idx="2"/>
            <a:endCxn id="2" idx="2"/>
          </p:cNvCxnSpPr>
          <p:nvPr/>
        </p:nvCxnSpPr>
        <p:spPr>
          <a:xfrm rot="5400000" flipH="1">
            <a:off x="4787623" y="1575597"/>
            <a:ext cx="1865488" cy="6274241"/>
          </a:xfrm>
          <a:prstGeom prst="bentConnector3">
            <a:avLst>
              <a:gd name="adj1" fmla="val -73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C9040A8-C009-1446-AF65-4ABFB62DED1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624809" y="3810451"/>
            <a:ext cx="2572489" cy="62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242D249-8252-2B42-B262-C12F64BBDCE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92089" y="3835899"/>
            <a:ext cx="2522301" cy="153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3F9B8B-E4EE-6640-A094-2C540044C9E8}"/>
              </a:ext>
            </a:extLst>
          </p:cNvPr>
          <p:cNvCxnSpPr>
            <a:cxnSpLocks/>
            <a:stCxn id="2" idx="2"/>
            <a:endCxn id="24" idx="1"/>
          </p:cNvCxnSpPr>
          <p:nvPr/>
        </p:nvCxnSpPr>
        <p:spPr>
          <a:xfrm>
            <a:off x="2583246" y="3779973"/>
            <a:ext cx="2614052" cy="255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Brace 71">
            <a:extLst>
              <a:ext uri="{FF2B5EF4-FFF2-40B4-BE49-F238E27FC236}">
                <a16:creationId xmlns:a16="http://schemas.microsoft.com/office/drawing/2014/main" id="{0C735F7B-D1B7-194D-A6FE-72B50681ECA7}"/>
              </a:ext>
            </a:extLst>
          </p:cNvPr>
          <p:cNvSpPr/>
          <p:nvPr/>
        </p:nvSpPr>
        <p:spPr>
          <a:xfrm>
            <a:off x="7255837" y="1162079"/>
            <a:ext cx="534572" cy="2541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F4E914C2-A8C5-A04D-BFEC-12353E80D3F6}"/>
              </a:ext>
            </a:extLst>
          </p:cNvPr>
          <p:cNvSpPr/>
          <p:nvPr/>
        </p:nvSpPr>
        <p:spPr>
          <a:xfrm>
            <a:off x="7276778" y="4113266"/>
            <a:ext cx="534572" cy="2541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058427-37BF-4541-9547-6472DF0234C7}"/>
              </a:ext>
            </a:extLst>
          </p:cNvPr>
          <p:cNvCxnSpPr>
            <a:cxnSpLocks/>
          </p:cNvCxnSpPr>
          <p:nvPr/>
        </p:nvCxnSpPr>
        <p:spPr>
          <a:xfrm>
            <a:off x="7800755" y="5392335"/>
            <a:ext cx="307895" cy="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419F15-6FB4-C443-84AB-7DE88AA7C3F5}"/>
              </a:ext>
            </a:extLst>
          </p:cNvPr>
          <p:cNvCxnSpPr/>
          <p:nvPr/>
        </p:nvCxnSpPr>
        <p:spPr>
          <a:xfrm>
            <a:off x="1521436" y="914400"/>
            <a:ext cx="0" cy="62020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199B7F5-8816-1646-A406-A7ED21D86343}"/>
              </a:ext>
            </a:extLst>
          </p:cNvPr>
          <p:cNvSpPr txBox="1"/>
          <p:nvPr/>
        </p:nvSpPr>
        <p:spPr>
          <a:xfrm>
            <a:off x="490025" y="3835899"/>
            <a:ext cx="767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HIPPA</a:t>
            </a:r>
          </a:p>
        </p:txBody>
      </p:sp>
    </p:spTree>
    <p:extLst>
      <p:ext uri="{BB962C8B-B14F-4D97-AF65-F5344CB8AC3E}">
        <p14:creationId xmlns:p14="http://schemas.microsoft.com/office/powerpoint/2010/main" val="335231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4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Subteam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formation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Exomiser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-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dockerization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lifebit.ai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databiology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(leads: Juan/Pablo)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Geneweaver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homology call (lead: Filipe)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DisQover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(lead: Niels)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Input/Output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gene,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genesets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(lead: Nolan)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33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5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Workplan</a:t>
            </a: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Initial/Baseline Assessments (Data and applications)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Conduct interventions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Re-Assessments (Data and Applications)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6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Challenges</a:t>
            </a:r>
            <a:endParaRPr sz="16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Diagnostic purposes – VCF data is diagnostic information only available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65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7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FAIRshake</a:t>
            </a: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assessment</a:t>
            </a:r>
            <a:endParaRPr sz="16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5C0E36-4EA8-4E6F-BECB-ECB6D3717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3" b="17717"/>
          <a:stretch/>
        </p:blipFill>
        <p:spPr>
          <a:xfrm>
            <a:off x="219929" y="3132815"/>
            <a:ext cx="8809763" cy="2026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F37867-AA7D-4273-B458-7D5E50E8F767}"/>
              </a:ext>
            </a:extLst>
          </p:cNvPr>
          <p:cNvSpPr txBox="1"/>
          <p:nvPr/>
        </p:nvSpPr>
        <p:spPr>
          <a:xfrm>
            <a:off x="645878" y="5542023"/>
            <a:ext cx="150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Exomiser</a:t>
            </a:r>
            <a:r>
              <a:rPr lang="en-US" dirty="0"/>
              <a:t> as </a:t>
            </a:r>
          </a:p>
          <a:p>
            <a:r>
              <a:rPr lang="en-US" dirty="0"/>
              <a:t>standalone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5C24F-AB54-4A98-82CC-69AD846F97D4}"/>
              </a:ext>
            </a:extLst>
          </p:cNvPr>
          <p:cNvSpPr txBox="1"/>
          <p:nvPr/>
        </p:nvSpPr>
        <p:spPr>
          <a:xfrm>
            <a:off x="2800143" y="5542023"/>
            <a:ext cx="150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Exomiser</a:t>
            </a:r>
            <a:r>
              <a:rPr lang="en-US" dirty="0"/>
              <a:t> in </a:t>
            </a:r>
            <a:r>
              <a:rPr lang="en-US" dirty="0" err="1"/>
              <a:t>Lifebit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7CE7E-5FA4-4C52-BE80-2A11A73C7E2A}"/>
              </a:ext>
            </a:extLst>
          </p:cNvPr>
          <p:cNvSpPr txBox="1"/>
          <p:nvPr/>
        </p:nvSpPr>
        <p:spPr>
          <a:xfrm>
            <a:off x="5071242" y="5542023"/>
            <a:ext cx="150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Exomiser</a:t>
            </a:r>
            <a:r>
              <a:rPr lang="en-US" dirty="0"/>
              <a:t> in </a:t>
            </a:r>
            <a:r>
              <a:rPr lang="en-US" dirty="0" err="1"/>
              <a:t>Databiology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A97709-5DFD-43AC-B37E-5B0D62FBE772}"/>
              </a:ext>
            </a:extLst>
          </p:cNvPr>
          <p:cNvSpPr txBox="1"/>
          <p:nvPr/>
        </p:nvSpPr>
        <p:spPr>
          <a:xfrm>
            <a:off x="7224448" y="5542023"/>
            <a:ext cx="1508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VCF file for Pfeiffer syndrome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A1652-1F87-4DEA-8BFC-7D218D58548E}"/>
              </a:ext>
            </a:extLst>
          </p:cNvPr>
          <p:cNvSpPr txBox="1"/>
          <p:nvPr/>
        </p:nvSpPr>
        <p:spPr>
          <a:xfrm>
            <a:off x="348650" y="189118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Assessment made on 4 levels: </a:t>
            </a:r>
          </a:p>
        </p:txBody>
      </p:sp>
    </p:spTree>
    <p:extLst>
      <p:ext uri="{BB962C8B-B14F-4D97-AF65-F5344CB8AC3E}">
        <p14:creationId xmlns:p14="http://schemas.microsoft.com/office/powerpoint/2010/main" val="71672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FAIRshake</a:t>
            </a: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analytics</a:t>
            </a:r>
            <a:endParaRPr sz="16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88B57A7-36FE-42AC-BF81-3F5130C0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88" y="1502462"/>
            <a:ext cx="3803542" cy="2445134"/>
          </a:xfrm>
          <a:prstGeom prst="rect">
            <a:avLst/>
          </a:prstGeom>
        </p:spPr>
      </p:pic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8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8DF8E43-83FC-4B8C-80C7-D52383CFB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196" y="3508153"/>
            <a:ext cx="3965204" cy="254906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DDBD5CD-4DC2-45CA-A16F-2055F4C6DE16}"/>
              </a:ext>
            </a:extLst>
          </p:cNvPr>
          <p:cNvSpPr/>
          <p:nvPr/>
        </p:nvSpPr>
        <p:spPr>
          <a:xfrm>
            <a:off x="4064057" y="2583608"/>
            <a:ext cx="1344706" cy="119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2F2F34-A282-402B-B956-0716EFA63EA9}"/>
              </a:ext>
            </a:extLst>
          </p:cNvPr>
          <p:cNvSpPr txBox="1"/>
          <p:nvPr/>
        </p:nvSpPr>
        <p:spPr>
          <a:xfrm>
            <a:off x="4547565" y="4357113"/>
            <a:ext cx="400110" cy="12947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5C407B-4E94-45DB-AAEF-A770809A4AE7}"/>
              </a:ext>
            </a:extLst>
          </p:cNvPr>
          <p:cNvSpPr txBox="1"/>
          <p:nvPr/>
        </p:nvSpPr>
        <p:spPr>
          <a:xfrm>
            <a:off x="5247155" y="4355094"/>
            <a:ext cx="400110" cy="12947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Standalone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DCAC8-C268-437A-BEF6-4E4A24D5F866}"/>
              </a:ext>
            </a:extLst>
          </p:cNvPr>
          <p:cNvSpPr txBox="1"/>
          <p:nvPr/>
        </p:nvSpPr>
        <p:spPr>
          <a:xfrm>
            <a:off x="5946745" y="4372016"/>
            <a:ext cx="400110" cy="12947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Lifebit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9EEF22-A9C9-4C0D-B2B6-25248491829E}"/>
              </a:ext>
            </a:extLst>
          </p:cNvPr>
          <p:cNvSpPr txBox="1"/>
          <p:nvPr/>
        </p:nvSpPr>
        <p:spPr>
          <a:xfrm>
            <a:off x="6646335" y="4349264"/>
            <a:ext cx="400110" cy="12947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Databiology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24F68-08B3-48C2-A8CB-3F2FE821C2E9}"/>
              </a:ext>
            </a:extLst>
          </p:cNvPr>
          <p:cNvSpPr txBox="1"/>
          <p:nvPr/>
        </p:nvSpPr>
        <p:spPr>
          <a:xfrm>
            <a:off x="7903400" y="2171861"/>
            <a:ext cx="175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FAIRifying</a:t>
            </a:r>
            <a:r>
              <a:rPr lang="en-US" dirty="0">
                <a:solidFill>
                  <a:srgbClr val="FF0000"/>
                </a:solidFill>
              </a:rPr>
              <a:t> needed mostly on the data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Standalone version could be more FAIR with implementation of an 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FF9E6A-618F-4EBE-9C3B-25155F97E98F}"/>
              </a:ext>
            </a:extLst>
          </p:cNvPr>
          <p:cNvSpPr/>
          <p:nvPr/>
        </p:nvSpPr>
        <p:spPr>
          <a:xfrm>
            <a:off x="4368209" y="2020570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Un-FAIR data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0CF448-F083-4F81-9874-2048B9EDFC1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658554" y="3779776"/>
            <a:ext cx="77856" cy="5985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5A956-4ED4-4F5A-B3B8-EC8A39447A8B}"/>
              </a:ext>
            </a:extLst>
          </p:cNvPr>
          <p:cNvCxnSpPr>
            <a:cxnSpLocks/>
          </p:cNvCxnSpPr>
          <p:nvPr/>
        </p:nvCxnSpPr>
        <p:spPr>
          <a:xfrm>
            <a:off x="5047165" y="3728034"/>
            <a:ext cx="265762" cy="5911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5A6E0164-FCF3-4E75-A172-660998306BA7}"/>
              </a:ext>
            </a:extLst>
          </p:cNvPr>
          <p:cNvSpPr/>
          <p:nvPr/>
        </p:nvSpPr>
        <p:spPr>
          <a:xfrm>
            <a:off x="7961602" y="4692279"/>
            <a:ext cx="15294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Databiology</a:t>
            </a:r>
            <a:r>
              <a:rPr lang="en-US" dirty="0">
                <a:solidFill>
                  <a:srgbClr val="00B050"/>
                </a:solidFill>
              </a:rPr>
              <a:t> application is most FAIR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0BCE6103-A55A-4702-98CB-6D86FB236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37" y="1965288"/>
            <a:ext cx="2966886" cy="42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4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4/16/2019</a:t>
            </a:fld>
            <a:endParaRPr sz="1102" dirty="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FAIRshake</a:t>
            </a: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assessment – Points to improve</a:t>
            </a:r>
            <a:endParaRPr sz="16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4C634F-99B6-4A0D-8EBC-DD6CD4BA0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1469"/>
          <a:stretch/>
        </p:blipFill>
        <p:spPr>
          <a:xfrm>
            <a:off x="279929" y="1516549"/>
            <a:ext cx="2800350" cy="1772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23C7FB-EF96-4495-A3DA-6509A8FB083F}"/>
              </a:ext>
            </a:extLst>
          </p:cNvPr>
          <p:cNvSpPr txBox="1"/>
          <p:nvPr/>
        </p:nvSpPr>
        <p:spPr>
          <a:xfrm>
            <a:off x="831831" y="4078558"/>
            <a:ext cx="1952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Tool cannot be accessed programmatically through an API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0826A8-3D87-4794-A5DD-E59E97CD8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986" y="1452774"/>
            <a:ext cx="2456901" cy="25422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1EB129-060D-47AD-A7C7-8787AA4384E9}"/>
              </a:ext>
            </a:extLst>
          </p:cNvPr>
          <p:cNvSpPr txBox="1"/>
          <p:nvPr/>
        </p:nvSpPr>
        <p:spPr>
          <a:xfrm>
            <a:off x="3856264" y="2838450"/>
            <a:ext cx="4732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4F124-DB2A-4651-AF01-F5D2B56C6B9F}"/>
              </a:ext>
            </a:extLst>
          </p:cNvPr>
          <p:cNvSpPr txBox="1"/>
          <p:nvPr/>
        </p:nvSpPr>
        <p:spPr>
          <a:xfrm>
            <a:off x="3380011" y="345393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SmartAPI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6EAD4D-B3D5-4342-B2C3-B5BDD0D1DDF5}"/>
              </a:ext>
            </a:extLst>
          </p:cNvPr>
          <p:cNvSpPr txBox="1"/>
          <p:nvPr/>
        </p:nvSpPr>
        <p:spPr>
          <a:xfrm>
            <a:off x="5462357" y="283845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1A829-7EE4-4547-A2B4-05D8A5CD43BA}"/>
              </a:ext>
            </a:extLst>
          </p:cNvPr>
          <p:cNvSpPr txBox="1"/>
          <p:nvPr/>
        </p:nvSpPr>
        <p:spPr>
          <a:xfrm>
            <a:off x="3380011" y="4102725"/>
            <a:ext cx="35065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Tool Rubric:  </a:t>
            </a:r>
            <a:r>
              <a:rPr lang="en-US" sz="1100" dirty="0"/>
              <a:t>Source code not shared, Contact info about the author only on username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Repository Rubric:  </a:t>
            </a:r>
            <a:r>
              <a:rPr lang="en-US" sz="1100" dirty="0"/>
              <a:t>Does not provide documentation for each data resource, Contact info is 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err="1"/>
              <a:t>SmartAPI</a:t>
            </a:r>
            <a:r>
              <a:rPr lang="en-US" sz="1100" b="1" dirty="0"/>
              <a:t> Rubric: </a:t>
            </a:r>
            <a:r>
              <a:rPr lang="en-US" sz="1100" dirty="0"/>
              <a:t>Machine readable metadata not available yet.</a:t>
            </a:r>
          </a:p>
          <a:p>
            <a:r>
              <a:rPr lang="en-US" sz="1100" dirty="0"/>
              <a:t>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A41366-FD0C-472C-A55A-D84700D6C938}"/>
              </a:ext>
            </a:extLst>
          </p:cNvPr>
          <p:cNvSpPr/>
          <p:nvPr/>
        </p:nvSpPr>
        <p:spPr>
          <a:xfrm>
            <a:off x="279929" y="6638011"/>
            <a:ext cx="3905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https://fairshake.cloud/project/75/assessments/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433B39-B602-4213-ACA5-883271E43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454" y="1330780"/>
            <a:ext cx="3133725" cy="5143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EF33D27-B713-4157-83A3-60B25AE5C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781" y="2001173"/>
            <a:ext cx="3629025" cy="581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4ABB03-60E1-411D-A9E7-3019AE4FE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2029" y="2616704"/>
            <a:ext cx="734573" cy="7512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86BF13-2BB5-4BA0-B1DD-407E92398112}"/>
              </a:ext>
            </a:extLst>
          </p:cNvPr>
          <p:cNvSpPr txBox="1"/>
          <p:nvPr/>
        </p:nvSpPr>
        <p:spPr>
          <a:xfrm>
            <a:off x="7706787" y="4061740"/>
            <a:ext cx="1778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tool uses community accepted ontology</a:t>
            </a:r>
          </a:p>
          <a:p>
            <a:r>
              <a:rPr lang="en-US" dirty="0"/>
              <a:t>but…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29893A-5E14-43B9-B8CC-D57E30F528B5}"/>
              </a:ext>
            </a:extLst>
          </p:cNvPr>
          <p:cNvSpPr txBox="1"/>
          <p:nvPr/>
        </p:nvSpPr>
        <p:spPr>
          <a:xfrm>
            <a:off x="7378758" y="2847521"/>
            <a:ext cx="4732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tool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11AEC9-FAEF-410E-97C6-E4271241A960}"/>
              </a:ext>
            </a:extLst>
          </p:cNvPr>
          <p:cNvSpPr txBox="1"/>
          <p:nvPr/>
        </p:nvSpPr>
        <p:spPr>
          <a:xfrm>
            <a:off x="831831" y="2814220"/>
            <a:ext cx="4732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313754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31299</TotalTime>
  <Words>632</Words>
  <Application>Microsoft Office PowerPoint</Application>
  <PresentationFormat>Custom</PresentationFormat>
  <Paragraphs>170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AIOZ (Asli Ismihan Ozen)</cp:lastModifiedBy>
  <cp:revision>41</cp:revision>
  <cp:lastPrinted>2019-04-15T16:07:26Z</cp:lastPrinted>
  <dcterms:modified xsi:type="dcterms:W3CDTF">2019-04-16T13:39:27Z</dcterms:modified>
</cp:coreProperties>
</file>