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7f49ff5b4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7f49ff5b4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7f49ff5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7f49ff5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7f49ff5b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7f49ff5b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spreadsheets/d/1OcYadzvQ4Gi_S9Qz9TrT_oY6GJ-eCk0i5frbOte0sRg/edit#gid=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Generating a Fungal Index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the SRA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NCBI SRA (sequence read archive) is a repository of high-throughput sequencing data. Fungal researchers are interested in being able to quickly pull out relevant data from SRA, especially from metagenomic experiments, without having to perform intensive BLAST searches each time. </a:t>
            </a:r>
            <a:endParaRPr/>
          </a:p>
          <a:p>
            <a:pPr indent="-342900" lvl="0" marL="457200" rtl="0" algn="l">
              <a:spcBef>
                <a:spcPts val="1000"/>
              </a:spcBef>
              <a:spcAft>
                <a:spcPts val="0"/>
              </a:spcAft>
              <a:buSzPts val="1800"/>
              <a:buChar char="●"/>
            </a:pPr>
            <a:r>
              <a:rPr lang="en"/>
              <a:t>Our aim is to generate biologically relevant SRA indices that list SRA records containing fungal sequences along with relevant metadata.</a:t>
            </a:r>
            <a:endParaRPr/>
          </a:p>
          <a:p>
            <a:pPr indent="-342900" lvl="0" marL="457200" rtl="0" algn="l">
              <a:spcBef>
                <a:spcPts val="1600"/>
              </a:spcBef>
              <a:spcAft>
                <a:spcPts val="1600"/>
              </a:spcAft>
              <a:buSzPts val="1800"/>
              <a:buChar char="●"/>
            </a:pPr>
            <a:r>
              <a:rPr lang="en"/>
              <a:t>This exercise should serve as a general pattern for creating useful indices of the SRA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Distributed BLAST search tool</a:t>
            </a:r>
            <a:endParaRPr/>
          </a:p>
          <a:p>
            <a:pPr indent="-342900" lvl="0" marL="457200" rtl="0" algn="l">
              <a:spcBef>
                <a:spcPts val="1000"/>
              </a:spcBef>
              <a:spcAft>
                <a:spcPts val="0"/>
              </a:spcAft>
              <a:buSzPts val="1800"/>
              <a:buChar char="●"/>
            </a:pPr>
            <a:r>
              <a:rPr lang="en"/>
              <a:t>Initial indices contain BLAST output only</a:t>
            </a:r>
            <a:endParaRPr/>
          </a:p>
          <a:p>
            <a:pPr indent="-342900" lvl="0" marL="457200" rtl="0" algn="l">
              <a:spcBef>
                <a:spcPts val="1000"/>
              </a:spcBef>
              <a:spcAft>
                <a:spcPts val="1000"/>
              </a:spcAft>
              <a:buSzPts val="1800"/>
              <a:buChar char="●"/>
            </a:pPr>
            <a:r>
              <a:rPr lang="en"/>
              <a:t>Tool provides methods to augment indices via python functions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3" name="Google Shape;73;p16"/>
          <p:cNvSpPr txBox="1"/>
          <p:nvPr>
            <p:ph idx="1" type="body"/>
          </p:nvPr>
        </p:nvSpPr>
        <p:spPr>
          <a:xfrm>
            <a:off x="311700" y="1152475"/>
            <a:ext cx="3467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Define metadata to include (√: results </a:t>
            </a:r>
            <a:r>
              <a:rPr lang="en" u="sng">
                <a:solidFill>
                  <a:schemeClr val="hlink"/>
                </a:solidFill>
                <a:hlinkClick r:id="rId3"/>
              </a:rPr>
              <a:t>here</a:t>
            </a:r>
            <a:r>
              <a:rPr lang="en"/>
              <a:t>)</a:t>
            </a:r>
            <a:endParaRPr/>
          </a:p>
          <a:p>
            <a:pPr indent="-342900" lvl="0" marL="457200" rtl="0" algn="l">
              <a:spcBef>
                <a:spcPts val="1000"/>
              </a:spcBef>
              <a:spcAft>
                <a:spcPts val="0"/>
              </a:spcAft>
              <a:buSzPts val="1800"/>
              <a:buChar char="●"/>
            </a:pPr>
            <a:r>
              <a:rPr lang="en"/>
              <a:t>Write functions to Index fields </a:t>
            </a:r>
            <a:endParaRPr/>
          </a:p>
          <a:p>
            <a:pPr indent="-342900" lvl="0" marL="457200" rtl="0" algn="l">
              <a:spcBef>
                <a:spcPts val="1000"/>
              </a:spcBef>
              <a:spcAft>
                <a:spcPts val="0"/>
              </a:spcAft>
              <a:buSzPts val="1800"/>
              <a:buChar char="●"/>
            </a:pPr>
            <a:r>
              <a:rPr lang="en"/>
              <a:t>Generate test data set (*with ITS queries)</a:t>
            </a:r>
            <a:endParaRPr/>
          </a:p>
          <a:p>
            <a:pPr indent="-342900" lvl="0" marL="457200" rtl="0" algn="l">
              <a:spcBef>
                <a:spcPts val="1000"/>
              </a:spcBef>
              <a:spcAft>
                <a:spcPts val="1000"/>
              </a:spcAft>
              <a:buSzPts val="1800"/>
              <a:buChar char="●"/>
            </a:pPr>
            <a:r>
              <a:rPr b="1" lang="en"/>
              <a:t>GOAL</a:t>
            </a:r>
            <a:r>
              <a:rPr lang="en"/>
              <a:t>: create enriched FAIR DATA index based on these queries</a:t>
            </a:r>
            <a:endParaRPr/>
          </a:p>
        </p:txBody>
      </p:sp>
      <p:sp>
        <p:nvSpPr>
          <p:cNvPr id="74" name="Google Shape;74;p16"/>
          <p:cNvSpPr/>
          <p:nvPr/>
        </p:nvSpPr>
        <p:spPr>
          <a:xfrm>
            <a:off x="5612100" y="4019563"/>
            <a:ext cx="1801200" cy="5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5667325" y="2445213"/>
            <a:ext cx="1801200" cy="5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6936675" y="3288025"/>
            <a:ext cx="18012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4718850" y="3304112"/>
            <a:ext cx="12741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5872325" y="1426638"/>
            <a:ext cx="1274100" cy="5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5852725" y="322488"/>
            <a:ext cx="1274100" cy="80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nvSpPr>
        <p:spPr>
          <a:xfrm>
            <a:off x="5862175" y="317013"/>
            <a:ext cx="1274100" cy="8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Create BLAST queries</a:t>
            </a:r>
            <a:endParaRPr/>
          </a:p>
        </p:txBody>
      </p:sp>
      <p:sp>
        <p:nvSpPr>
          <p:cNvPr id="81" name="Google Shape;81;p16"/>
          <p:cNvSpPr txBox="1"/>
          <p:nvPr/>
        </p:nvSpPr>
        <p:spPr>
          <a:xfrm>
            <a:off x="5819725" y="1560213"/>
            <a:ext cx="1340100" cy="7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BLAST result</a:t>
            </a:r>
            <a:endParaRPr/>
          </a:p>
        </p:txBody>
      </p:sp>
      <p:sp>
        <p:nvSpPr>
          <p:cNvPr id="82" name="Google Shape;82;p16"/>
          <p:cNvSpPr txBox="1"/>
          <p:nvPr/>
        </p:nvSpPr>
        <p:spPr>
          <a:xfrm>
            <a:off x="4718850" y="3288013"/>
            <a:ext cx="12741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SRA record</a:t>
            </a:r>
            <a:endParaRPr/>
          </a:p>
        </p:txBody>
      </p:sp>
      <p:sp>
        <p:nvSpPr>
          <p:cNvPr id="83" name="Google Shape;83;p16"/>
          <p:cNvSpPr txBox="1"/>
          <p:nvPr/>
        </p:nvSpPr>
        <p:spPr>
          <a:xfrm>
            <a:off x="6936675" y="3288025"/>
            <a:ext cx="16878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Biosample Record</a:t>
            </a:r>
            <a:endParaRPr/>
          </a:p>
        </p:txBody>
      </p:sp>
      <p:sp>
        <p:nvSpPr>
          <p:cNvPr id="84" name="Google Shape;84;p16"/>
          <p:cNvSpPr txBox="1"/>
          <p:nvPr/>
        </p:nvSpPr>
        <p:spPr>
          <a:xfrm>
            <a:off x="5709775" y="2404088"/>
            <a:ext cx="19521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Metadata Collection Functions</a:t>
            </a:r>
            <a:endParaRPr/>
          </a:p>
        </p:txBody>
      </p:sp>
      <p:sp>
        <p:nvSpPr>
          <p:cNvPr id="85" name="Google Shape;85;p16"/>
          <p:cNvSpPr txBox="1"/>
          <p:nvPr/>
        </p:nvSpPr>
        <p:spPr>
          <a:xfrm>
            <a:off x="5709775" y="4071388"/>
            <a:ext cx="19521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Index Tables</a:t>
            </a:r>
            <a:endParaRPr/>
          </a:p>
        </p:txBody>
      </p:sp>
      <p:sp>
        <p:nvSpPr>
          <p:cNvPr id="86" name="Google Shape;86;p16"/>
          <p:cNvSpPr/>
          <p:nvPr/>
        </p:nvSpPr>
        <p:spPr>
          <a:xfrm>
            <a:off x="6409550" y="1162438"/>
            <a:ext cx="122700" cy="207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6448025" y="2158075"/>
            <a:ext cx="122700" cy="207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6448025" y="3378338"/>
            <a:ext cx="195600" cy="207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rot="4024332">
            <a:off x="5168388" y="2877984"/>
            <a:ext cx="283389" cy="327468"/>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rot="-3188523">
            <a:off x="7619385" y="3005748"/>
            <a:ext cx="287580" cy="27624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rot="3823467">
            <a:off x="7473506" y="3719857"/>
            <a:ext cx="292079" cy="31595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rot="-3656724">
            <a:off x="5128139" y="3774691"/>
            <a:ext cx="345933" cy="316532"/>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7493475" y="2312225"/>
            <a:ext cx="858816" cy="535086"/>
          </a:xfrm>
          <a:prstGeom prst="irregularSeal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nvSpPr>
        <p:spPr>
          <a:xfrm>
            <a:off x="7583138" y="2399763"/>
            <a:ext cx="6795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FAIR!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