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70" d="100"/>
          <a:sy n="70" d="100"/>
        </p:scale>
        <p:origin x="61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NCBI 2017 Hackathon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038066"/>
          </a:xfrm>
        </p:spPr>
        <p:txBody>
          <a:bodyPr>
            <a:normAutofit/>
          </a:bodyPr>
          <a:lstStyle/>
          <a:p>
            <a:r>
              <a:rPr lang="en-US" dirty="0"/>
              <a:t>Eric Karlins | Maria Brown</a:t>
            </a:r>
          </a:p>
          <a:p>
            <a:r>
              <a:rPr lang="en-US" dirty="0"/>
              <a:t>Nick </a:t>
            </a:r>
            <a:r>
              <a:rPr lang="en-US" dirty="0" err="1"/>
              <a:t>Giangreco</a:t>
            </a:r>
            <a:r>
              <a:rPr lang="en-US" dirty="0"/>
              <a:t> | Samantha Sevilla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596" y="27296"/>
            <a:ext cx="4789404" cy="29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4" name="Picture 1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00" y="1003812"/>
            <a:ext cx="4103094" cy="2492629"/>
          </a:xfrm>
          <a:prstGeom prst="rect">
            <a:avLst/>
          </a:prstGeom>
        </p:spPr>
      </p:pic>
      <p:pic>
        <p:nvPicPr>
          <p:cNvPr id="4" name="Picture 2" descr="H:\Bladder_BAF_10152010\SNP_graph_Cartesian_coordinates.bmp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/>
        </p:blipFill>
        <p:spPr bwMode="auto">
          <a:xfrm>
            <a:off x="8193746" y="3540245"/>
            <a:ext cx="3244681" cy="25972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Project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 dirty="0"/>
              <a:t>GWAS discover trait- and disease-associated SNPs, identifying regions with copy number variation (CNV). </a:t>
            </a:r>
          </a:p>
          <a:p>
            <a:r>
              <a:rPr lang="en-US" dirty="0"/>
              <a:t>Traditionally, these GWAS rely on cumbersome GUI processing of thousands and even millions of samples.</a:t>
            </a:r>
          </a:p>
          <a:p>
            <a:r>
              <a:rPr lang="en-US" dirty="0"/>
              <a:t>Moreover, multiple algorithms and packages for downstream analyses can provide orthogonal but useful information.</a:t>
            </a:r>
          </a:p>
          <a:p>
            <a:r>
              <a:rPr lang="en-US" dirty="0"/>
              <a:t>Necessary to streamline processing of RAW data through CNV calling and downstream analyses. </a:t>
            </a:r>
          </a:p>
        </p:txBody>
      </p:sp>
      <p:pic>
        <p:nvPicPr>
          <p:cNvPr id="1210" name="Picture 1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 rotWithShape="1">
          <a:blip r:embed="rId2"/>
          <a:srcRect r="2008"/>
          <a:stretch/>
        </p:blipFill>
        <p:spPr>
          <a:xfrm>
            <a:off x="4948674" y="768096"/>
            <a:ext cx="7084829" cy="5440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Project Workflow</a:t>
            </a:r>
          </a:p>
        </p:txBody>
      </p:sp>
      <p:sp>
        <p:nvSpPr>
          <p:cNvPr id="22" name="Content Placeholder 7"/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Utilizes</a:t>
            </a:r>
          </a:p>
          <a:p>
            <a:pPr lvl="1"/>
            <a:r>
              <a:rPr lang="en-US" sz="1400" dirty="0"/>
              <a:t>Genome Studio</a:t>
            </a:r>
          </a:p>
          <a:p>
            <a:pPr lvl="1"/>
            <a:r>
              <a:rPr lang="en-US" sz="1400" dirty="0"/>
              <a:t>Python</a:t>
            </a:r>
          </a:p>
          <a:p>
            <a:pPr lvl="1"/>
            <a:r>
              <a:rPr lang="en-US" sz="1400" dirty="0"/>
              <a:t>R</a:t>
            </a:r>
          </a:p>
          <a:p>
            <a:pPr lvl="1"/>
            <a:r>
              <a:rPr lang="en-US" sz="1400" dirty="0"/>
              <a:t>Perl</a:t>
            </a:r>
          </a:p>
          <a:p>
            <a:r>
              <a:rPr lang="en-US" sz="1600" dirty="0"/>
              <a:t>Two Phases:</a:t>
            </a:r>
          </a:p>
          <a:p>
            <a:pPr lvl="1"/>
            <a:r>
              <a:rPr lang="en-US" sz="1400" dirty="0"/>
              <a:t>Phase I : Sample subset</a:t>
            </a:r>
          </a:p>
          <a:p>
            <a:pPr lvl="1"/>
            <a:r>
              <a:rPr lang="en-US" sz="1400" dirty="0"/>
              <a:t>Phase II: individual samples</a:t>
            </a:r>
          </a:p>
          <a:p>
            <a:r>
              <a:rPr lang="en-US" sz="1600" dirty="0"/>
              <a:t>Beginning / End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err="1"/>
              <a:t>idat</a:t>
            </a:r>
            <a:r>
              <a:rPr lang="en-US" sz="1400" dirty="0"/>
              <a:t> file</a:t>
            </a:r>
          </a:p>
          <a:p>
            <a:pPr lvl="1"/>
            <a:r>
              <a:rPr lang="en-US" sz="1400" dirty="0"/>
              <a:t>Output: CNV Calls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2318502" y="3193961"/>
            <a:ext cx="321971" cy="9015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40473" y="3460055"/>
            <a:ext cx="15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222287"/>
            <a:ext cx="4931209" cy="4369582"/>
          </a:xfrm>
        </p:spPr>
        <p:txBody>
          <a:bodyPr>
            <a:normAutofit/>
          </a:bodyPr>
          <a:lstStyle/>
          <a:p>
            <a:r>
              <a:rPr lang="en-US" sz="2000" dirty="0"/>
              <a:t>Genome Studio to process </a:t>
            </a:r>
            <a:r>
              <a:rPr lang="en-US" sz="2000" dirty="0" err="1"/>
              <a:t>idat</a:t>
            </a:r>
            <a:r>
              <a:rPr lang="en-US" sz="2000" dirty="0"/>
              <a:t> to GTC files</a:t>
            </a:r>
            <a:endParaRPr lang="en-US" sz="1800" dirty="0"/>
          </a:p>
          <a:p>
            <a:r>
              <a:rPr lang="en-US" sz="2000" dirty="0"/>
              <a:t>CML</a:t>
            </a:r>
          </a:p>
          <a:p>
            <a:pPr lvl="1"/>
            <a:r>
              <a:rPr lang="en-US" sz="1800" dirty="0"/>
              <a:t>Scan2Arrray –m (1000 samples)</a:t>
            </a:r>
          </a:p>
          <a:p>
            <a:pPr lvl="2"/>
            <a:r>
              <a:rPr lang="en-US" sz="1600" dirty="0"/>
              <a:t>Input </a:t>
            </a:r>
          </a:p>
          <a:p>
            <a:pPr lvl="3"/>
            <a:r>
              <a:rPr lang="en-US" sz="1400" dirty="0"/>
              <a:t>directory for GTC files</a:t>
            </a:r>
          </a:p>
          <a:p>
            <a:pPr lvl="3"/>
            <a:r>
              <a:rPr lang="en-US" sz="1400" dirty="0"/>
              <a:t>BPM file location</a:t>
            </a:r>
          </a:p>
          <a:p>
            <a:pPr lvl="2"/>
            <a:r>
              <a:rPr lang="en-US" sz="1600" dirty="0"/>
              <a:t>Output </a:t>
            </a:r>
          </a:p>
          <a:p>
            <a:pPr lvl="3"/>
            <a:r>
              <a:rPr lang="en-US" sz="1400" dirty="0"/>
              <a:t>PFB File</a:t>
            </a:r>
          </a:p>
          <a:p>
            <a:pPr lvl="3"/>
            <a:r>
              <a:rPr lang="en-US" sz="1400" dirty="0"/>
              <a:t>Individual txt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3804564"/>
            <a:ext cx="5619749" cy="446302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8" y="5890141"/>
            <a:ext cx="5619749" cy="350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8" y="4289362"/>
            <a:ext cx="5619750" cy="2667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359925" y="4613099"/>
            <a:ext cx="1024906" cy="12770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222287"/>
            <a:ext cx="4931209" cy="4369582"/>
          </a:xfrm>
        </p:spPr>
        <p:txBody>
          <a:bodyPr>
            <a:normAutofit/>
          </a:bodyPr>
          <a:lstStyle/>
          <a:p>
            <a:r>
              <a:rPr lang="en-US" sz="2000" dirty="0"/>
              <a:t>CML</a:t>
            </a:r>
          </a:p>
          <a:p>
            <a:pPr lvl="1"/>
            <a:r>
              <a:rPr lang="en-US" sz="1800" dirty="0"/>
              <a:t>Scan2Arrray –p (remaining sample files)</a:t>
            </a:r>
          </a:p>
          <a:p>
            <a:pPr lvl="2"/>
            <a:r>
              <a:rPr lang="en-US" sz="1600" dirty="0"/>
              <a:t>Input </a:t>
            </a:r>
          </a:p>
          <a:p>
            <a:pPr lvl="3"/>
            <a:r>
              <a:rPr lang="en-US" sz="1400" dirty="0"/>
              <a:t>directory for GTC files</a:t>
            </a:r>
          </a:p>
          <a:p>
            <a:pPr lvl="3"/>
            <a:r>
              <a:rPr lang="en-US" sz="1400" dirty="0"/>
              <a:t>BPM file location</a:t>
            </a:r>
          </a:p>
          <a:p>
            <a:pPr lvl="3"/>
            <a:r>
              <a:rPr lang="en-US" sz="1400" dirty="0"/>
              <a:t>PFB File (-m generated)</a:t>
            </a:r>
          </a:p>
          <a:p>
            <a:pPr lvl="2"/>
            <a:r>
              <a:rPr lang="en-US" sz="1600" dirty="0"/>
              <a:t>Output </a:t>
            </a:r>
          </a:p>
          <a:p>
            <a:pPr lvl="3"/>
            <a:r>
              <a:rPr lang="en-US" sz="1400" dirty="0"/>
              <a:t>Individual txt files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3804564"/>
            <a:ext cx="5619749" cy="446302"/>
          </a:xfrm>
          <a:prstGeom prst="rect">
            <a:avLst/>
          </a:prstGeom>
        </p:spPr>
      </p:pic>
      <p:sp>
        <p:nvSpPr>
          <p:cNvPr id="13" name="Arrow: Down 12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6" y="4574300"/>
            <a:ext cx="5619749" cy="3504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8" y="4289362"/>
            <a:ext cx="5619750" cy="266700"/>
          </a:xfrm>
          <a:prstGeom prst="rect">
            <a:avLst/>
          </a:prstGeom>
        </p:spPr>
      </p:pic>
      <p:sp>
        <p:nvSpPr>
          <p:cNvPr id="17" name="Arrow: Down 16"/>
          <p:cNvSpPr/>
          <p:nvPr/>
        </p:nvSpPr>
        <p:spPr>
          <a:xfrm>
            <a:off x="7359925" y="4613099"/>
            <a:ext cx="1024906" cy="12770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7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output CNV callers</a:t>
            </a:r>
          </a:p>
          <a:p>
            <a:pPr lvl="1"/>
            <a:r>
              <a:rPr lang="en-US" dirty="0"/>
              <a:t>Combined Statistics</a:t>
            </a:r>
          </a:p>
          <a:p>
            <a:pPr lvl="1"/>
            <a:r>
              <a:rPr lang="en-US" dirty="0"/>
              <a:t>Overlapping calls</a:t>
            </a:r>
          </a:p>
          <a:p>
            <a:r>
              <a:rPr lang="en-US" dirty="0"/>
              <a:t>Re-format pipeline for other users </a:t>
            </a:r>
          </a:p>
          <a:p>
            <a:pPr lvl="1"/>
            <a:r>
              <a:rPr lang="en-US"/>
              <a:t>Currently specific </a:t>
            </a:r>
            <a:r>
              <a:rPr lang="en-US" dirty="0"/>
              <a:t>for NCI cluster</a:t>
            </a:r>
          </a:p>
        </p:txBody>
      </p:sp>
    </p:spTree>
    <p:extLst>
      <p:ext uri="{BB962C8B-B14F-4D97-AF65-F5344CB8AC3E}">
        <p14:creationId xmlns:p14="http://schemas.microsoft.com/office/powerpoint/2010/main" val="121462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193</TotalTime>
  <Words>195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NCBI 2017 Hackathon</vt:lpstr>
      <vt:lpstr>Project Problem</vt:lpstr>
      <vt:lpstr>Project Workflow</vt:lpstr>
      <vt:lpstr>Workflow Example</vt:lpstr>
      <vt:lpstr>Workflow Example</vt:lpstr>
      <vt:lpstr>Output Example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Sevilla, Samantha (NIH/NCI) [C]</dc:creator>
  <cp:lastModifiedBy>Sevilla, Samantha (NIH/NCI) [C]</cp:lastModifiedBy>
  <cp:revision>9</cp:revision>
  <dcterms:created xsi:type="dcterms:W3CDTF">2017-03-22T04:58:38Z</dcterms:created>
  <dcterms:modified xsi:type="dcterms:W3CDTF">2017-03-22T17:54:21Z</dcterms:modified>
</cp:coreProperties>
</file>