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64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58CDBE-CCF5-4CC5-A774-1417A77661A3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7B6740FF-7962-4FA0-8A96-CF03DCD18D7A}">
      <dgm:prSet phldrT="[Text]"/>
      <dgm:spPr/>
      <dgm:t>
        <a:bodyPr/>
        <a:lstStyle/>
        <a:p>
          <a:r>
            <a:rPr lang="en-US" b="1" dirty="0" smtClean="0"/>
            <a:t>Genome Studio</a:t>
          </a:r>
          <a:endParaRPr lang="en-US" b="1" dirty="0"/>
        </a:p>
      </dgm:t>
    </dgm:pt>
    <dgm:pt modelId="{BB451FAD-9AFA-4D1F-B20E-6901BACD442F}" type="parTrans" cxnId="{900BD8B6-E244-4115-B348-B68D1DBA8FC8}">
      <dgm:prSet/>
      <dgm:spPr/>
      <dgm:t>
        <a:bodyPr/>
        <a:lstStyle/>
        <a:p>
          <a:endParaRPr lang="en-US"/>
        </a:p>
      </dgm:t>
    </dgm:pt>
    <dgm:pt modelId="{4449D89B-ABFC-4DE5-9F69-6F158BE79CD7}" type="sibTrans" cxnId="{900BD8B6-E244-4115-B348-B68D1DBA8FC8}">
      <dgm:prSet/>
      <dgm:spPr/>
      <dgm:t>
        <a:bodyPr/>
        <a:lstStyle/>
        <a:p>
          <a:endParaRPr lang="en-US"/>
        </a:p>
      </dgm:t>
    </dgm:pt>
    <dgm:pt modelId="{CD695D2B-4A06-43A0-A1E7-3A9A846CA1E2}">
      <dgm:prSet phldrT="[Text]"/>
      <dgm:spPr/>
      <dgm:t>
        <a:bodyPr/>
        <a:lstStyle/>
        <a:p>
          <a:r>
            <a:rPr lang="en-US" b="1" dirty="0" err="1" smtClean="0"/>
            <a:t>SnakeMake</a:t>
          </a:r>
          <a:endParaRPr lang="en-US" b="1" dirty="0"/>
        </a:p>
      </dgm:t>
    </dgm:pt>
    <dgm:pt modelId="{FF6566DF-016C-458B-933A-B3B68883423C}" type="parTrans" cxnId="{A489FEB1-DCFC-4D96-B3E8-8E4C159F11CC}">
      <dgm:prSet/>
      <dgm:spPr/>
      <dgm:t>
        <a:bodyPr/>
        <a:lstStyle/>
        <a:p>
          <a:endParaRPr lang="en-US"/>
        </a:p>
      </dgm:t>
    </dgm:pt>
    <dgm:pt modelId="{D2CC89C9-8746-4710-8958-B32658E17D17}" type="sibTrans" cxnId="{A489FEB1-DCFC-4D96-B3E8-8E4C159F11CC}">
      <dgm:prSet/>
      <dgm:spPr/>
      <dgm:t>
        <a:bodyPr/>
        <a:lstStyle/>
        <a:p>
          <a:endParaRPr lang="en-US"/>
        </a:p>
      </dgm:t>
    </dgm:pt>
    <dgm:pt modelId="{81AE8944-436D-498A-A0E8-E1847ED70C29}">
      <dgm:prSet phldrT="[Text]"/>
      <dgm:spPr/>
      <dgm:t>
        <a:bodyPr/>
        <a:lstStyle/>
        <a:p>
          <a:r>
            <a:rPr lang="en-US" b="1" dirty="0" smtClean="0"/>
            <a:t>R Script</a:t>
          </a:r>
          <a:endParaRPr lang="en-US" b="1" dirty="0"/>
        </a:p>
      </dgm:t>
    </dgm:pt>
    <dgm:pt modelId="{9BEEE955-910B-4FDC-A621-CABF6BB45508}" type="parTrans" cxnId="{73E65776-21E1-4B9A-B4B3-609F363AD914}">
      <dgm:prSet/>
      <dgm:spPr/>
      <dgm:t>
        <a:bodyPr/>
        <a:lstStyle/>
        <a:p>
          <a:endParaRPr lang="en-US"/>
        </a:p>
      </dgm:t>
    </dgm:pt>
    <dgm:pt modelId="{43CDD7DA-8552-4FDD-8731-A7ADCDEF165A}" type="sibTrans" cxnId="{73E65776-21E1-4B9A-B4B3-609F363AD914}">
      <dgm:prSet/>
      <dgm:spPr/>
      <dgm:t>
        <a:bodyPr/>
        <a:lstStyle/>
        <a:p>
          <a:endParaRPr lang="en-US"/>
        </a:p>
      </dgm:t>
    </dgm:pt>
    <dgm:pt modelId="{6628B3FB-B17E-4AB7-B809-6CD5821A04D1}">
      <dgm:prSet phldrT="[Text]"/>
      <dgm:spPr/>
      <dgm:t>
        <a:bodyPr/>
        <a:lstStyle/>
        <a:p>
          <a:r>
            <a:rPr lang="en-US" b="1" dirty="0" smtClean="0"/>
            <a:t>Python Script</a:t>
          </a:r>
          <a:endParaRPr lang="en-US" b="1" dirty="0"/>
        </a:p>
      </dgm:t>
    </dgm:pt>
    <dgm:pt modelId="{8F22D4C7-715B-483D-B8E9-666FD2640C3E}" type="parTrans" cxnId="{888685F7-41DB-4E9A-A0A0-6D51B5388C00}">
      <dgm:prSet/>
      <dgm:spPr/>
      <dgm:t>
        <a:bodyPr/>
        <a:lstStyle/>
        <a:p>
          <a:endParaRPr lang="en-US"/>
        </a:p>
      </dgm:t>
    </dgm:pt>
    <dgm:pt modelId="{0C34B4CA-4818-4FE0-86BF-1547AFF18090}" type="sibTrans" cxnId="{888685F7-41DB-4E9A-A0A0-6D51B5388C00}">
      <dgm:prSet/>
      <dgm:spPr/>
      <dgm:t>
        <a:bodyPr/>
        <a:lstStyle/>
        <a:p>
          <a:endParaRPr lang="en-US"/>
        </a:p>
      </dgm:t>
    </dgm:pt>
    <dgm:pt modelId="{182A5E59-2349-4AA3-9B90-8A26A99C8872}">
      <dgm:prSet phldrT="[Text]"/>
      <dgm:spPr/>
      <dgm:t>
        <a:bodyPr/>
        <a:lstStyle/>
        <a:p>
          <a:r>
            <a:rPr lang="en-US" b="1" dirty="0" smtClean="0"/>
            <a:t>Perl Script</a:t>
          </a:r>
          <a:endParaRPr lang="en-US" b="1" dirty="0"/>
        </a:p>
      </dgm:t>
    </dgm:pt>
    <dgm:pt modelId="{5879922F-3903-451B-A0D4-F5D3F3EDB154}" type="parTrans" cxnId="{42CD711A-2661-4F72-AAEF-C1EFA8E9DA9F}">
      <dgm:prSet/>
      <dgm:spPr/>
      <dgm:t>
        <a:bodyPr/>
        <a:lstStyle/>
        <a:p>
          <a:endParaRPr lang="en-US"/>
        </a:p>
      </dgm:t>
    </dgm:pt>
    <dgm:pt modelId="{D464B0BA-3C15-44F6-9DAB-2DBFBBB37AF4}" type="sibTrans" cxnId="{42CD711A-2661-4F72-AAEF-C1EFA8E9DA9F}">
      <dgm:prSet/>
      <dgm:spPr/>
      <dgm:t>
        <a:bodyPr/>
        <a:lstStyle/>
        <a:p>
          <a:endParaRPr lang="en-US"/>
        </a:p>
      </dgm:t>
    </dgm:pt>
    <dgm:pt modelId="{A0EAFC38-075E-4B6E-8AA8-319EE2EB2C0C}" type="pres">
      <dgm:prSet presAssocID="{FF58CDBE-CCF5-4CC5-A774-1417A77661A3}" presName="CompostProcess" presStyleCnt="0">
        <dgm:presLayoutVars>
          <dgm:dir/>
          <dgm:resizeHandles val="exact"/>
        </dgm:presLayoutVars>
      </dgm:prSet>
      <dgm:spPr/>
    </dgm:pt>
    <dgm:pt modelId="{69DE8397-723D-490E-B1CE-D5AF760B0645}" type="pres">
      <dgm:prSet presAssocID="{FF58CDBE-CCF5-4CC5-A774-1417A77661A3}" presName="arrow" presStyleLbl="bgShp" presStyleIdx="0" presStyleCnt="1"/>
      <dgm:spPr/>
    </dgm:pt>
    <dgm:pt modelId="{12399483-8BC7-4FB1-9165-495625B1F49C}" type="pres">
      <dgm:prSet presAssocID="{FF58CDBE-CCF5-4CC5-A774-1417A77661A3}" presName="linearProcess" presStyleCnt="0"/>
      <dgm:spPr/>
    </dgm:pt>
    <dgm:pt modelId="{961F8D94-59DC-46C9-8C4C-3FC81EBE83A2}" type="pres">
      <dgm:prSet presAssocID="{7B6740FF-7962-4FA0-8A96-CF03DCD18D7A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0EFD57-230B-4E82-B751-1DCFE9FE3F02}" type="pres">
      <dgm:prSet presAssocID="{4449D89B-ABFC-4DE5-9F69-6F158BE79CD7}" presName="sibTrans" presStyleCnt="0"/>
      <dgm:spPr/>
    </dgm:pt>
    <dgm:pt modelId="{8A6B9CFA-7158-4A80-A5E9-D5BB7D4C6B71}" type="pres">
      <dgm:prSet presAssocID="{CD695D2B-4A06-43A0-A1E7-3A9A846CA1E2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2B720B-3E68-40B7-B5AC-2E35ADC32C61}" type="pres">
      <dgm:prSet presAssocID="{D2CC89C9-8746-4710-8958-B32658E17D17}" presName="sibTrans" presStyleCnt="0"/>
      <dgm:spPr/>
    </dgm:pt>
    <dgm:pt modelId="{84F309D0-2FE9-46CC-8A1C-F80DAF3D129B}" type="pres">
      <dgm:prSet presAssocID="{81AE8944-436D-498A-A0E8-E1847ED70C29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CD711A-2661-4F72-AAEF-C1EFA8E9DA9F}" srcId="{CD695D2B-4A06-43A0-A1E7-3A9A846CA1E2}" destId="{182A5E59-2349-4AA3-9B90-8A26A99C8872}" srcOrd="1" destOrd="0" parTransId="{5879922F-3903-451B-A0D4-F5D3F3EDB154}" sibTransId="{D464B0BA-3C15-44F6-9DAB-2DBFBBB37AF4}"/>
    <dgm:cxn modelId="{D39B6449-3E60-4A6B-8DD2-E92665FD7C6C}" type="presOf" srcId="{6628B3FB-B17E-4AB7-B809-6CD5821A04D1}" destId="{8A6B9CFA-7158-4A80-A5E9-D5BB7D4C6B71}" srcOrd="0" destOrd="1" presId="urn:microsoft.com/office/officeart/2005/8/layout/hProcess9"/>
    <dgm:cxn modelId="{900BD8B6-E244-4115-B348-B68D1DBA8FC8}" srcId="{FF58CDBE-CCF5-4CC5-A774-1417A77661A3}" destId="{7B6740FF-7962-4FA0-8A96-CF03DCD18D7A}" srcOrd="0" destOrd="0" parTransId="{BB451FAD-9AFA-4D1F-B20E-6901BACD442F}" sibTransId="{4449D89B-ABFC-4DE5-9F69-6F158BE79CD7}"/>
    <dgm:cxn modelId="{EE903FB8-3F72-4D97-8F4D-4D122F5E87DA}" type="presOf" srcId="{182A5E59-2349-4AA3-9B90-8A26A99C8872}" destId="{8A6B9CFA-7158-4A80-A5E9-D5BB7D4C6B71}" srcOrd="0" destOrd="2" presId="urn:microsoft.com/office/officeart/2005/8/layout/hProcess9"/>
    <dgm:cxn modelId="{A489FEB1-DCFC-4D96-B3E8-8E4C159F11CC}" srcId="{FF58CDBE-CCF5-4CC5-A774-1417A77661A3}" destId="{CD695D2B-4A06-43A0-A1E7-3A9A846CA1E2}" srcOrd="1" destOrd="0" parTransId="{FF6566DF-016C-458B-933A-B3B68883423C}" sibTransId="{D2CC89C9-8746-4710-8958-B32658E17D17}"/>
    <dgm:cxn modelId="{AAD7B4C4-1CDE-4E48-8BAB-8EE0FBB3F2C8}" type="presOf" srcId="{FF58CDBE-CCF5-4CC5-A774-1417A77661A3}" destId="{A0EAFC38-075E-4B6E-8AA8-319EE2EB2C0C}" srcOrd="0" destOrd="0" presId="urn:microsoft.com/office/officeart/2005/8/layout/hProcess9"/>
    <dgm:cxn modelId="{87DE7395-A4E5-4D9B-B830-346BDD29E121}" type="presOf" srcId="{CD695D2B-4A06-43A0-A1E7-3A9A846CA1E2}" destId="{8A6B9CFA-7158-4A80-A5E9-D5BB7D4C6B71}" srcOrd="0" destOrd="0" presId="urn:microsoft.com/office/officeart/2005/8/layout/hProcess9"/>
    <dgm:cxn modelId="{B735C2CF-86AA-47FC-8EBA-4EE7D59AFB5C}" type="presOf" srcId="{7B6740FF-7962-4FA0-8A96-CF03DCD18D7A}" destId="{961F8D94-59DC-46C9-8C4C-3FC81EBE83A2}" srcOrd="0" destOrd="0" presId="urn:microsoft.com/office/officeart/2005/8/layout/hProcess9"/>
    <dgm:cxn modelId="{73E65776-21E1-4B9A-B4B3-609F363AD914}" srcId="{FF58CDBE-CCF5-4CC5-A774-1417A77661A3}" destId="{81AE8944-436D-498A-A0E8-E1847ED70C29}" srcOrd="2" destOrd="0" parTransId="{9BEEE955-910B-4FDC-A621-CABF6BB45508}" sibTransId="{43CDD7DA-8552-4FDD-8731-A7ADCDEF165A}"/>
    <dgm:cxn modelId="{888685F7-41DB-4E9A-A0A0-6D51B5388C00}" srcId="{CD695D2B-4A06-43A0-A1E7-3A9A846CA1E2}" destId="{6628B3FB-B17E-4AB7-B809-6CD5821A04D1}" srcOrd="0" destOrd="0" parTransId="{8F22D4C7-715B-483D-B8E9-666FD2640C3E}" sibTransId="{0C34B4CA-4818-4FE0-86BF-1547AFF18090}"/>
    <dgm:cxn modelId="{E5835B9A-A9B4-4F83-9BC4-630379F233DD}" type="presOf" srcId="{81AE8944-436D-498A-A0E8-E1847ED70C29}" destId="{84F309D0-2FE9-46CC-8A1C-F80DAF3D129B}" srcOrd="0" destOrd="0" presId="urn:microsoft.com/office/officeart/2005/8/layout/hProcess9"/>
    <dgm:cxn modelId="{FD068582-3126-400B-9C65-F653939065BE}" type="presParOf" srcId="{A0EAFC38-075E-4B6E-8AA8-319EE2EB2C0C}" destId="{69DE8397-723D-490E-B1CE-D5AF760B0645}" srcOrd="0" destOrd="0" presId="urn:microsoft.com/office/officeart/2005/8/layout/hProcess9"/>
    <dgm:cxn modelId="{9701657A-FA5A-403C-AC64-E727E8B8DC51}" type="presParOf" srcId="{A0EAFC38-075E-4B6E-8AA8-319EE2EB2C0C}" destId="{12399483-8BC7-4FB1-9165-495625B1F49C}" srcOrd="1" destOrd="0" presId="urn:microsoft.com/office/officeart/2005/8/layout/hProcess9"/>
    <dgm:cxn modelId="{296C9CF3-2B06-4C0E-AC2C-0F72A1F3FF72}" type="presParOf" srcId="{12399483-8BC7-4FB1-9165-495625B1F49C}" destId="{961F8D94-59DC-46C9-8C4C-3FC81EBE83A2}" srcOrd="0" destOrd="0" presId="urn:microsoft.com/office/officeart/2005/8/layout/hProcess9"/>
    <dgm:cxn modelId="{BF055F79-DE51-4448-B119-431DAD74463A}" type="presParOf" srcId="{12399483-8BC7-4FB1-9165-495625B1F49C}" destId="{A60EFD57-230B-4E82-B751-1DCFE9FE3F02}" srcOrd="1" destOrd="0" presId="urn:microsoft.com/office/officeart/2005/8/layout/hProcess9"/>
    <dgm:cxn modelId="{7A9EDB46-47DB-4167-BEC7-A3EB3D3E2280}" type="presParOf" srcId="{12399483-8BC7-4FB1-9165-495625B1F49C}" destId="{8A6B9CFA-7158-4A80-A5E9-D5BB7D4C6B71}" srcOrd="2" destOrd="0" presId="urn:microsoft.com/office/officeart/2005/8/layout/hProcess9"/>
    <dgm:cxn modelId="{5FE78943-A2C2-49A6-8DC9-885B58D65D2A}" type="presParOf" srcId="{12399483-8BC7-4FB1-9165-495625B1F49C}" destId="{032B720B-3E68-40B7-B5AC-2E35ADC32C61}" srcOrd="3" destOrd="0" presId="urn:microsoft.com/office/officeart/2005/8/layout/hProcess9"/>
    <dgm:cxn modelId="{C7F00444-9209-417E-A7F7-0EC30D2714EE}" type="presParOf" srcId="{12399483-8BC7-4FB1-9165-495625B1F49C}" destId="{84F309D0-2FE9-46CC-8A1C-F80DAF3D129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58CDBE-CCF5-4CC5-A774-1417A77661A3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CD695D2B-4A06-43A0-A1E7-3A9A846CA1E2}">
      <dgm:prSet phldrT="[Text]" custT="1"/>
      <dgm:spPr/>
      <dgm:t>
        <a:bodyPr/>
        <a:lstStyle/>
        <a:p>
          <a:r>
            <a:rPr lang="en-US" sz="2000" b="1" dirty="0" err="1" smtClean="0"/>
            <a:t>SnakeMake</a:t>
          </a:r>
          <a:endParaRPr lang="en-US" sz="2000" b="1" dirty="0" smtClean="0"/>
        </a:p>
        <a:p>
          <a:endParaRPr lang="en-US" sz="2000" b="1" dirty="0" smtClean="0"/>
        </a:p>
        <a:p>
          <a:endParaRPr lang="en-US" sz="2000" b="1" dirty="0"/>
        </a:p>
      </dgm:t>
    </dgm:pt>
    <dgm:pt modelId="{FF6566DF-016C-458B-933A-B3B68883423C}" type="parTrans" cxnId="{A489FEB1-DCFC-4D96-B3E8-8E4C159F11CC}">
      <dgm:prSet/>
      <dgm:spPr/>
      <dgm:t>
        <a:bodyPr/>
        <a:lstStyle/>
        <a:p>
          <a:endParaRPr lang="en-US"/>
        </a:p>
      </dgm:t>
    </dgm:pt>
    <dgm:pt modelId="{D2CC89C9-8746-4710-8958-B32658E17D17}" type="sibTrans" cxnId="{A489FEB1-DCFC-4D96-B3E8-8E4C159F11CC}">
      <dgm:prSet/>
      <dgm:spPr/>
      <dgm:t>
        <a:bodyPr/>
        <a:lstStyle/>
        <a:p>
          <a:endParaRPr lang="en-US"/>
        </a:p>
      </dgm:t>
    </dgm:pt>
    <dgm:pt modelId="{A0EAFC38-075E-4B6E-8AA8-319EE2EB2C0C}" type="pres">
      <dgm:prSet presAssocID="{FF58CDBE-CCF5-4CC5-A774-1417A77661A3}" presName="CompostProcess" presStyleCnt="0">
        <dgm:presLayoutVars>
          <dgm:dir/>
          <dgm:resizeHandles val="exact"/>
        </dgm:presLayoutVars>
      </dgm:prSet>
      <dgm:spPr/>
    </dgm:pt>
    <dgm:pt modelId="{69DE8397-723D-490E-B1CE-D5AF760B0645}" type="pres">
      <dgm:prSet presAssocID="{FF58CDBE-CCF5-4CC5-A774-1417A77661A3}" presName="arrow" presStyleLbl="bgShp" presStyleIdx="0" presStyleCnt="1"/>
      <dgm:spPr/>
    </dgm:pt>
    <dgm:pt modelId="{12399483-8BC7-4FB1-9165-495625B1F49C}" type="pres">
      <dgm:prSet presAssocID="{FF58CDBE-CCF5-4CC5-A774-1417A77661A3}" presName="linearProcess" presStyleCnt="0"/>
      <dgm:spPr/>
    </dgm:pt>
    <dgm:pt modelId="{8A6B9CFA-7158-4A80-A5E9-D5BB7D4C6B71}" type="pres">
      <dgm:prSet presAssocID="{CD695D2B-4A06-43A0-A1E7-3A9A846CA1E2}" presName="textNode" presStyleLbl="node1" presStyleIdx="0" presStyleCnt="1" custScaleX="208020" custLinFactNeighborX="-17290" custLinFactNeighborY="-32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89FEB1-DCFC-4D96-B3E8-8E4C159F11CC}" srcId="{FF58CDBE-CCF5-4CC5-A774-1417A77661A3}" destId="{CD695D2B-4A06-43A0-A1E7-3A9A846CA1E2}" srcOrd="0" destOrd="0" parTransId="{FF6566DF-016C-458B-933A-B3B68883423C}" sibTransId="{D2CC89C9-8746-4710-8958-B32658E17D17}"/>
    <dgm:cxn modelId="{3806F940-57A9-477F-81A3-D8987ADC2BBA}" type="presOf" srcId="{CD695D2B-4A06-43A0-A1E7-3A9A846CA1E2}" destId="{8A6B9CFA-7158-4A80-A5E9-D5BB7D4C6B71}" srcOrd="0" destOrd="0" presId="urn:microsoft.com/office/officeart/2005/8/layout/hProcess9"/>
    <dgm:cxn modelId="{D151A65D-E2FA-461A-8CCC-78A1899E674B}" type="presOf" srcId="{FF58CDBE-CCF5-4CC5-A774-1417A77661A3}" destId="{A0EAFC38-075E-4B6E-8AA8-319EE2EB2C0C}" srcOrd="0" destOrd="0" presId="urn:microsoft.com/office/officeart/2005/8/layout/hProcess9"/>
    <dgm:cxn modelId="{B97BD6FE-3E24-4EC0-A991-966094782456}" type="presParOf" srcId="{A0EAFC38-075E-4B6E-8AA8-319EE2EB2C0C}" destId="{69DE8397-723D-490E-B1CE-D5AF760B0645}" srcOrd="0" destOrd="0" presId="urn:microsoft.com/office/officeart/2005/8/layout/hProcess9"/>
    <dgm:cxn modelId="{328F3F1F-9670-4CDB-A83A-39FD9B3EF6B6}" type="presParOf" srcId="{A0EAFC38-075E-4B6E-8AA8-319EE2EB2C0C}" destId="{12399483-8BC7-4FB1-9165-495625B1F49C}" srcOrd="1" destOrd="0" presId="urn:microsoft.com/office/officeart/2005/8/layout/hProcess9"/>
    <dgm:cxn modelId="{D9716649-A61D-4F06-9D78-1700943829B2}" type="presParOf" srcId="{12399483-8BC7-4FB1-9165-495625B1F49C}" destId="{8A6B9CFA-7158-4A80-A5E9-D5BB7D4C6B71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E8397-723D-490E-B1CE-D5AF760B0645}">
      <dsp:nvSpPr>
        <dsp:cNvPr id="0" name=""/>
        <dsp:cNvSpPr/>
      </dsp:nvSpPr>
      <dsp:spPr>
        <a:xfrm>
          <a:off x="381289" y="0"/>
          <a:ext cx="4321285" cy="2980493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F8D94-59DC-46C9-8C4C-3FC81EBE83A2}">
      <dsp:nvSpPr>
        <dsp:cNvPr id="0" name=""/>
        <dsp:cNvSpPr/>
      </dsp:nvSpPr>
      <dsp:spPr>
        <a:xfrm>
          <a:off x="5461" y="894147"/>
          <a:ext cx="1636369" cy="11921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Genome Studio</a:t>
          </a:r>
          <a:endParaRPr lang="en-US" sz="1800" b="1" kern="1200" dirty="0"/>
        </a:p>
      </dsp:txBody>
      <dsp:txXfrm>
        <a:off x="63659" y="952345"/>
        <a:ext cx="1519973" cy="1075801"/>
      </dsp:txXfrm>
    </dsp:sp>
    <dsp:sp modelId="{8A6B9CFA-7158-4A80-A5E9-D5BB7D4C6B71}">
      <dsp:nvSpPr>
        <dsp:cNvPr id="0" name=""/>
        <dsp:cNvSpPr/>
      </dsp:nvSpPr>
      <dsp:spPr>
        <a:xfrm>
          <a:off x="1723747" y="894147"/>
          <a:ext cx="1636369" cy="119219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SnakeMake</a:t>
          </a:r>
          <a:endParaRPr lang="en-US" sz="18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/>
            <a:t>Python Script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/>
            <a:t>Perl Script</a:t>
          </a:r>
          <a:endParaRPr lang="en-US" sz="1400" b="1" kern="1200" dirty="0"/>
        </a:p>
      </dsp:txBody>
      <dsp:txXfrm>
        <a:off x="1781945" y="952345"/>
        <a:ext cx="1519973" cy="1075801"/>
      </dsp:txXfrm>
    </dsp:sp>
    <dsp:sp modelId="{84F309D0-2FE9-46CC-8A1C-F80DAF3D129B}">
      <dsp:nvSpPr>
        <dsp:cNvPr id="0" name=""/>
        <dsp:cNvSpPr/>
      </dsp:nvSpPr>
      <dsp:spPr>
        <a:xfrm>
          <a:off x="3442034" y="894147"/>
          <a:ext cx="1636369" cy="119219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R Script</a:t>
          </a:r>
          <a:endParaRPr lang="en-US" sz="1800" b="1" kern="1200" dirty="0"/>
        </a:p>
      </dsp:txBody>
      <dsp:txXfrm>
        <a:off x="3500232" y="952345"/>
        <a:ext cx="1519973" cy="10758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E8397-723D-490E-B1CE-D5AF760B0645}">
      <dsp:nvSpPr>
        <dsp:cNvPr id="0" name=""/>
        <dsp:cNvSpPr/>
      </dsp:nvSpPr>
      <dsp:spPr>
        <a:xfrm>
          <a:off x="430967" y="0"/>
          <a:ext cx="4884296" cy="3182361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6B9CFA-7158-4A80-A5E9-D5BB7D4C6B71}">
      <dsp:nvSpPr>
        <dsp:cNvPr id="0" name=""/>
        <dsp:cNvSpPr/>
      </dsp:nvSpPr>
      <dsp:spPr>
        <a:xfrm>
          <a:off x="629589" y="913516"/>
          <a:ext cx="3847471" cy="127294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/>
            <a:t>SnakeMake</a:t>
          </a:r>
          <a:endParaRPr lang="en-US" sz="2000" b="1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 dirty="0"/>
        </a:p>
      </dsp:txBody>
      <dsp:txXfrm>
        <a:off x="691729" y="975656"/>
        <a:ext cx="3723191" cy="1148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5318" y="3093065"/>
            <a:ext cx="5384738" cy="1356844"/>
          </a:xfrm>
        </p:spPr>
        <p:txBody>
          <a:bodyPr/>
          <a:lstStyle/>
          <a:p>
            <a:r>
              <a:rPr lang="en-US" sz="7200" dirty="0" smtClean="0"/>
              <a:t>Scan2CNV</a:t>
            </a:r>
            <a:endParaRPr lang="en-US" sz="7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57" y="323052"/>
            <a:ext cx="4789404" cy="2961564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10508"/>
              </p:ext>
            </p:extLst>
          </p:nvPr>
        </p:nvGraphicFramePr>
        <p:xfrm>
          <a:off x="2685983" y="1346676"/>
          <a:ext cx="5980152" cy="19256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49066">
                  <a:extLst>
                    <a:ext uri="{9D8B030D-6E8A-4147-A177-3AD203B41FA5}">
                      <a16:colId xmlns:a16="http://schemas.microsoft.com/office/drawing/2014/main" val="4190180903"/>
                    </a:ext>
                  </a:extLst>
                </a:gridCol>
                <a:gridCol w="4031086">
                  <a:extLst>
                    <a:ext uri="{9D8B030D-6E8A-4147-A177-3AD203B41FA5}">
                      <a16:colId xmlns:a16="http://schemas.microsoft.com/office/drawing/2014/main" val="2787284683"/>
                    </a:ext>
                  </a:extLst>
                </a:gridCol>
              </a:tblGrid>
              <a:tr h="3209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Contributors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Years of</a:t>
                      </a:r>
                      <a:r>
                        <a:rPr lang="en-US" sz="1400" baseline="0" dirty="0"/>
                        <a:t> Bioinformatics Experience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888173"/>
                  </a:ext>
                </a:extLst>
              </a:tr>
              <a:tr h="3209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Eric Karlins (Lead)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628065"/>
                  </a:ext>
                </a:extLst>
              </a:tr>
              <a:tr h="3209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Maria 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868713"/>
                  </a:ext>
                </a:extLst>
              </a:tr>
              <a:tr h="3209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Samantha </a:t>
                      </a:r>
                      <a:r>
                        <a:rPr lang="en-US" sz="1400" dirty="0" err="1"/>
                        <a:t>Sevilla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931969"/>
                  </a:ext>
                </a:extLst>
              </a:tr>
              <a:tr h="3209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Nick Giangreco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9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TOTAL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40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13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8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944" cy="6858000"/>
          </a:xfrm>
          <a:custGeom>
            <a:avLst/>
            <a:gdLst>
              <a:gd name="connsiteX0" fmla="*/ 0 w 7552944"/>
              <a:gd name="connsiteY0" fmla="*/ 0 h 6858000"/>
              <a:gd name="connsiteX1" fmla="*/ 1067477 w 7552944"/>
              <a:gd name="connsiteY1" fmla="*/ 0 h 6858000"/>
              <a:gd name="connsiteX2" fmla="*/ 2201779 w 7552944"/>
              <a:gd name="connsiteY2" fmla="*/ 0 h 6858000"/>
              <a:gd name="connsiteX3" fmla="*/ 7552944 w 7552944"/>
              <a:gd name="connsiteY3" fmla="*/ 0 h 6858000"/>
              <a:gd name="connsiteX4" fmla="*/ 7552944 w 7552944"/>
              <a:gd name="connsiteY4" fmla="*/ 1900238 h 6858000"/>
              <a:gd name="connsiteX5" fmla="*/ 7182528 w 7552944"/>
              <a:gd name="connsiteY5" fmla="*/ 2178050 h 6858000"/>
              <a:gd name="connsiteX6" fmla="*/ 7178294 w 7552944"/>
              <a:gd name="connsiteY6" fmla="*/ 2184400 h 6858000"/>
              <a:gd name="connsiteX7" fmla="*/ 7171944 w 7552944"/>
              <a:gd name="connsiteY7" fmla="*/ 2193925 h 6858000"/>
              <a:gd name="connsiteX8" fmla="*/ 7165594 w 7552944"/>
              <a:gd name="connsiteY8" fmla="*/ 2201863 h 6858000"/>
              <a:gd name="connsiteX9" fmla="*/ 7165594 w 7552944"/>
              <a:gd name="connsiteY9" fmla="*/ 2211388 h 6858000"/>
              <a:gd name="connsiteX10" fmla="*/ 7165594 w 7552944"/>
              <a:gd name="connsiteY10" fmla="*/ 2220913 h 6858000"/>
              <a:gd name="connsiteX11" fmla="*/ 7171944 w 7552944"/>
              <a:gd name="connsiteY11" fmla="*/ 2228850 h 6858000"/>
              <a:gd name="connsiteX12" fmla="*/ 7178294 w 7552944"/>
              <a:gd name="connsiteY12" fmla="*/ 2238375 h 6858000"/>
              <a:gd name="connsiteX13" fmla="*/ 7182528 w 7552944"/>
              <a:gd name="connsiteY13" fmla="*/ 2244725 h 6858000"/>
              <a:gd name="connsiteX14" fmla="*/ 7552944 w 7552944"/>
              <a:gd name="connsiteY14" fmla="*/ 2522538 h 6858000"/>
              <a:gd name="connsiteX15" fmla="*/ 7552944 w 7552944"/>
              <a:gd name="connsiteY15" fmla="*/ 6858000 h 6858000"/>
              <a:gd name="connsiteX16" fmla="*/ 2201779 w 7552944"/>
              <a:gd name="connsiteY16" fmla="*/ 6858000 h 6858000"/>
              <a:gd name="connsiteX17" fmla="*/ 1067477 w 7552944"/>
              <a:gd name="connsiteY17" fmla="*/ 6858000 h 6858000"/>
              <a:gd name="connsiteX18" fmla="*/ 0 w 7552944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552944" h="6858000">
                <a:moveTo>
                  <a:pt x="0" y="0"/>
                </a:moveTo>
                <a:lnTo>
                  <a:pt x="1067477" y="0"/>
                </a:lnTo>
                <a:lnTo>
                  <a:pt x="2201779" y="0"/>
                </a:lnTo>
                <a:lnTo>
                  <a:pt x="7552944" y="0"/>
                </a:lnTo>
                <a:lnTo>
                  <a:pt x="7552944" y="1900238"/>
                </a:lnTo>
                <a:lnTo>
                  <a:pt x="7182528" y="2178050"/>
                </a:lnTo>
                <a:lnTo>
                  <a:pt x="7178294" y="2184400"/>
                </a:lnTo>
                <a:lnTo>
                  <a:pt x="7171944" y="2193925"/>
                </a:lnTo>
                <a:lnTo>
                  <a:pt x="7165594" y="2201863"/>
                </a:lnTo>
                <a:lnTo>
                  <a:pt x="7165594" y="2211388"/>
                </a:lnTo>
                <a:lnTo>
                  <a:pt x="7165594" y="2220913"/>
                </a:lnTo>
                <a:lnTo>
                  <a:pt x="7171944" y="2228850"/>
                </a:lnTo>
                <a:lnTo>
                  <a:pt x="7178294" y="2238375"/>
                </a:lnTo>
                <a:lnTo>
                  <a:pt x="7182528" y="2244725"/>
                </a:lnTo>
                <a:lnTo>
                  <a:pt x="7552944" y="2522538"/>
                </a:lnTo>
                <a:lnTo>
                  <a:pt x="7552944" y="6858000"/>
                </a:lnTo>
                <a:lnTo>
                  <a:pt x="2201779" y="6858000"/>
                </a:lnTo>
                <a:lnTo>
                  <a:pt x="106747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9" name="Rounded 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3746" y="958640"/>
            <a:ext cx="335479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04" name="Picture 12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400" y="1003812"/>
            <a:ext cx="4103094" cy="2492629"/>
          </a:xfrm>
          <a:prstGeom prst="rect">
            <a:avLst/>
          </a:prstGeom>
        </p:spPr>
      </p:pic>
      <p:pic>
        <p:nvPicPr>
          <p:cNvPr id="4" name="Picture 2" descr="H:\Bladder_BAF_10152010\SNP_graph_Cartesian_coordinates.bmp"/>
          <p:cNvPicPr>
            <a:picLocks noChangeAspect="1" noChangeArrowheads="1"/>
          </p:cNvPicPr>
          <p:nvPr/>
        </p:nvPicPr>
        <p:blipFill rotWithShape="1">
          <a:blip r:embed="rId3" cstate="print"/>
          <a:srcRect/>
          <a:stretch/>
        </p:blipFill>
        <p:spPr bwMode="auto">
          <a:xfrm>
            <a:off x="8193746" y="3540245"/>
            <a:ext cx="3244681" cy="259721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6097955" cy="1559412"/>
          </a:xfrm>
        </p:spPr>
        <p:txBody>
          <a:bodyPr>
            <a:normAutofit/>
          </a:bodyPr>
          <a:lstStyle/>
          <a:p>
            <a:r>
              <a:rPr lang="en-US" dirty="0"/>
              <a:t>Project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413000"/>
            <a:ext cx="6075179" cy="3632200"/>
          </a:xfrm>
        </p:spPr>
        <p:txBody>
          <a:bodyPr>
            <a:normAutofit/>
          </a:bodyPr>
          <a:lstStyle/>
          <a:p>
            <a:r>
              <a:rPr lang="en-US" dirty="0"/>
              <a:t>GWAS discover trait- and disease-associated SNPs, identifying regions with copy number variation (CNV). </a:t>
            </a:r>
          </a:p>
          <a:p>
            <a:r>
              <a:rPr lang="en-US" dirty="0"/>
              <a:t>Traditionally, these GWAS rely on cumbersome GUI processing of thousands and even millions of samples.</a:t>
            </a:r>
          </a:p>
          <a:p>
            <a:r>
              <a:rPr lang="en-US" dirty="0"/>
              <a:t>Moreover, multiple algorithms and packages for downstream analyses can provide orthogonal but useful information.</a:t>
            </a:r>
          </a:p>
          <a:p>
            <a:r>
              <a:rPr lang="en-US" dirty="0"/>
              <a:t>Necessary to streamline processing of RAW data through CNV calling and downstream analyses. </a:t>
            </a:r>
          </a:p>
        </p:txBody>
      </p:sp>
      <p:pic>
        <p:nvPicPr>
          <p:cNvPr id="1210" name="Picture 12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0"/>
            <a:ext cx="1623352" cy="10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8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ounded 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734" y="447188"/>
            <a:ext cx="3818351" cy="1559412"/>
          </a:xfrm>
        </p:spPr>
        <p:txBody>
          <a:bodyPr>
            <a:normAutofit/>
          </a:bodyPr>
          <a:lstStyle/>
          <a:p>
            <a:r>
              <a:rPr lang="en-US" sz="3200" dirty="0"/>
              <a:t>Project </a:t>
            </a:r>
            <a:r>
              <a:rPr lang="en-US" sz="3200" dirty="0" smtClean="0"/>
              <a:t>Workflow: Current</a:t>
            </a:r>
            <a:endParaRPr lang="en-US" sz="3200" dirty="0"/>
          </a:p>
        </p:txBody>
      </p:sp>
      <p:sp>
        <p:nvSpPr>
          <p:cNvPr id="22" name="Content Placeholder 7"/>
          <p:cNvSpPr>
            <a:spLocks noGrp="1"/>
          </p:cNvSpPr>
          <p:nvPr>
            <p:ph idx="1"/>
          </p:nvPr>
        </p:nvSpPr>
        <p:spPr>
          <a:xfrm>
            <a:off x="239843" y="2413000"/>
            <a:ext cx="3983242" cy="4212652"/>
          </a:xfrm>
        </p:spPr>
        <p:txBody>
          <a:bodyPr>
            <a:normAutofit/>
          </a:bodyPr>
          <a:lstStyle/>
          <a:p>
            <a:r>
              <a:rPr lang="en-US" sz="1600" dirty="0"/>
              <a:t>Utilizes</a:t>
            </a:r>
          </a:p>
          <a:p>
            <a:pPr lvl="1"/>
            <a:r>
              <a:rPr lang="en-US" sz="1400" dirty="0"/>
              <a:t>Genome Studio</a:t>
            </a:r>
          </a:p>
          <a:p>
            <a:pPr lvl="1"/>
            <a:r>
              <a:rPr lang="en-US" sz="1400" dirty="0"/>
              <a:t>Python</a:t>
            </a:r>
          </a:p>
          <a:p>
            <a:pPr lvl="1"/>
            <a:r>
              <a:rPr lang="en-US" sz="1400" dirty="0" smtClean="0"/>
              <a:t>Perl</a:t>
            </a:r>
          </a:p>
          <a:p>
            <a:pPr lvl="1"/>
            <a:r>
              <a:rPr lang="en-US" sz="1400" dirty="0"/>
              <a:t>R</a:t>
            </a:r>
          </a:p>
          <a:p>
            <a:r>
              <a:rPr lang="en-US" sz="1600" dirty="0"/>
              <a:t>Two Phases:</a:t>
            </a:r>
          </a:p>
          <a:p>
            <a:pPr lvl="1"/>
            <a:r>
              <a:rPr lang="en-US" sz="1400" dirty="0"/>
              <a:t>Phase I : Sample subset</a:t>
            </a:r>
          </a:p>
          <a:p>
            <a:pPr lvl="1"/>
            <a:r>
              <a:rPr lang="en-US" sz="1400" dirty="0"/>
              <a:t>Phase II: individual samples</a:t>
            </a:r>
          </a:p>
          <a:p>
            <a:r>
              <a:rPr lang="en-US" sz="1600" dirty="0"/>
              <a:t>Beginning / End</a:t>
            </a:r>
          </a:p>
          <a:p>
            <a:pPr lvl="1"/>
            <a:r>
              <a:rPr lang="en-US" sz="1400" dirty="0"/>
              <a:t>Input: </a:t>
            </a:r>
            <a:r>
              <a:rPr lang="en-US" sz="1400" dirty="0" err="1"/>
              <a:t>idat</a:t>
            </a:r>
            <a:r>
              <a:rPr lang="en-US" sz="1400" dirty="0"/>
              <a:t> file</a:t>
            </a:r>
          </a:p>
          <a:p>
            <a:pPr lvl="1"/>
            <a:r>
              <a:rPr lang="en-US" sz="1400" dirty="0"/>
              <a:t>Output: CNV </a:t>
            </a:r>
            <a:r>
              <a:rPr lang="en-US" sz="1400" dirty="0" smtClean="0"/>
              <a:t>Calls</a:t>
            </a:r>
          </a:p>
          <a:p>
            <a:pPr lvl="1"/>
            <a:r>
              <a:rPr lang="en-US" sz="1400" dirty="0" smtClean="0"/>
              <a:t>Output: Plots</a:t>
            </a:r>
            <a:endParaRPr lang="en-US" sz="1400" dirty="0"/>
          </a:p>
        </p:txBody>
      </p:sp>
      <p:sp>
        <p:nvSpPr>
          <p:cNvPr id="3" name="Right Brace 2"/>
          <p:cNvSpPr/>
          <p:nvPr/>
        </p:nvSpPr>
        <p:spPr>
          <a:xfrm>
            <a:off x="1623350" y="3142340"/>
            <a:ext cx="352658" cy="6354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29960" y="3275387"/>
            <a:ext cx="158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Snakemake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0"/>
            <a:ext cx="1623352" cy="10038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359" y="846447"/>
            <a:ext cx="7392762" cy="51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7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Project Workflow (Scan2CNV)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615" y="2222287"/>
            <a:ext cx="4931209" cy="4369582"/>
          </a:xfrm>
        </p:spPr>
        <p:txBody>
          <a:bodyPr>
            <a:noAutofit/>
          </a:bodyPr>
          <a:lstStyle/>
          <a:p>
            <a:r>
              <a:rPr lang="en-US" sz="2400" dirty="0"/>
              <a:t>Genome Studio to process </a:t>
            </a:r>
            <a:r>
              <a:rPr lang="en-US" sz="2400" dirty="0" err="1"/>
              <a:t>idat</a:t>
            </a:r>
            <a:r>
              <a:rPr lang="en-US" sz="2400" dirty="0"/>
              <a:t> to GTC files</a:t>
            </a:r>
            <a:endParaRPr lang="en-US" sz="2000" dirty="0"/>
          </a:p>
          <a:p>
            <a:r>
              <a:rPr lang="en-US" sz="2200" dirty="0" smtClean="0"/>
              <a:t>Scan2Arrray </a:t>
            </a:r>
            <a:r>
              <a:rPr lang="en-US" sz="2200" dirty="0"/>
              <a:t>–m (1000 samples)</a:t>
            </a:r>
          </a:p>
          <a:p>
            <a:pPr lvl="1"/>
            <a:r>
              <a:rPr lang="en-US" sz="2000" dirty="0"/>
              <a:t>Input </a:t>
            </a:r>
          </a:p>
          <a:p>
            <a:pPr lvl="2"/>
            <a:r>
              <a:rPr lang="en-US" sz="1800" dirty="0"/>
              <a:t>directory for GTC files</a:t>
            </a:r>
          </a:p>
          <a:p>
            <a:pPr lvl="2"/>
            <a:r>
              <a:rPr lang="en-US" sz="1800" dirty="0"/>
              <a:t>BPM file location</a:t>
            </a:r>
          </a:p>
          <a:p>
            <a:pPr lvl="1"/>
            <a:r>
              <a:rPr lang="en-US" sz="2000" dirty="0"/>
              <a:t>Output </a:t>
            </a:r>
          </a:p>
          <a:p>
            <a:pPr lvl="2"/>
            <a:r>
              <a:rPr lang="en-US" sz="1800" dirty="0"/>
              <a:t>PFB </a:t>
            </a:r>
            <a:r>
              <a:rPr lang="en-US" sz="1800" dirty="0" smtClean="0"/>
              <a:t>File</a:t>
            </a:r>
          </a:p>
          <a:p>
            <a:pPr lvl="2"/>
            <a:r>
              <a:rPr lang="en-US" sz="1800" dirty="0" smtClean="0"/>
              <a:t>Text files – CNV Calls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387" y="1966981"/>
            <a:ext cx="5619749" cy="4180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388" y="3804564"/>
            <a:ext cx="5619749" cy="446302"/>
          </a:xfrm>
          <a:prstGeom prst="rect">
            <a:avLst/>
          </a:prstGeom>
        </p:spPr>
      </p:pic>
      <p:sp>
        <p:nvSpPr>
          <p:cNvPr id="6" name="Arrow: Down 5"/>
          <p:cNvSpPr/>
          <p:nvPr/>
        </p:nvSpPr>
        <p:spPr>
          <a:xfrm>
            <a:off x="7456783" y="2511094"/>
            <a:ext cx="928048" cy="1170067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0388" y="5890141"/>
            <a:ext cx="5619749" cy="3504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0388" y="6277070"/>
            <a:ext cx="5619749" cy="5841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0388" y="4289362"/>
            <a:ext cx="5619750" cy="266700"/>
          </a:xfrm>
          <a:prstGeom prst="rect">
            <a:avLst/>
          </a:prstGeom>
        </p:spPr>
      </p:pic>
      <p:sp>
        <p:nvSpPr>
          <p:cNvPr id="8" name="Arrow: Down 7"/>
          <p:cNvSpPr/>
          <p:nvPr/>
        </p:nvSpPr>
        <p:spPr>
          <a:xfrm>
            <a:off x="7359925" y="4613099"/>
            <a:ext cx="1024906" cy="127704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68648" y="0"/>
            <a:ext cx="1623352" cy="10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0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Project </a:t>
            </a:r>
            <a:r>
              <a:rPr lang="en-US" dirty="0" smtClean="0"/>
              <a:t>Workflow</a:t>
            </a:r>
            <a:r>
              <a:rPr lang="en-US" dirty="0"/>
              <a:t> (Scan2CNV)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873" y="2222287"/>
            <a:ext cx="5254952" cy="436958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Scan2Arrray </a:t>
            </a:r>
            <a:r>
              <a:rPr lang="en-US" sz="2000" dirty="0"/>
              <a:t>–p (remaining sample files)</a:t>
            </a:r>
          </a:p>
          <a:p>
            <a:pPr lvl="1"/>
            <a:r>
              <a:rPr lang="en-US" sz="1800" dirty="0"/>
              <a:t>Input </a:t>
            </a:r>
          </a:p>
          <a:p>
            <a:pPr lvl="2"/>
            <a:r>
              <a:rPr lang="en-US" sz="1600" dirty="0"/>
              <a:t>directory for GTC files</a:t>
            </a:r>
          </a:p>
          <a:p>
            <a:pPr lvl="2"/>
            <a:r>
              <a:rPr lang="en-US" sz="1600" dirty="0"/>
              <a:t>BPM file location</a:t>
            </a:r>
          </a:p>
          <a:p>
            <a:pPr lvl="2"/>
            <a:r>
              <a:rPr lang="en-US" sz="1600" dirty="0"/>
              <a:t>PFB File (-m generated</a:t>
            </a:r>
            <a:r>
              <a:rPr lang="en-US" sz="1600" dirty="0" smtClean="0"/>
              <a:t>)</a:t>
            </a:r>
          </a:p>
          <a:p>
            <a:pPr lvl="2"/>
            <a:r>
              <a:rPr lang="en-US" sz="1600" dirty="0" smtClean="0"/>
              <a:t>HMM File</a:t>
            </a:r>
            <a:endParaRPr lang="en-US" sz="1600" dirty="0"/>
          </a:p>
          <a:p>
            <a:pPr lvl="1"/>
            <a:r>
              <a:rPr lang="en-US" sz="1800" dirty="0"/>
              <a:t>Output </a:t>
            </a:r>
          </a:p>
          <a:p>
            <a:pPr lvl="2"/>
            <a:r>
              <a:rPr lang="en-US" sz="1600" dirty="0" smtClean="0"/>
              <a:t>Txt files – CNV Calls</a:t>
            </a:r>
            <a:endParaRPr 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387" y="1966981"/>
            <a:ext cx="5619749" cy="4180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387" y="3713955"/>
            <a:ext cx="5619749" cy="446302"/>
          </a:xfrm>
          <a:prstGeom prst="rect">
            <a:avLst/>
          </a:prstGeom>
        </p:spPr>
      </p:pic>
      <p:sp>
        <p:nvSpPr>
          <p:cNvPr id="13" name="Arrow: Down 12"/>
          <p:cNvSpPr/>
          <p:nvPr/>
        </p:nvSpPr>
        <p:spPr>
          <a:xfrm>
            <a:off x="7456783" y="2511094"/>
            <a:ext cx="928048" cy="1170067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0386" y="4521175"/>
            <a:ext cx="5619749" cy="3504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0388" y="6277070"/>
            <a:ext cx="5619749" cy="58417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0387" y="4219110"/>
            <a:ext cx="5619750" cy="266700"/>
          </a:xfrm>
          <a:prstGeom prst="rect">
            <a:avLst/>
          </a:prstGeom>
        </p:spPr>
      </p:pic>
      <p:sp>
        <p:nvSpPr>
          <p:cNvPr id="17" name="Arrow: Down 16"/>
          <p:cNvSpPr/>
          <p:nvPr/>
        </p:nvSpPr>
        <p:spPr>
          <a:xfrm>
            <a:off x="7359925" y="5402169"/>
            <a:ext cx="1024906" cy="83953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68648" y="0"/>
            <a:ext cx="1623352" cy="10038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386" y="4900685"/>
            <a:ext cx="5619749" cy="28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9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CNV calling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8" t="11037" r="9008" b="13537"/>
          <a:stretch/>
        </p:blipFill>
        <p:spPr>
          <a:xfrm>
            <a:off x="2994990" y="2530243"/>
            <a:ext cx="6202017" cy="4062714"/>
          </a:xfrm>
        </p:spPr>
      </p:pic>
      <p:sp>
        <p:nvSpPr>
          <p:cNvPr id="5" name="TextBox 4"/>
          <p:cNvSpPr txBox="1"/>
          <p:nvPr/>
        </p:nvSpPr>
        <p:spPr>
          <a:xfrm>
            <a:off x="3936592" y="1883912"/>
            <a:ext cx="4318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Eric </a:t>
            </a:r>
            <a:r>
              <a:rPr lang="en-US" b="1" dirty="0" err="1" smtClean="0"/>
              <a:t>Weitz</a:t>
            </a:r>
            <a:endParaRPr lang="en-US" b="1" dirty="0" smtClean="0"/>
          </a:p>
          <a:p>
            <a:pPr algn="ctr"/>
            <a:r>
              <a:rPr lang="en-US" b="1" dirty="0"/>
              <a:t>https://</a:t>
            </a:r>
            <a:r>
              <a:rPr lang="en-US" b="1" dirty="0" err="1"/>
              <a:t>github.com</a:t>
            </a:r>
            <a:r>
              <a:rPr lang="en-US" b="1" dirty="0"/>
              <a:t>/</a:t>
            </a:r>
            <a:r>
              <a:rPr lang="en-US" b="1" dirty="0" err="1"/>
              <a:t>eweitz</a:t>
            </a:r>
            <a:r>
              <a:rPr lang="en-US" b="1" dirty="0"/>
              <a:t>/ideogram</a:t>
            </a:r>
          </a:p>
        </p:txBody>
      </p:sp>
    </p:spTree>
    <p:extLst>
      <p:ext uri="{BB962C8B-B14F-4D97-AF65-F5344CB8AC3E}">
        <p14:creationId xmlns:p14="http://schemas.microsoft.com/office/powerpoint/2010/main" val="201347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81" y="5043012"/>
            <a:ext cx="5991818" cy="1421709"/>
          </a:xfrm>
        </p:spPr>
        <p:txBody>
          <a:bodyPr>
            <a:normAutofit/>
          </a:bodyPr>
          <a:lstStyle/>
          <a:p>
            <a:r>
              <a:rPr lang="en-US" sz="2000" dirty="0"/>
              <a:t>Completing pipeline to connect Python to </a:t>
            </a:r>
            <a:r>
              <a:rPr lang="en-US" sz="2000" dirty="0" smtClean="0"/>
              <a:t>R</a:t>
            </a:r>
          </a:p>
          <a:p>
            <a:r>
              <a:rPr lang="en-US" sz="2000" dirty="0"/>
              <a:t>Re-format pipeline for other users 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46179170"/>
              </p:ext>
            </p:extLst>
          </p:nvPr>
        </p:nvGraphicFramePr>
        <p:xfrm>
          <a:off x="84943" y="2000523"/>
          <a:ext cx="5083865" cy="2980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32233707"/>
              </p:ext>
            </p:extLst>
          </p:nvPr>
        </p:nvGraphicFramePr>
        <p:xfrm>
          <a:off x="6095999" y="1965582"/>
          <a:ext cx="5746231" cy="3182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Rectangle 8"/>
          <p:cNvSpPr/>
          <p:nvPr/>
        </p:nvSpPr>
        <p:spPr>
          <a:xfrm>
            <a:off x="359763" y="1558977"/>
            <a:ext cx="4811843" cy="3297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Today’s Pipeline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51581" y="1573968"/>
            <a:ext cx="5030417" cy="3147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Goal Pipeline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351581" y="5306518"/>
            <a:ext cx="5610570" cy="126313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Combine </a:t>
            </a:r>
            <a:r>
              <a:rPr lang="en-US" sz="2000" dirty="0"/>
              <a:t>multiple output CNV callers</a:t>
            </a:r>
          </a:p>
          <a:p>
            <a:pPr lvl="1"/>
            <a:r>
              <a:rPr lang="en-US" sz="1800" dirty="0"/>
              <a:t>Combined </a:t>
            </a:r>
            <a:r>
              <a:rPr lang="en-US" sz="1800" dirty="0" smtClean="0"/>
              <a:t>Statistics | Overlapping </a:t>
            </a:r>
            <a:r>
              <a:rPr lang="en-US" sz="1800" dirty="0"/>
              <a:t>calls</a:t>
            </a:r>
          </a:p>
          <a:p>
            <a:pPr lvl="1"/>
            <a:endParaRPr lang="en-US" sz="18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8866789" y="3305248"/>
            <a:ext cx="14789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Perl </a:t>
            </a:r>
            <a:r>
              <a:rPr lang="en-US" sz="1600" b="1" dirty="0"/>
              <a:t>Script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 Script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23196" y="3305248"/>
            <a:ext cx="21435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Genome Studio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Python </a:t>
            </a:r>
            <a:r>
              <a:rPr lang="en-US" sz="1600" b="1" dirty="0" smtClean="0"/>
              <a:t>Script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1462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240</TotalTime>
  <Words>255</Words>
  <Application>Microsoft Office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2</vt:lpstr>
      <vt:lpstr>Quotable</vt:lpstr>
      <vt:lpstr>Scan2CNV</vt:lpstr>
      <vt:lpstr>Project Problem</vt:lpstr>
      <vt:lpstr>Project Workflow: Current</vt:lpstr>
      <vt:lpstr>Current Project Workflow (Scan2CNV)</vt:lpstr>
      <vt:lpstr>Current Project Workflow (Scan2CNV)</vt:lpstr>
      <vt:lpstr>Visualizing CNV calling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dc:creator>Sevilla, Samantha (NIH/NCI) [C]</dc:creator>
  <cp:lastModifiedBy>Brown, Maria (NIH/NCI) [C]</cp:lastModifiedBy>
  <cp:revision>23</cp:revision>
  <dcterms:created xsi:type="dcterms:W3CDTF">2017-03-22T04:58:38Z</dcterms:created>
  <dcterms:modified xsi:type="dcterms:W3CDTF">2017-03-22T20:54:19Z</dcterms:modified>
</cp:coreProperties>
</file>