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64" r:id="rId5"/>
    <p:sldId id="267" r:id="rId6"/>
    <p:sldId id="263" r:id="rId7"/>
    <p:sldId id="260" r:id="rId8"/>
    <p:sldId id="259" r:id="rId9"/>
    <p:sldId id="268" r:id="rId10"/>
    <p:sldId id="270" r:id="rId11"/>
    <p:sldId id="265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ACCE40-A84D-4025-8698-9F8FA9239D6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72E2A7-2DFA-4941-A125-DB5DB85FC995}">
      <dgm:prSet custT="1"/>
      <dgm:spPr>
        <a:solidFill>
          <a:schemeClr val="bg2"/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rtl="0"/>
          <a:r>
            <a:rPr lang="en-US" sz="2000" dirty="0" smtClean="0">
              <a:solidFill>
                <a:sysClr val="windowText" lastClr="000000"/>
              </a:solidFill>
            </a:rPr>
            <a:t>Obtain metadata on </a:t>
          </a:r>
          <a:r>
            <a:rPr lang="en-US" sz="2000" dirty="0" err="1" smtClean="0">
              <a:solidFill>
                <a:sysClr val="windowText" lastClr="000000"/>
              </a:solidFill>
            </a:rPr>
            <a:t>PMIDs</a:t>
          </a:r>
          <a:endParaRPr lang="en-US" sz="2000" dirty="0">
            <a:solidFill>
              <a:sysClr val="windowText" lastClr="000000"/>
            </a:solidFill>
          </a:endParaRPr>
        </a:p>
      </dgm:t>
    </dgm:pt>
    <dgm:pt modelId="{94316569-6985-4459-82A9-579C4AD88853}" type="parTrans" cxnId="{1D249334-CB49-4503-985C-A0615400AE04}">
      <dgm:prSet/>
      <dgm:spPr/>
      <dgm:t>
        <a:bodyPr/>
        <a:lstStyle/>
        <a:p>
          <a:endParaRPr lang="en-US"/>
        </a:p>
      </dgm:t>
    </dgm:pt>
    <dgm:pt modelId="{62837933-E2A4-4C86-84A9-EB85D2668460}" type="sibTrans" cxnId="{1D249334-CB49-4503-985C-A0615400AE04}">
      <dgm:prSet/>
      <dgm:spPr/>
      <dgm:t>
        <a:bodyPr/>
        <a:lstStyle/>
        <a:p>
          <a:endParaRPr lang="en-US"/>
        </a:p>
      </dgm:t>
    </dgm:pt>
    <dgm:pt modelId="{78C4F4B3-5EF0-49D3-96B6-CB3EA5A3794E}">
      <dgm:prSet custT="1"/>
      <dgm:spPr>
        <a:solidFill>
          <a:schemeClr val="bg2"/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rtl="0"/>
          <a:r>
            <a:rPr lang="en-US" sz="2000" dirty="0" smtClean="0">
              <a:solidFill>
                <a:sysClr val="windowText" lastClr="000000"/>
              </a:solidFill>
            </a:rPr>
            <a:t>Perform Topic Modeling and Word Embedding's to help develop </a:t>
          </a:r>
          <a:r>
            <a:rPr lang="en-US" sz="2000" dirty="0" err="1" smtClean="0">
              <a:solidFill>
                <a:sysClr val="windowText" lastClr="000000"/>
              </a:solidFill>
            </a:rPr>
            <a:t>MeSH</a:t>
          </a:r>
          <a:r>
            <a:rPr lang="en-US" sz="2000" dirty="0" smtClean="0">
              <a:solidFill>
                <a:sysClr val="windowText" lastClr="000000"/>
              </a:solidFill>
            </a:rPr>
            <a:t> search strategies</a:t>
          </a:r>
          <a:endParaRPr lang="en-US" sz="2000" dirty="0">
            <a:solidFill>
              <a:sysClr val="windowText" lastClr="000000"/>
            </a:solidFill>
          </a:endParaRPr>
        </a:p>
      </dgm:t>
    </dgm:pt>
    <dgm:pt modelId="{6E7464A6-A576-4EBE-BC85-7FC103021CCF}" type="parTrans" cxnId="{6CFE27E5-34CD-4CD6-8084-E52F97B71866}">
      <dgm:prSet/>
      <dgm:spPr/>
      <dgm:t>
        <a:bodyPr/>
        <a:lstStyle/>
        <a:p>
          <a:endParaRPr lang="en-US"/>
        </a:p>
      </dgm:t>
    </dgm:pt>
    <dgm:pt modelId="{7E286C52-68EA-440D-8D0D-F504DF94AB35}" type="sibTrans" cxnId="{6CFE27E5-34CD-4CD6-8084-E52F97B71866}">
      <dgm:prSet/>
      <dgm:spPr/>
      <dgm:t>
        <a:bodyPr/>
        <a:lstStyle/>
        <a:p>
          <a:endParaRPr lang="en-US"/>
        </a:p>
      </dgm:t>
    </dgm:pt>
    <dgm:pt modelId="{3A649C9F-6309-4806-80F1-532BEBDA94DB}">
      <dgm:prSet custT="1"/>
      <dgm:spPr>
        <a:solidFill>
          <a:schemeClr val="bg2"/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rtl="0"/>
          <a:r>
            <a:rPr lang="en-US" sz="2000" dirty="0" smtClean="0">
              <a:solidFill>
                <a:sysClr val="windowText" lastClr="000000"/>
              </a:solidFill>
            </a:rPr>
            <a:t>Ensure that the Pre Obtained </a:t>
          </a:r>
          <a:r>
            <a:rPr lang="en-US" sz="2000" dirty="0" err="1" smtClean="0">
              <a:solidFill>
                <a:sysClr val="windowText" lastClr="000000"/>
              </a:solidFill>
            </a:rPr>
            <a:t>PMIDs</a:t>
          </a:r>
          <a:r>
            <a:rPr lang="en-US" sz="2000" dirty="0" smtClean="0">
              <a:solidFill>
                <a:sysClr val="windowText" lastClr="000000"/>
              </a:solidFill>
            </a:rPr>
            <a:t> are present in updated PubMed search strategy</a:t>
          </a:r>
          <a:endParaRPr lang="en-US" sz="2000" dirty="0">
            <a:solidFill>
              <a:sysClr val="windowText" lastClr="000000"/>
            </a:solidFill>
          </a:endParaRPr>
        </a:p>
      </dgm:t>
    </dgm:pt>
    <dgm:pt modelId="{3CC3C4DD-151F-41DB-A9EB-5CA357AD985D}" type="parTrans" cxnId="{5C885A77-A17B-4464-821E-D8654F22BBBC}">
      <dgm:prSet/>
      <dgm:spPr/>
      <dgm:t>
        <a:bodyPr/>
        <a:lstStyle/>
        <a:p>
          <a:endParaRPr lang="en-US"/>
        </a:p>
      </dgm:t>
    </dgm:pt>
    <dgm:pt modelId="{5A38D56C-DA12-40BD-B2C0-B0A7AD21269A}" type="sibTrans" cxnId="{5C885A77-A17B-4464-821E-D8654F22BBBC}">
      <dgm:prSet/>
      <dgm:spPr/>
      <dgm:t>
        <a:bodyPr/>
        <a:lstStyle/>
        <a:p>
          <a:endParaRPr lang="en-US"/>
        </a:p>
      </dgm:t>
    </dgm:pt>
    <dgm:pt modelId="{7579D6E6-83A0-4CE2-9CA0-C8E48F5040CB}">
      <dgm:prSet custT="1"/>
      <dgm:spPr>
        <a:solidFill>
          <a:schemeClr val="bg1">
            <a:lumMod val="95000"/>
            <a:alpha val="90000"/>
          </a:schemeClr>
        </a:solidFill>
        <a:ln>
          <a:solidFill>
            <a:schemeClr val="bg2">
              <a:lumMod val="9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600" b="0" i="0" dirty="0" smtClean="0"/>
            <a:t>Metadata was extracted from PubMed XML files using python's </a:t>
          </a:r>
          <a:r>
            <a:rPr lang="en-US" sz="1600" b="0" i="0" dirty="0" err="1" smtClean="0"/>
            <a:t>lmxl</a:t>
          </a:r>
          <a:r>
            <a:rPr lang="en-US" sz="1600" b="0" i="0" dirty="0" smtClean="0"/>
            <a:t> package</a:t>
          </a:r>
          <a:endParaRPr lang="en-US" sz="1600" dirty="0"/>
        </a:p>
      </dgm:t>
    </dgm:pt>
    <dgm:pt modelId="{240F76DA-44F4-4E8A-ABBB-53994E63B986}" type="parTrans" cxnId="{819EC5E5-86F0-4241-8B90-4B52271719C3}">
      <dgm:prSet/>
      <dgm:spPr/>
      <dgm:t>
        <a:bodyPr/>
        <a:lstStyle/>
        <a:p>
          <a:endParaRPr lang="en-US"/>
        </a:p>
      </dgm:t>
    </dgm:pt>
    <dgm:pt modelId="{7F8B638D-0E07-4151-B81C-F8CD53FC3136}" type="sibTrans" cxnId="{819EC5E5-86F0-4241-8B90-4B52271719C3}">
      <dgm:prSet/>
      <dgm:spPr/>
      <dgm:t>
        <a:bodyPr/>
        <a:lstStyle/>
        <a:p>
          <a:endParaRPr lang="en-US"/>
        </a:p>
      </dgm:t>
    </dgm:pt>
    <dgm:pt modelId="{1F03AC8F-6001-4F83-B819-1DC4E1C4FA6E}">
      <dgm:prSet custT="1"/>
      <dgm:spPr>
        <a:solidFill>
          <a:schemeClr val="bg1">
            <a:lumMod val="95000"/>
            <a:alpha val="90000"/>
          </a:schemeClr>
        </a:solidFill>
        <a:ln>
          <a:solidFill>
            <a:schemeClr val="bg2">
              <a:lumMod val="9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600" dirty="0" smtClean="0"/>
            <a:t>Traditional data validation is used to determine precision and recall of our model</a:t>
          </a:r>
          <a:endParaRPr lang="en-US" sz="1600" dirty="0"/>
        </a:p>
      </dgm:t>
    </dgm:pt>
    <dgm:pt modelId="{E0415E9C-3494-4D1C-B209-439F4C641FCC}" type="parTrans" cxnId="{1024F083-DD9C-4618-B377-1F973918C0BC}">
      <dgm:prSet/>
      <dgm:spPr/>
      <dgm:t>
        <a:bodyPr/>
        <a:lstStyle/>
        <a:p>
          <a:endParaRPr lang="en-US"/>
        </a:p>
      </dgm:t>
    </dgm:pt>
    <dgm:pt modelId="{FAA74B6D-0CF0-4A88-BC54-9BBB5EB21E1F}" type="sibTrans" cxnId="{1024F083-DD9C-4618-B377-1F973918C0BC}">
      <dgm:prSet/>
      <dgm:spPr/>
      <dgm:t>
        <a:bodyPr/>
        <a:lstStyle/>
        <a:p>
          <a:endParaRPr lang="en-US"/>
        </a:p>
      </dgm:t>
    </dgm:pt>
    <dgm:pt modelId="{46C8791A-8848-4785-8071-49A024F15D47}">
      <dgm:prSet custT="1"/>
      <dgm:spPr>
        <a:solidFill>
          <a:schemeClr val="bg1">
            <a:lumMod val="95000"/>
            <a:alpha val="90000"/>
          </a:schemeClr>
        </a:solidFill>
        <a:ln>
          <a:solidFill>
            <a:schemeClr val="bg2">
              <a:lumMod val="9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600" dirty="0" smtClean="0"/>
            <a:t>The following data is extracted: </a:t>
          </a:r>
          <a:r>
            <a:rPr lang="en-US" sz="1600" dirty="0" err="1" smtClean="0"/>
            <a:t>PMID</a:t>
          </a:r>
          <a:r>
            <a:rPr lang="en-US" sz="1600" dirty="0" smtClean="0"/>
            <a:t> / Title / Abstract / </a:t>
          </a:r>
          <a:r>
            <a:rPr lang="en-US" sz="1600" dirty="0" err="1" smtClean="0"/>
            <a:t>MeSH</a:t>
          </a:r>
          <a:r>
            <a:rPr lang="en-US" sz="1600" dirty="0" smtClean="0"/>
            <a:t> terms</a:t>
          </a:r>
          <a:endParaRPr lang="en-US" sz="1600" dirty="0"/>
        </a:p>
      </dgm:t>
    </dgm:pt>
    <dgm:pt modelId="{39448DA3-E40B-45E6-84F0-EAF126345AFF}" type="parTrans" cxnId="{A54D472F-2A76-451F-A22B-CCCC8A382E1F}">
      <dgm:prSet/>
      <dgm:spPr/>
      <dgm:t>
        <a:bodyPr/>
        <a:lstStyle/>
        <a:p>
          <a:endParaRPr lang="en-US"/>
        </a:p>
      </dgm:t>
    </dgm:pt>
    <dgm:pt modelId="{339C633D-344A-48F7-A455-C9EB27D3A36C}" type="sibTrans" cxnId="{A54D472F-2A76-451F-A22B-CCCC8A382E1F}">
      <dgm:prSet/>
      <dgm:spPr/>
      <dgm:t>
        <a:bodyPr/>
        <a:lstStyle/>
        <a:p>
          <a:endParaRPr lang="en-US"/>
        </a:p>
      </dgm:t>
    </dgm:pt>
    <dgm:pt modelId="{BFC81EB4-FBD3-43D5-A941-278CE8DBC6A8}">
      <dgm:prSet custT="1"/>
      <dgm:spPr>
        <a:solidFill>
          <a:schemeClr val="bg1">
            <a:lumMod val="95000"/>
            <a:alpha val="90000"/>
          </a:schemeClr>
        </a:solidFill>
        <a:ln>
          <a:solidFill>
            <a:schemeClr val="bg2">
              <a:lumMod val="9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600" b="0" i="0" dirty="0" smtClean="0"/>
            <a:t>NLP Modeling is performed on the Title and Abstract and </a:t>
          </a:r>
          <a:r>
            <a:rPr lang="en-US" sz="1600" b="0" i="0" dirty="0" err="1" smtClean="0"/>
            <a:t>MeSH</a:t>
          </a:r>
          <a:r>
            <a:rPr lang="en-US" sz="1600" b="0" i="0" dirty="0" smtClean="0"/>
            <a:t> terms. Models include </a:t>
          </a:r>
          <a:r>
            <a:rPr lang="en-US" sz="1600" b="0" i="0" dirty="0" err="1" smtClean="0"/>
            <a:t>TF-IDF</a:t>
          </a:r>
          <a:r>
            <a:rPr lang="en-US" sz="1600" b="0" i="0" dirty="0" smtClean="0"/>
            <a:t>, Doc2Vec, Word2Vec, and Latent </a:t>
          </a:r>
          <a:r>
            <a:rPr lang="en-US" sz="1600" b="0" i="0" dirty="0" err="1" smtClean="0"/>
            <a:t>Dirichlet</a:t>
          </a:r>
          <a:r>
            <a:rPr lang="en-US" sz="1600" b="0" i="0" dirty="0" smtClean="0"/>
            <a:t> Allocation</a:t>
          </a:r>
          <a:endParaRPr lang="en-US" sz="1600" dirty="0"/>
        </a:p>
      </dgm:t>
    </dgm:pt>
    <dgm:pt modelId="{DDF956D6-7994-41FD-8184-51ABD765E933}" type="sibTrans" cxnId="{CC42576D-2C5E-4A45-917D-779E4B2BB951}">
      <dgm:prSet/>
      <dgm:spPr/>
      <dgm:t>
        <a:bodyPr/>
        <a:lstStyle/>
        <a:p>
          <a:endParaRPr lang="en-US"/>
        </a:p>
      </dgm:t>
    </dgm:pt>
    <dgm:pt modelId="{0AE4E371-4D8C-49FD-ACB0-711759F6D2CC}" type="parTrans" cxnId="{CC42576D-2C5E-4A45-917D-779E4B2BB951}">
      <dgm:prSet/>
      <dgm:spPr/>
      <dgm:t>
        <a:bodyPr/>
        <a:lstStyle/>
        <a:p>
          <a:endParaRPr lang="en-US"/>
        </a:p>
      </dgm:t>
    </dgm:pt>
    <dgm:pt modelId="{CC58279A-915F-4479-A335-F10B52691C7E}">
      <dgm:prSet custT="1"/>
      <dgm:spPr>
        <a:solidFill>
          <a:schemeClr val="bg1">
            <a:lumMod val="95000"/>
            <a:alpha val="90000"/>
          </a:schemeClr>
        </a:solidFill>
        <a:ln>
          <a:solidFill>
            <a:schemeClr val="bg2">
              <a:lumMod val="9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600" dirty="0" smtClean="0"/>
            <a:t>Similar documents are retrieved using a similarity metric, cosine-similarity and nearest-neighbors approach (K-D Tree)</a:t>
          </a:r>
          <a:endParaRPr lang="en-US" sz="1600" dirty="0"/>
        </a:p>
      </dgm:t>
    </dgm:pt>
    <dgm:pt modelId="{59CE1318-B128-457D-BED6-F260EC7AC768}" type="parTrans" cxnId="{85A6C05E-6D99-4EAF-B4E2-1A12CA3635E9}">
      <dgm:prSet/>
      <dgm:spPr/>
      <dgm:t>
        <a:bodyPr/>
        <a:lstStyle/>
        <a:p>
          <a:endParaRPr lang="en-US"/>
        </a:p>
      </dgm:t>
    </dgm:pt>
    <dgm:pt modelId="{B1278E4E-A098-4833-8F10-CAC4298DC4D4}" type="sibTrans" cxnId="{85A6C05E-6D99-4EAF-B4E2-1A12CA3635E9}">
      <dgm:prSet/>
      <dgm:spPr/>
      <dgm:t>
        <a:bodyPr/>
        <a:lstStyle/>
        <a:p>
          <a:endParaRPr lang="en-US"/>
        </a:p>
      </dgm:t>
    </dgm:pt>
    <dgm:pt modelId="{22B0E5A2-13AC-41AB-853B-12B31E4AAD61}">
      <dgm:prSet custT="1"/>
      <dgm:spPr>
        <a:solidFill>
          <a:schemeClr val="bg1">
            <a:lumMod val="95000"/>
            <a:alpha val="90000"/>
          </a:schemeClr>
        </a:solidFill>
        <a:ln>
          <a:solidFill>
            <a:schemeClr val="bg2">
              <a:lumMod val="9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600" dirty="0" smtClean="0"/>
            <a:t>New </a:t>
          </a:r>
          <a:r>
            <a:rPr lang="en-US" sz="1600" dirty="0" err="1" smtClean="0"/>
            <a:t>MeSH</a:t>
          </a:r>
          <a:r>
            <a:rPr lang="en-US" sz="1600" dirty="0" smtClean="0"/>
            <a:t> Keywords are determined by traversing the hierarchical structure of </a:t>
          </a:r>
          <a:r>
            <a:rPr lang="en-US" sz="1600" dirty="0" err="1" smtClean="0"/>
            <a:t>MeSH</a:t>
          </a:r>
          <a:r>
            <a:rPr lang="en-US" sz="1600" dirty="0" smtClean="0"/>
            <a:t> IDs</a:t>
          </a:r>
          <a:endParaRPr lang="en-US" sz="1600" dirty="0"/>
        </a:p>
      </dgm:t>
    </dgm:pt>
    <dgm:pt modelId="{24F60C8C-36B9-4C6E-8462-B071579D56E7}" type="parTrans" cxnId="{1929B614-19C6-4AE4-99AA-37B82662A9C2}">
      <dgm:prSet/>
      <dgm:spPr/>
      <dgm:t>
        <a:bodyPr/>
        <a:lstStyle/>
        <a:p>
          <a:endParaRPr lang="en-US"/>
        </a:p>
      </dgm:t>
    </dgm:pt>
    <dgm:pt modelId="{B1D49346-D4AC-4714-8382-2BD4FA22CFC9}" type="sibTrans" cxnId="{1929B614-19C6-4AE4-99AA-37B82662A9C2}">
      <dgm:prSet/>
      <dgm:spPr/>
      <dgm:t>
        <a:bodyPr/>
        <a:lstStyle/>
        <a:p>
          <a:endParaRPr lang="en-US"/>
        </a:p>
      </dgm:t>
    </dgm:pt>
    <dgm:pt modelId="{1AAE27D4-516B-4AA0-8C28-865BE772130D}">
      <dgm:prSet custT="1"/>
      <dgm:spPr>
        <a:solidFill>
          <a:schemeClr val="bg1">
            <a:lumMod val="95000"/>
            <a:alpha val="90000"/>
          </a:schemeClr>
        </a:solidFill>
        <a:ln>
          <a:solidFill>
            <a:schemeClr val="bg2">
              <a:lumMod val="9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600" dirty="0" smtClean="0"/>
            <a:t>The results from the nearest neighbors and </a:t>
          </a:r>
          <a:r>
            <a:rPr lang="en-US" sz="1600" dirty="0" err="1" smtClean="0"/>
            <a:t>MeSH</a:t>
          </a:r>
          <a:r>
            <a:rPr lang="en-US" sz="1600" dirty="0" smtClean="0"/>
            <a:t> string matching are combined to form new </a:t>
          </a:r>
          <a:r>
            <a:rPr lang="en-US" sz="1600" dirty="0" err="1" smtClean="0"/>
            <a:t>MeSH</a:t>
          </a:r>
          <a:r>
            <a:rPr lang="en-US" sz="1600" dirty="0" smtClean="0"/>
            <a:t> terms</a:t>
          </a:r>
          <a:endParaRPr lang="en-US" sz="1600" dirty="0"/>
        </a:p>
      </dgm:t>
    </dgm:pt>
    <dgm:pt modelId="{257A7660-64BC-4C2C-ABB0-DA916317E42B}" type="parTrans" cxnId="{34D6FE00-EF1F-467F-81D9-A3E860FB2496}">
      <dgm:prSet/>
      <dgm:spPr/>
      <dgm:t>
        <a:bodyPr/>
        <a:lstStyle/>
        <a:p>
          <a:endParaRPr lang="en-US"/>
        </a:p>
      </dgm:t>
    </dgm:pt>
    <dgm:pt modelId="{4A801B46-ABC8-427D-84C2-6E4E2B2275D2}" type="sibTrans" cxnId="{34D6FE00-EF1F-467F-81D9-A3E860FB2496}">
      <dgm:prSet/>
      <dgm:spPr/>
      <dgm:t>
        <a:bodyPr/>
        <a:lstStyle/>
        <a:p>
          <a:endParaRPr lang="en-US"/>
        </a:p>
      </dgm:t>
    </dgm:pt>
    <dgm:pt modelId="{EB560FF0-36AC-4F97-A628-CAC0583B1D47}">
      <dgm:prSet custT="1"/>
      <dgm:spPr>
        <a:solidFill>
          <a:schemeClr val="bg1">
            <a:lumMod val="95000"/>
            <a:alpha val="90000"/>
          </a:schemeClr>
        </a:solidFill>
        <a:ln>
          <a:solidFill>
            <a:schemeClr val="bg2">
              <a:lumMod val="9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600" dirty="0" smtClean="0"/>
            <a:t>Our model is expandable into a user friendly HTML interface to allow users to quickly determine new </a:t>
          </a:r>
          <a:r>
            <a:rPr lang="en-US" sz="1600" dirty="0" err="1" smtClean="0"/>
            <a:t>MeSH</a:t>
          </a:r>
          <a:r>
            <a:rPr lang="en-US" sz="1600" dirty="0" smtClean="0"/>
            <a:t> search terms</a:t>
          </a:r>
          <a:endParaRPr lang="en-US" sz="1600" dirty="0"/>
        </a:p>
      </dgm:t>
    </dgm:pt>
    <dgm:pt modelId="{F1E6C4DD-161C-400C-B62C-6518A4160191}" type="parTrans" cxnId="{0007E709-D225-44E0-89A4-4D248E53F0EC}">
      <dgm:prSet/>
      <dgm:spPr/>
      <dgm:t>
        <a:bodyPr/>
        <a:lstStyle/>
        <a:p>
          <a:endParaRPr lang="en-US"/>
        </a:p>
      </dgm:t>
    </dgm:pt>
    <dgm:pt modelId="{C656283B-B52D-4334-AEA2-8ED85646ED46}" type="sibTrans" cxnId="{0007E709-D225-44E0-89A4-4D248E53F0EC}">
      <dgm:prSet/>
      <dgm:spPr/>
      <dgm:t>
        <a:bodyPr/>
        <a:lstStyle/>
        <a:p>
          <a:endParaRPr lang="en-US"/>
        </a:p>
      </dgm:t>
    </dgm:pt>
    <dgm:pt modelId="{7EB6FB19-FE5A-40A5-9FCB-2D470F171D99}" type="pres">
      <dgm:prSet presAssocID="{C3ACCE40-A84D-4025-8698-9F8FA9239D6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DD4DF9-1CD3-4FFC-86E4-211425D81F0B}" type="pres">
      <dgm:prSet presAssocID="{3C72E2A7-2DFA-4941-A125-DB5DB85FC995}" presName="linNode" presStyleCnt="0"/>
      <dgm:spPr/>
    </dgm:pt>
    <dgm:pt modelId="{B78C895E-DFF9-4EBE-8A62-F5CA593693A3}" type="pres">
      <dgm:prSet presAssocID="{3C72E2A7-2DFA-4941-A125-DB5DB85FC995}" presName="parentText" presStyleLbl="node1" presStyleIdx="0" presStyleCnt="3" custScaleY="52821">
        <dgm:presLayoutVars>
          <dgm:chMax val="1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2B62F0BD-724D-4CC6-97E0-DE2298248171}" type="pres">
      <dgm:prSet presAssocID="{3C72E2A7-2DFA-4941-A125-DB5DB85FC995}" presName="descendantText" presStyleLbl="alignAccFollowNode1" presStyleIdx="0" presStyleCnt="3" custScaleY="66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BDB0A54E-E92D-401F-B9A9-03F3AC7B4CE4}" type="pres">
      <dgm:prSet presAssocID="{62837933-E2A4-4C86-84A9-EB85D2668460}" presName="sp" presStyleCnt="0"/>
      <dgm:spPr/>
    </dgm:pt>
    <dgm:pt modelId="{B38EDE47-7AB3-470E-A189-4A64F936CBFF}" type="pres">
      <dgm:prSet presAssocID="{78C4F4B3-5EF0-49D3-96B6-CB3EA5A3794E}" presName="linNode" presStyleCnt="0"/>
      <dgm:spPr/>
    </dgm:pt>
    <dgm:pt modelId="{8DD1A495-42F8-4588-AC4B-7B79C818CE87}" type="pres">
      <dgm:prSet presAssocID="{78C4F4B3-5EF0-49D3-96B6-CB3EA5A3794E}" presName="parentText" presStyleLbl="node1" presStyleIdx="1" presStyleCnt="3" custScaleY="146529">
        <dgm:presLayoutVars>
          <dgm:chMax val="1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F3F6DFA3-61BF-4840-86B7-B948784B53BE}" type="pres">
      <dgm:prSet presAssocID="{78C4F4B3-5EF0-49D3-96B6-CB3EA5A3794E}" presName="descendantText" presStyleLbl="alignAccFollowNode1" presStyleIdx="1" presStyleCnt="3" custScaleY="1829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8F65D69-BCE7-4A93-AEC8-C5783B424746}" type="pres">
      <dgm:prSet presAssocID="{7E286C52-68EA-440D-8D0D-F504DF94AB35}" presName="sp" presStyleCnt="0"/>
      <dgm:spPr/>
    </dgm:pt>
    <dgm:pt modelId="{440E7877-69EE-428A-8017-91B1AE0AEF49}" type="pres">
      <dgm:prSet presAssocID="{3A649C9F-6309-4806-80F1-532BEBDA94DB}" presName="linNode" presStyleCnt="0"/>
      <dgm:spPr/>
    </dgm:pt>
    <dgm:pt modelId="{5F2ADE60-3C53-41DF-A607-8B9125F08CD2}" type="pres">
      <dgm:prSet presAssocID="{3A649C9F-6309-4806-80F1-532BEBDA94DB}" presName="parentText" presStyleLbl="node1" presStyleIdx="2" presStyleCnt="3" custScaleY="72626">
        <dgm:presLayoutVars>
          <dgm:chMax val="1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733D0A02-1469-4435-8BA1-66499697C3B4}" type="pres">
      <dgm:prSet presAssocID="{3A649C9F-6309-4806-80F1-532BEBDA94DB}" presName="descendantText" presStyleLbl="alignAccFollowNode1" presStyleIdx="2" presStyleCnt="3" custScaleY="9018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2719DCB4-31F8-4077-9C3A-F196F4CB9F3A}" type="presOf" srcId="{EB560FF0-36AC-4F97-A628-CAC0583B1D47}" destId="{733D0A02-1469-4435-8BA1-66499697C3B4}" srcOrd="0" destOrd="1" presId="urn:microsoft.com/office/officeart/2005/8/layout/vList5"/>
    <dgm:cxn modelId="{6CFE27E5-34CD-4CD6-8084-E52F97B71866}" srcId="{C3ACCE40-A84D-4025-8698-9F8FA9239D6D}" destId="{78C4F4B3-5EF0-49D3-96B6-CB3EA5A3794E}" srcOrd="1" destOrd="0" parTransId="{6E7464A6-A576-4EBE-BC85-7FC103021CCF}" sibTransId="{7E286C52-68EA-440D-8D0D-F504DF94AB35}"/>
    <dgm:cxn modelId="{F26A9B13-1A41-42DE-9417-B84B542B1378}" type="presOf" srcId="{1AAE27D4-516B-4AA0-8C28-865BE772130D}" destId="{F3F6DFA3-61BF-4840-86B7-B948784B53BE}" srcOrd="0" destOrd="3" presId="urn:microsoft.com/office/officeart/2005/8/layout/vList5"/>
    <dgm:cxn modelId="{E56A3436-2B40-4E58-8FC2-5F304A9007C8}" type="presOf" srcId="{22B0E5A2-13AC-41AB-853B-12B31E4AAD61}" destId="{F3F6DFA3-61BF-4840-86B7-B948784B53BE}" srcOrd="0" destOrd="2" presId="urn:microsoft.com/office/officeart/2005/8/layout/vList5"/>
    <dgm:cxn modelId="{DEAF86BB-E79B-487D-BBE9-1594CCA3392E}" type="presOf" srcId="{CC58279A-915F-4479-A335-F10B52691C7E}" destId="{F3F6DFA3-61BF-4840-86B7-B948784B53BE}" srcOrd="0" destOrd="1" presId="urn:microsoft.com/office/officeart/2005/8/layout/vList5"/>
    <dgm:cxn modelId="{5C885A77-A17B-4464-821E-D8654F22BBBC}" srcId="{C3ACCE40-A84D-4025-8698-9F8FA9239D6D}" destId="{3A649C9F-6309-4806-80F1-532BEBDA94DB}" srcOrd="2" destOrd="0" parTransId="{3CC3C4DD-151F-41DB-A9EB-5CA357AD985D}" sibTransId="{5A38D56C-DA12-40BD-B2C0-B0A7AD21269A}"/>
    <dgm:cxn modelId="{0007E709-D225-44E0-89A4-4D248E53F0EC}" srcId="{3A649C9F-6309-4806-80F1-532BEBDA94DB}" destId="{EB560FF0-36AC-4F97-A628-CAC0583B1D47}" srcOrd="1" destOrd="0" parTransId="{F1E6C4DD-161C-400C-B62C-6518A4160191}" sibTransId="{C656283B-B52D-4334-AEA2-8ED85646ED46}"/>
    <dgm:cxn modelId="{1929B614-19C6-4AE4-99AA-37B82662A9C2}" srcId="{78C4F4B3-5EF0-49D3-96B6-CB3EA5A3794E}" destId="{22B0E5A2-13AC-41AB-853B-12B31E4AAD61}" srcOrd="2" destOrd="0" parTransId="{24F60C8C-36B9-4C6E-8462-B071579D56E7}" sibTransId="{B1D49346-D4AC-4714-8382-2BD4FA22CFC9}"/>
    <dgm:cxn modelId="{C5F1FFB7-7DC8-4011-82B0-07CD2676096D}" type="presOf" srcId="{1F03AC8F-6001-4F83-B819-1DC4E1C4FA6E}" destId="{733D0A02-1469-4435-8BA1-66499697C3B4}" srcOrd="0" destOrd="0" presId="urn:microsoft.com/office/officeart/2005/8/layout/vList5"/>
    <dgm:cxn modelId="{1024F083-DD9C-4618-B377-1F973918C0BC}" srcId="{3A649C9F-6309-4806-80F1-532BEBDA94DB}" destId="{1F03AC8F-6001-4F83-B819-1DC4E1C4FA6E}" srcOrd="0" destOrd="0" parTransId="{E0415E9C-3494-4D1C-B209-439F4C641FCC}" sibTransId="{FAA74B6D-0CF0-4A88-BC54-9BBB5EB21E1F}"/>
    <dgm:cxn modelId="{A54D472F-2A76-451F-A22B-CCCC8A382E1F}" srcId="{3C72E2A7-2DFA-4941-A125-DB5DB85FC995}" destId="{46C8791A-8848-4785-8071-49A024F15D47}" srcOrd="1" destOrd="0" parTransId="{39448DA3-E40B-45E6-84F0-EAF126345AFF}" sibTransId="{339C633D-344A-48F7-A455-C9EB27D3A36C}"/>
    <dgm:cxn modelId="{746FF049-A187-4033-8420-BFBADFC717F9}" type="presOf" srcId="{C3ACCE40-A84D-4025-8698-9F8FA9239D6D}" destId="{7EB6FB19-FE5A-40A5-9FCB-2D470F171D99}" srcOrd="0" destOrd="0" presId="urn:microsoft.com/office/officeart/2005/8/layout/vList5"/>
    <dgm:cxn modelId="{1D249334-CB49-4503-985C-A0615400AE04}" srcId="{C3ACCE40-A84D-4025-8698-9F8FA9239D6D}" destId="{3C72E2A7-2DFA-4941-A125-DB5DB85FC995}" srcOrd="0" destOrd="0" parTransId="{94316569-6985-4459-82A9-579C4AD88853}" sibTransId="{62837933-E2A4-4C86-84A9-EB85D2668460}"/>
    <dgm:cxn modelId="{A66E04B5-C1ED-43CB-9536-BF6F03CC8D32}" type="presOf" srcId="{46C8791A-8848-4785-8071-49A024F15D47}" destId="{2B62F0BD-724D-4CC6-97E0-DE2298248171}" srcOrd="0" destOrd="1" presId="urn:microsoft.com/office/officeart/2005/8/layout/vList5"/>
    <dgm:cxn modelId="{34D6FE00-EF1F-467F-81D9-A3E860FB2496}" srcId="{78C4F4B3-5EF0-49D3-96B6-CB3EA5A3794E}" destId="{1AAE27D4-516B-4AA0-8C28-865BE772130D}" srcOrd="3" destOrd="0" parTransId="{257A7660-64BC-4C2C-ABB0-DA916317E42B}" sibTransId="{4A801B46-ABC8-427D-84C2-6E4E2B2275D2}"/>
    <dgm:cxn modelId="{C49057F2-5F93-4AAA-AE68-CDA703DDCC59}" type="presOf" srcId="{BFC81EB4-FBD3-43D5-A941-278CE8DBC6A8}" destId="{F3F6DFA3-61BF-4840-86B7-B948784B53BE}" srcOrd="0" destOrd="0" presId="urn:microsoft.com/office/officeart/2005/8/layout/vList5"/>
    <dgm:cxn modelId="{CC42576D-2C5E-4A45-917D-779E4B2BB951}" srcId="{78C4F4B3-5EF0-49D3-96B6-CB3EA5A3794E}" destId="{BFC81EB4-FBD3-43D5-A941-278CE8DBC6A8}" srcOrd="0" destOrd="0" parTransId="{0AE4E371-4D8C-49FD-ACB0-711759F6D2CC}" sibTransId="{DDF956D6-7994-41FD-8184-51ABD765E933}"/>
    <dgm:cxn modelId="{C010A94D-26B1-4028-B12E-8B87ADFF917A}" type="presOf" srcId="{3A649C9F-6309-4806-80F1-532BEBDA94DB}" destId="{5F2ADE60-3C53-41DF-A607-8B9125F08CD2}" srcOrd="0" destOrd="0" presId="urn:microsoft.com/office/officeart/2005/8/layout/vList5"/>
    <dgm:cxn modelId="{054630E6-74B9-4973-BC9B-19016D017EE8}" type="presOf" srcId="{7579D6E6-83A0-4CE2-9CA0-C8E48F5040CB}" destId="{2B62F0BD-724D-4CC6-97E0-DE2298248171}" srcOrd="0" destOrd="0" presId="urn:microsoft.com/office/officeart/2005/8/layout/vList5"/>
    <dgm:cxn modelId="{EF40173B-E523-464E-B95C-366D3347E64A}" type="presOf" srcId="{3C72E2A7-2DFA-4941-A125-DB5DB85FC995}" destId="{B78C895E-DFF9-4EBE-8A62-F5CA593693A3}" srcOrd="0" destOrd="0" presId="urn:microsoft.com/office/officeart/2005/8/layout/vList5"/>
    <dgm:cxn modelId="{2EFBA97D-DDBC-46AA-8C9E-0078F8F68DB3}" type="presOf" srcId="{78C4F4B3-5EF0-49D3-96B6-CB3EA5A3794E}" destId="{8DD1A495-42F8-4588-AC4B-7B79C818CE87}" srcOrd="0" destOrd="0" presId="urn:microsoft.com/office/officeart/2005/8/layout/vList5"/>
    <dgm:cxn modelId="{819EC5E5-86F0-4241-8B90-4B52271719C3}" srcId="{3C72E2A7-2DFA-4941-A125-DB5DB85FC995}" destId="{7579D6E6-83A0-4CE2-9CA0-C8E48F5040CB}" srcOrd="0" destOrd="0" parTransId="{240F76DA-44F4-4E8A-ABBB-53994E63B986}" sibTransId="{7F8B638D-0E07-4151-B81C-F8CD53FC3136}"/>
    <dgm:cxn modelId="{85A6C05E-6D99-4EAF-B4E2-1A12CA3635E9}" srcId="{78C4F4B3-5EF0-49D3-96B6-CB3EA5A3794E}" destId="{CC58279A-915F-4479-A335-F10B52691C7E}" srcOrd="1" destOrd="0" parTransId="{59CE1318-B128-457D-BED6-F260EC7AC768}" sibTransId="{B1278E4E-A098-4833-8F10-CAC4298DC4D4}"/>
    <dgm:cxn modelId="{8AB0273D-268B-48D4-8853-5DF02A9F1000}" type="presParOf" srcId="{7EB6FB19-FE5A-40A5-9FCB-2D470F171D99}" destId="{4ADD4DF9-1CD3-4FFC-86E4-211425D81F0B}" srcOrd="0" destOrd="0" presId="urn:microsoft.com/office/officeart/2005/8/layout/vList5"/>
    <dgm:cxn modelId="{4628295D-1669-4B76-A52D-E23E49ED5F05}" type="presParOf" srcId="{4ADD4DF9-1CD3-4FFC-86E4-211425D81F0B}" destId="{B78C895E-DFF9-4EBE-8A62-F5CA593693A3}" srcOrd="0" destOrd="0" presId="urn:microsoft.com/office/officeart/2005/8/layout/vList5"/>
    <dgm:cxn modelId="{5F0D22B2-6789-41F6-8898-15378AFADB42}" type="presParOf" srcId="{4ADD4DF9-1CD3-4FFC-86E4-211425D81F0B}" destId="{2B62F0BD-724D-4CC6-97E0-DE2298248171}" srcOrd="1" destOrd="0" presId="urn:microsoft.com/office/officeart/2005/8/layout/vList5"/>
    <dgm:cxn modelId="{A52E2AC3-61D0-464B-BC52-BA5AF6508E65}" type="presParOf" srcId="{7EB6FB19-FE5A-40A5-9FCB-2D470F171D99}" destId="{BDB0A54E-E92D-401F-B9A9-03F3AC7B4CE4}" srcOrd="1" destOrd="0" presId="urn:microsoft.com/office/officeart/2005/8/layout/vList5"/>
    <dgm:cxn modelId="{D4AF0D0D-BB58-4974-9DDF-13934BDD8B05}" type="presParOf" srcId="{7EB6FB19-FE5A-40A5-9FCB-2D470F171D99}" destId="{B38EDE47-7AB3-470E-A189-4A64F936CBFF}" srcOrd="2" destOrd="0" presId="urn:microsoft.com/office/officeart/2005/8/layout/vList5"/>
    <dgm:cxn modelId="{2F82CE7B-7154-4CE9-9427-7C65C2875076}" type="presParOf" srcId="{B38EDE47-7AB3-470E-A189-4A64F936CBFF}" destId="{8DD1A495-42F8-4588-AC4B-7B79C818CE87}" srcOrd="0" destOrd="0" presId="urn:microsoft.com/office/officeart/2005/8/layout/vList5"/>
    <dgm:cxn modelId="{DC39B7D7-8F7B-44F8-8020-4414BEE6A6B1}" type="presParOf" srcId="{B38EDE47-7AB3-470E-A189-4A64F936CBFF}" destId="{F3F6DFA3-61BF-4840-86B7-B948784B53BE}" srcOrd="1" destOrd="0" presId="urn:microsoft.com/office/officeart/2005/8/layout/vList5"/>
    <dgm:cxn modelId="{186AC8B9-D52B-403E-A35B-80E248A07DCD}" type="presParOf" srcId="{7EB6FB19-FE5A-40A5-9FCB-2D470F171D99}" destId="{98F65D69-BCE7-4A93-AEC8-C5783B424746}" srcOrd="3" destOrd="0" presId="urn:microsoft.com/office/officeart/2005/8/layout/vList5"/>
    <dgm:cxn modelId="{EE9E5D82-014C-4370-A150-031EABDD83AF}" type="presParOf" srcId="{7EB6FB19-FE5A-40A5-9FCB-2D470F171D99}" destId="{440E7877-69EE-428A-8017-91B1AE0AEF49}" srcOrd="4" destOrd="0" presId="urn:microsoft.com/office/officeart/2005/8/layout/vList5"/>
    <dgm:cxn modelId="{F02117E8-1A6D-41F0-B733-7E3AB2A7D599}" type="presParOf" srcId="{440E7877-69EE-428A-8017-91B1AE0AEF49}" destId="{5F2ADE60-3C53-41DF-A607-8B9125F08CD2}" srcOrd="0" destOrd="0" presId="urn:microsoft.com/office/officeart/2005/8/layout/vList5"/>
    <dgm:cxn modelId="{8FD64744-635F-4606-8F96-207CD73685C9}" type="presParOf" srcId="{440E7877-69EE-428A-8017-91B1AE0AEF49}" destId="{733D0A02-1469-4435-8BA1-66499697C3B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2F0BD-724D-4CC6-97E0-DE2298248171}">
      <dsp:nvSpPr>
        <dsp:cNvPr id="0" name=""/>
        <dsp:cNvSpPr/>
      </dsp:nvSpPr>
      <dsp:spPr>
        <a:xfrm rot="5400000">
          <a:off x="6401624" y="-2780418"/>
          <a:ext cx="876174" cy="6437376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5875" cap="flat" cmpd="sng" algn="ctr">
          <a:solidFill>
            <a:schemeClr val="bg2">
              <a:lumMod val="9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Metadata was extracted from PubMed XML files using python's </a:t>
          </a:r>
          <a:r>
            <a:rPr lang="en-US" sz="1600" b="0" i="0" kern="1200" dirty="0" err="1" smtClean="0"/>
            <a:t>lmxl</a:t>
          </a:r>
          <a:r>
            <a:rPr lang="en-US" sz="1600" b="0" i="0" kern="1200" dirty="0" smtClean="0"/>
            <a:t> package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following data is extracted: </a:t>
          </a:r>
          <a:r>
            <a:rPr lang="en-US" sz="1600" kern="1200" dirty="0" err="1" smtClean="0"/>
            <a:t>PMID</a:t>
          </a:r>
          <a:r>
            <a:rPr lang="en-US" sz="1600" kern="1200" dirty="0" smtClean="0"/>
            <a:t> / Title / Abstract / </a:t>
          </a:r>
          <a:r>
            <a:rPr lang="en-US" sz="1600" kern="1200" dirty="0" err="1" smtClean="0"/>
            <a:t>MeSH</a:t>
          </a:r>
          <a:r>
            <a:rPr lang="en-US" sz="1600" kern="1200" dirty="0" smtClean="0"/>
            <a:t> terms</a:t>
          </a:r>
          <a:endParaRPr lang="en-US" sz="1600" kern="1200" dirty="0"/>
        </a:p>
      </dsp:txBody>
      <dsp:txXfrm rot="-5400000">
        <a:off x="3621023" y="183"/>
        <a:ext cx="6437376" cy="876174"/>
      </dsp:txXfrm>
    </dsp:sp>
    <dsp:sp modelId="{B78C895E-DFF9-4EBE-8A62-F5CA593693A3}">
      <dsp:nvSpPr>
        <dsp:cNvPr id="0" name=""/>
        <dsp:cNvSpPr/>
      </dsp:nvSpPr>
      <dsp:spPr>
        <a:xfrm>
          <a:off x="0" y="4164"/>
          <a:ext cx="3621024" cy="868209"/>
        </a:xfrm>
        <a:prstGeom prst="rect">
          <a:avLst/>
        </a:prstGeom>
        <a:solidFill>
          <a:schemeClr val="bg2"/>
        </a:solidFill>
        <a:ln w="15875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ysClr val="windowText" lastClr="000000"/>
              </a:solidFill>
            </a:rPr>
            <a:t>Obtain metadata on </a:t>
          </a:r>
          <a:r>
            <a:rPr lang="en-US" sz="2000" kern="1200" dirty="0" err="1" smtClean="0">
              <a:solidFill>
                <a:sysClr val="windowText" lastClr="000000"/>
              </a:solidFill>
            </a:rPr>
            <a:t>PMIDs</a:t>
          </a:r>
          <a:endParaRPr lang="en-US" sz="2000" kern="1200" dirty="0">
            <a:solidFill>
              <a:sysClr val="windowText" lastClr="000000"/>
            </a:solidFill>
          </a:endParaRPr>
        </a:p>
      </dsp:txBody>
      <dsp:txXfrm>
        <a:off x="0" y="4164"/>
        <a:ext cx="3621024" cy="868209"/>
      </dsp:txXfrm>
    </dsp:sp>
    <dsp:sp modelId="{F3F6DFA3-61BF-4840-86B7-B948784B53BE}">
      <dsp:nvSpPr>
        <dsp:cNvPr id="0" name=""/>
        <dsp:cNvSpPr/>
      </dsp:nvSpPr>
      <dsp:spPr>
        <a:xfrm rot="5400000">
          <a:off x="5630303" y="-1052767"/>
          <a:ext cx="2405457" cy="6431089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5875" cap="flat" cmpd="sng" algn="ctr">
          <a:solidFill>
            <a:schemeClr val="bg2">
              <a:lumMod val="9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NLP Modeling is performed on the Title and Abstract and </a:t>
          </a:r>
          <a:r>
            <a:rPr lang="en-US" sz="1600" b="0" i="0" kern="1200" dirty="0" err="1" smtClean="0"/>
            <a:t>MeSH</a:t>
          </a:r>
          <a:r>
            <a:rPr lang="en-US" sz="1600" b="0" i="0" kern="1200" dirty="0" smtClean="0"/>
            <a:t> terms. Models include </a:t>
          </a:r>
          <a:r>
            <a:rPr lang="en-US" sz="1600" b="0" i="0" kern="1200" dirty="0" err="1" smtClean="0"/>
            <a:t>TF-IDF</a:t>
          </a:r>
          <a:r>
            <a:rPr lang="en-US" sz="1600" b="0" i="0" kern="1200" dirty="0" smtClean="0"/>
            <a:t>, Doc2Vec, Word2Vec, and Latent </a:t>
          </a:r>
          <a:r>
            <a:rPr lang="en-US" sz="1600" b="0" i="0" kern="1200" dirty="0" err="1" smtClean="0"/>
            <a:t>Dirichlet</a:t>
          </a:r>
          <a:r>
            <a:rPr lang="en-US" sz="1600" b="0" i="0" kern="1200" dirty="0" smtClean="0"/>
            <a:t> Allocation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Similar documents are retrieved using a similarity metric, cosine-similarity and nearest-neighbors approach (K-D Tree)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New </a:t>
          </a:r>
          <a:r>
            <a:rPr lang="en-US" sz="1600" kern="1200" dirty="0" err="1" smtClean="0"/>
            <a:t>MeSH</a:t>
          </a:r>
          <a:r>
            <a:rPr lang="en-US" sz="1600" kern="1200" dirty="0" smtClean="0"/>
            <a:t> Keywords are determined by traversing the hierarchical structure of </a:t>
          </a:r>
          <a:r>
            <a:rPr lang="en-US" sz="1600" kern="1200" dirty="0" err="1" smtClean="0"/>
            <a:t>MeSH</a:t>
          </a:r>
          <a:r>
            <a:rPr lang="en-US" sz="1600" kern="1200" dirty="0" smtClean="0"/>
            <a:t> IDs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results from the nearest neighbors and </a:t>
          </a:r>
          <a:r>
            <a:rPr lang="en-US" sz="1600" kern="1200" dirty="0" err="1" smtClean="0"/>
            <a:t>MeSH</a:t>
          </a:r>
          <a:r>
            <a:rPr lang="en-US" sz="1600" kern="1200" dirty="0" smtClean="0"/>
            <a:t> string matching are combined to form new </a:t>
          </a:r>
          <a:r>
            <a:rPr lang="en-US" sz="1600" kern="1200" dirty="0" err="1" smtClean="0"/>
            <a:t>MeSH</a:t>
          </a:r>
          <a:r>
            <a:rPr lang="en-US" sz="1600" kern="1200" dirty="0" smtClean="0"/>
            <a:t> terms</a:t>
          </a:r>
          <a:endParaRPr lang="en-US" sz="1600" kern="1200" dirty="0"/>
        </a:p>
      </dsp:txBody>
      <dsp:txXfrm rot="-5400000">
        <a:off x="3617487" y="960049"/>
        <a:ext cx="6431089" cy="2405457"/>
      </dsp:txXfrm>
    </dsp:sp>
    <dsp:sp modelId="{8DD1A495-42F8-4588-AC4B-7B79C818CE87}">
      <dsp:nvSpPr>
        <dsp:cNvPr id="0" name=""/>
        <dsp:cNvSpPr/>
      </dsp:nvSpPr>
      <dsp:spPr>
        <a:xfrm>
          <a:off x="0" y="958541"/>
          <a:ext cx="3617487" cy="2408471"/>
        </a:xfrm>
        <a:prstGeom prst="rect">
          <a:avLst/>
        </a:prstGeom>
        <a:solidFill>
          <a:schemeClr val="bg2"/>
        </a:solidFill>
        <a:ln w="15875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ysClr val="windowText" lastClr="000000"/>
              </a:solidFill>
            </a:rPr>
            <a:t>Perform Topic Modeling and Word Embedding's to help develop </a:t>
          </a:r>
          <a:r>
            <a:rPr lang="en-US" sz="2000" kern="1200" dirty="0" err="1" smtClean="0">
              <a:solidFill>
                <a:sysClr val="windowText" lastClr="000000"/>
              </a:solidFill>
            </a:rPr>
            <a:t>MeSH</a:t>
          </a:r>
          <a:r>
            <a:rPr lang="en-US" sz="2000" kern="1200" dirty="0" smtClean="0">
              <a:solidFill>
                <a:sysClr val="windowText" lastClr="000000"/>
              </a:solidFill>
            </a:rPr>
            <a:t> search strategies</a:t>
          </a:r>
          <a:endParaRPr lang="en-US" sz="2000" kern="1200" dirty="0">
            <a:solidFill>
              <a:sysClr val="windowText" lastClr="000000"/>
            </a:solidFill>
          </a:endParaRPr>
        </a:p>
      </dsp:txBody>
      <dsp:txXfrm>
        <a:off x="0" y="958541"/>
        <a:ext cx="3617487" cy="2408471"/>
      </dsp:txXfrm>
    </dsp:sp>
    <dsp:sp modelId="{733D0A02-1469-4435-8BA1-66499697C3B4}">
      <dsp:nvSpPr>
        <dsp:cNvPr id="0" name=""/>
        <dsp:cNvSpPr/>
      </dsp:nvSpPr>
      <dsp:spPr>
        <a:xfrm rot="5400000">
          <a:off x="6246776" y="827379"/>
          <a:ext cx="1185870" cy="6437376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5875" cap="flat" cmpd="sng" algn="ctr">
          <a:solidFill>
            <a:schemeClr val="bg2">
              <a:lumMod val="9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Traditional data validation is used to determine precision and recall of our model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Our model is expandable into a user friendly HTML interface to allow users to quickly determine new </a:t>
          </a:r>
          <a:r>
            <a:rPr lang="en-US" sz="1600" kern="1200" dirty="0" err="1" smtClean="0"/>
            <a:t>MeSH</a:t>
          </a:r>
          <a:r>
            <a:rPr lang="en-US" sz="1600" kern="1200" dirty="0" smtClean="0"/>
            <a:t> search terms</a:t>
          </a:r>
          <a:endParaRPr lang="en-US" sz="1600" kern="1200" dirty="0"/>
        </a:p>
      </dsp:txBody>
      <dsp:txXfrm rot="-5400000">
        <a:off x="3621023" y="3453132"/>
        <a:ext cx="6437376" cy="1185870"/>
      </dsp:txXfrm>
    </dsp:sp>
    <dsp:sp modelId="{5F2ADE60-3C53-41DF-A607-8B9125F08CD2}">
      <dsp:nvSpPr>
        <dsp:cNvPr id="0" name=""/>
        <dsp:cNvSpPr/>
      </dsp:nvSpPr>
      <dsp:spPr>
        <a:xfrm>
          <a:off x="0" y="3449196"/>
          <a:ext cx="3621024" cy="1193740"/>
        </a:xfrm>
        <a:prstGeom prst="rect">
          <a:avLst/>
        </a:prstGeom>
        <a:solidFill>
          <a:schemeClr val="bg2"/>
        </a:solidFill>
        <a:ln w="15875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ysClr val="windowText" lastClr="000000"/>
              </a:solidFill>
            </a:rPr>
            <a:t>Ensure that the Pre Obtained </a:t>
          </a:r>
          <a:r>
            <a:rPr lang="en-US" sz="2000" kern="1200" dirty="0" err="1" smtClean="0">
              <a:solidFill>
                <a:sysClr val="windowText" lastClr="000000"/>
              </a:solidFill>
            </a:rPr>
            <a:t>PMIDs</a:t>
          </a:r>
          <a:r>
            <a:rPr lang="en-US" sz="2000" kern="1200" dirty="0" smtClean="0">
              <a:solidFill>
                <a:sysClr val="windowText" lastClr="000000"/>
              </a:solidFill>
            </a:rPr>
            <a:t> are present in updated PubMed search strategy</a:t>
          </a:r>
          <a:endParaRPr lang="en-US" sz="2000" kern="1200" dirty="0">
            <a:solidFill>
              <a:sysClr val="windowText" lastClr="000000"/>
            </a:solidFill>
          </a:endParaRPr>
        </a:p>
      </dsp:txBody>
      <dsp:txXfrm>
        <a:off x="0" y="3449196"/>
        <a:ext cx="3621024" cy="1193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F15-D79C-46E6-8167-6F9BFEEB0C3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E54C-9A0E-44EA-814B-4D00EA7C9F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097280" y="1822704"/>
            <a:ext cx="10058400" cy="1480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08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F15-D79C-46E6-8167-6F9BFEEB0C3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E54C-9A0E-44EA-814B-4D00EA7C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7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F15-D79C-46E6-8167-6F9BFEEB0C3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E54C-9A0E-44EA-814B-4D00EA7C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4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5611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F15-D79C-46E6-8167-6F9BFEEB0C3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E54C-9A0E-44EA-814B-4D00EA7C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38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F15-D79C-46E6-8167-6F9BFEEB0C3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E54C-9A0E-44EA-814B-4D00EA7C9F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25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F15-D79C-46E6-8167-6F9BFEEB0C3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E54C-9A0E-44EA-814B-4D00EA7C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05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F15-D79C-46E6-8167-6F9BFEEB0C3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E54C-9A0E-44EA-814B-4D00EA7C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32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54000"/>
            <a:ext cx="10058400" cy="1168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F15-D79C-46E6-8167-6F9BFEEB0C3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E54C-9A0E-44EA-814B-4D00EA7C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05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F15-D79C-46E6-8167-6F9BFEEB0C3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E54C-9A0E-44EA-814B-4D00EA7C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3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33CF15-D79C-46E6-8167-6F9BFEEB0C3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24E54C-9A0E-44EA-814B-4D00EA7C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7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F15-D79C-46E6-8167-6F9BFEEB0C3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E54C-9A0E-44EA-814B-4D00EA7C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614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33CF15-D79C-46E6-8167-6F9BFEEB0C3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24E54C-9A0E-44EA-814B-4D00EA7C9F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097280" y="1361440"/>
            <a:ext cx="10058400" cy="48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books/NBK25501/" TargetMode="External"/><Relationship Id="rId2" Type="http://schemas.openxmlformats.org/officeDocument/2006/relationships/hyperlink" Target="https://www.ncbi.nlm.nih.gov/pubm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CBI-Hackathons/PubRunn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06264"/>
            <a:ext cx="10058400" cy="1285821"/>
          </a:xfrm>
        </p:spPr>
        <p:txBody>
          <a:bodyPr/>
          <a:lstStyle/>
          <a:p>
            <a:r>
              <a:rPr lang="en-US" dirty="0" err="1" smtClean="0"/>
              <a:t>PuRSSE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065673"/>
            <a:ext cx="100584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Pubmed</a:t>
            </a:r>
            <a:r>
              <a:rPr lang="en-US" dirty="0" smtClean="0">
                <a:solidFill>
                  <a:schemeClr val="tx1"/>
                </a:solidFill>
              </a:rPr>
              <a:t> Research Search String Extraction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97280" y="3731841"/>
            <a:ext cx="2769326" cy="2040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Melanie </a:t>
            </a:r>
            <a:r>
              <a:rPr lang="en-US" b="1" dirty="0" smtClean="0">
                <a:solidFill>
                  <a:schemeClr val="tx1"/>
                </a:solidFill>
              </a:rPr>
              <a:t>Huston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James </a:t>
            </a:r>
            <a:r>
              <a:rPr lang="en-US" b="1" dirty="0" smtClean="0">
                <a:solidFill>
                  <a:schemeClr val="tx1"/>
                </a:solidFill>
              </a:rPr>
              <a:t>Lavinder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Richard </a:t>
            </a:r>
            <a:r>
              <a:rPr lang="en-US" b="1" dirty="0" smtClean="0">
                <a:solidFill>
                  <a:schemeClr val="tx1"/>
                </a:solidFill>
              </a:rPr>
              <a:t>Lusk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Franklin </a:t>
            </a:r>
            <a:r>
              <a:rPr lang="en-US" b="1" dirty="0" smtClean="0">
                <a:solidFill>
                  <a:schemeClr val="tx1"/>
                </a:solidFill>
              </a:rPr>
              <a:t>Sayre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00059" y="1845734"/>
            <a:ext cx="5255620" cy="40233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1466645"/>
            <a:ext cx="5312230" cy="47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72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Joy Curve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00059" y="1845734"/>
            <a:ext cx="5255620" cy="40233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MeSH_terms_joy_plots.png (420×27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584477"/>
            <a:ext cx="7036526" cy="455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509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643981" y="1664372"/>
            <a:ext cx="10964998" cy="3718577"/>
            <a:chOff x="555659" y="2040292"/>
            <a:chExt cx="10964998" cy="3718577"/>
          </a:xfrm>
        </p:grpSpPr>
        <p:sp>
          <p:nvSpPr>
            <p:cNvPr id="5" name="Rectangle 4"/>
            <p:cNvSpPr/>
            <p:nvPr/>
          </p:nvSpPr>
          <p:spPr>
            <a:xfrm>
              <a:off x="566938" y="2439075"/>
              <a:ext cx="2299062" cy="94052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5659" y="2432956"/>
              <a:ext cx="22990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 Obtained </a:t>
              </a:r>
              <a:r>
                <a:rPr lang="en-US" dirty="0" err="1" smtClean="0"/>
                <a:t>PMIDs</a:t>
              </a:r>
              <a:r>
                <a:rPr lang="en-US" dirty="0" smtClean="0"/>
                <a:t> which are relevant for </a:t>
              </a:r>
              <a:r>
                <a:rPr lang="en-US" dirty="0"/>
                <a:t>l</a:t>
              </a:r>
              <a:r>
                <a:rPr lang="en-US" dirty="0" smtClean="0"/>
                <a:t>iterature review</a:t>
              </a:r>
              <a:endParaRPr lang="en-US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857454" y="2040292"/>
              <a:ext cx="3017945" cy="1739138"/>
              <a:chOff x="6117075" y="2116924"/>
              <a:chExt cx="3017945" cy="173913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117075" y="2116924"/>
                <a:ext cx="3017945" cy="173913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232678" y="2244905"/>
                <a:ext cx="2786741" cy="94052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232678" y="2262179"/>
                <a:ext cx="28346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Perform Topic Modeling and Word Embedding's to help develop search strategies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316499" y="3387720"/>
                <a:ext cx="2566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Machine Learning Model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9221595" y="2446404"/>
              <a:ext cx="2299062" cy="947640"/>
              <a:chOff x="9457269" y="2410106"/>
              <a:chExt cx="2299062" cy="94764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457269" y="2417221"/>
                <a:ext cx="2299062" cy="94052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9457269" y="2410106"/>
                <a:ext cx="229906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Output </a:t>
                </a:r>
                <a:r>
                  <a:rPr lang="en-US" i="1" dirty="0" smtClean="0"/>
                  <a:t>new</a:t>
                </a:r>
                <a:r>
                  <a:rPr lang="en-US" dirty="0" smtClean="0"/>
                  <a:t> search strategy of meta data search terms</a:t>
                </a:r>
                <a:endParaRPr lang="en-US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3212196" y="2438306"/>
              <a:ext cx="2299062" cy="94052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64302" y="2563835"/>
              <a:ext cx="22990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Obtain metadata / on </a:t>
              </a:r>
              <a:r>
                <a:rPr lang="en-US" dirty="0" err="1" smtClean="0"/>
                <a:t>PMID</a:t>
              </a:r>
              <a:r>
                <a:rPr lang="en-US" dirty="0" smtClean="0"/>
                <a:t> </a:t>
              </a:r>
              <a:r>
                <a:rPr lang="en-US" dirty="0"/>
                <a:t>d</a:t>
              </a:r>
              <a:r>
                <a:rPr lang="en-US" dirty="0" smtClean="0"/>
                <a:t>ata set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87009" y="4558540"/>
              <a:ext cx="2441794" cy="120032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87008" y="4553711"/>
              <a:ext cx="24417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Ensure that the Pre Obtained </a:t>
              </a:r>
              <a:r>
                <a:rPr lang="en-US" dirty="0" err="1" smtClean="0"/>
                <a:t>PMIDs</a:t>
              </a:r>
              <a:r>
                <a:rPr lang="en-US" dirty="0" smtClean="0"/>
                <a:t> are present in updated PubMed search strategy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stCxn id="5" idx="3"/>
              <a:endCxn id="13" idx="1"/>
            </p:cNvCxnSpPr>
            <p:nvPr/>
          </p:nvCxnSpPr>
          <p:spPr>
            <a:xfrm flipV="1">
              <a:off x="2866000" y="2908569"/>
              <a:ext cx="346196" cy="769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3"/>
              <a:endCxn id="4" idx="1"/>
            </p:cNvCxnSpPr>
            <p:nvPr/>
          </p:nvCxnSpPr>
          <p:spPr>
            <a:xfrm>
              <a:off x="5511258" y="2908569"/>
              <a:ext cx="346196" cy="129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" idx="3"/>
              <a:endCxn id="11" idx="1"/>
            </p:cNvCxnSpPr>
            <p:nvPr/>
          </p:nvCxnSpPr>
          <p:spPr>
            <a:xfrm flipV="1">
              <a:off x="8875399" y="2908069"/>
              <a:ext cx="346196" cy="179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Curved Connector 54"/>
            <p:cNvCxnSpPr>
              <a:stCxn id="5" idx="2"/>
              <a:endCxn id="17" idx="1"/>
            </p:cNvCxnSpPr>
            <p:nvPr/>
          </p:nvCxnSpPr>
          <p:spPr>
            <a:xfrm rot="16200000" flipH="1">
              <a:off x="2412187" y="2683882"/>
              <a:ext cx="1779105" cy="3170540"/>
            </a:xfrm>
            <a:prstGeom prst="curvedConnector2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stCxn id="10" idx="2"/>
              <a:endCxn id="17" idx="3"/>
            </p:cNvCxnSpPr>
            <p:nvPr/>
          </p:nvCxnSpPr>
          <p:spPr>
            <a:xfrm rot="5400000">
              <a:off x="7967635" y="2755213"/>
              <a:ext cx="1764661" cy="3042323"/>
            </a:xfrm>
            <a:prstGeom prst="curvedConnector2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426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Systematic Literature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42720"/>
            <a:ext cx="1005840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first stage of creating a systematic review often involves taking a known set of articles and iteratively looking through metadata and keywords to create an extensive search string that can find both those target articles and other similar </a:t>
            </a:r>
            <a:r>
              <a:rPr lang="en-US" dirty="0" smtClean="0"/>
              <a:t>articles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reviewers then manually narrow down the relevant articles through title and abstract manual reviews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This process is very time consuming and depending on the scale of the project can take weeks-to-months to complete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possibility for time savings is introduced before the manual review process to try to help reduce the initial number of articles that a reviewer would have to review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6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42720"/>
            <a:ext cx="10058400" cy="4023360"/>
          </a:xfrm>
        </p:spPr>
        <p:txBody>
          <a:bodyPr>
            <a:normAutofit/>
          </a:bodyPr>
          <a:lstStyle/>
          <a:p>
            <a:pPr marL="201168" lvl="1" indent="0">
              <a:buNone/>
              <a:tabLst>
                <a:tab pos="91440" algn="l"/>
              </a:tabLst>
            </a:pPr>
            <a:r>
              <a:rPr lang="en-US" sz="2000" dirty="0"/>
              <a:t>This project aims to create a pipeline for taking a set of known </a:t>
            </a:r>
            <a:r>
              <a:rPr lang="en-US" sz="2000" dirty="0" err="1"/>
              <a:t>PMIDs</a:t>
            </a:r>
            <a:r>
              <a:rPr lang="en-US" sz="2000" dirty="0"/>
              <a:t> and discovering the Shortest Precise Search Strategy (SPSS) for </a:t>
            </a:r>
            <a:r>
              <a:rPr lang="en-US" sz="2000" dirty="0" smtClean="0"/>
              <a:t>PubMed that (a) </a:t>
            </a:r>
            <a:r>
              <a:rPr lang="en-US" sz="2000" dirty="0"/>
              <a:t>retrieves all the original </a:t>
            </a:r>
            <a:r>
              <a:rPr lang="en-US" sz="2000" dirty="0" err="1"/>
              <a:t>PMIDs</a:t>
            </a:r>
            <a:r>
              <a:rPr lang="en-US" sz="2000" dirty="0"/>
              <a:t>, and (b) retrieves other articles related to the original topic(s) extracted from the known </a:t>
            </a:r>
            <a:r>
              <a:rPr lang="en-US" sz="2000" dirty="0" err="1"/>
              <a:t>PMIDs</a:t>
            </a:r>
            <a:r>
              <a:rPr lang="en-US" sz="2000" dirty="0" smtClean="0"/>
              <a:t>.</a:t>
            </a:r>
          </a:p>
          <a:p>
            <a:pPr marL="201168" lvl="1" indent="0">
              <a:buNone/>
              <a:tabLst>
                <a:tab pos="91440" algn="l"/>
              </a:tabLst>
            </a:pPr>
            <a:endParaRPr lang="en-US" sz="2000" dirty="0" smtClean="0"/>
          </a:p>
          <a:p>
            <a:pPr marL="201168" lvl="1" indent="0">
              <a:buNone/>
              <a:tabLst>
                <a:tab pos="91440" algn="l"/>
              </a:tabLst>
            </a:pPr>
            <a:r>
              <a:rPr lang="en-US" sz="2000" dirty="0" smtClean="0"/>
              <a:t>The objectives include:</a:t>
            </a:r>
          </a:p>
          <a:p>
            <a:pPr lvl="1">
              <a:buFont typeface="Arial" panose="020B0604020202020204" pitchFamily="34" charset="0"/>
              <a:buChar char="•"/>
              <a:tabLst>
                <a:tab pos="91440" algn="l"/>
              </a:tabLst>
            </a:pPr>
            <a:r>
              <a:rPr lang="en-US" sz="2000" dirty="0" smtClean="0"/>
              <a:t>Create </a:t>
            </a:r>
            <a:r>
              <a:rPr lang="en-US" sz="2000" dirty="0"/>
              <a:t>clusters of articles based on topic modeling (</a:t>
            </a:r>
            <a:r>
              <a:rPr lang="en-US" sz="2000" dirty="0" err="1"/>
              <a:t>TF-IDF</a:t>
            </a:r>
            <a:r>
              <a:rPr lang="en-US" sz="2000" dirty="0"/>
              <a:t>, </a:t>
            </a:r>
            <a:r>
              <a:rPr lang="en-US" sz="2000" dirty="0" err="1"/>
              <a:t>LDA</a:t>
            </a:r>
            <a:r>
              <a:rPr lang="en-US" sz="2000" dirty="0"/>
              <a:t>, Word Embedding) </a:t>
            </a:r>
            <a:r>
              <a:rPr lang="en-US" sz="2000" dirty="0" smtClean="0"/>
              <a:t>from PubMed-compliant </a:t>
            </a:r>
            <a:r>
              <a:rPr lang="en-US" sz="2000" dirty="0"/>
              <a:t>XML file</a:t>
            </a:r>
          </a:p>
          <a:p>
            <a:pPr lvl="1">
              <a:buFont typeface="Arial" panose="020B0604020202020204" pitchFamily="34" charset="0"/>
              <a:buChar char="•"/>
              <a:tabLst>
                <a:tab pos="91440" algn="l"/>
              </a:tabLst>
            </a:pPr>
            <a:r>
              <a:rPr lang="en-US" sz="2000" dirty="0"/>
              <a:t>Based on a set of known articles, find other articles that are similar using topic modeling (via either direct similarity comparison OR by building a new search string from metadata associated with topic clusters)</a:t>
            </a:r>
          </a:p>
          <a:p>
            <a:pPr lvl="1">
              <a:buFont typeface="Arial" panose="020B0604020202020204" pitchFamily="34" charset="0"/>
              <a:buChar char="•"/>
              <a:tabLst>
                <a:tab pos="91440" algn="l"/>
              </a:tabLst>
            </a:pPr>
            <a:r>
              <a:rPr lang="en-US" sz="2000" dirty="0"/>
              <a:t>Compare known set </a:t>
            </a:r>
            <a:r>
              <a:rPr lang="en-US" sz="2000" dirty="0" smtClean="0"/>
              <a:t>of relevant </a:t>
            </a:r>
            <a:r>
              <a:rPr lang="en-US" sz="2000" dirty="0" err="1" smtClean="0"/>
              <a:t>PMIDs</a:t>
            </a:r>
            <a:r>
              <a:rPr lang="en-US" sz="2000" dirty="0" smtClean="0"/>
              <a:t> against </a:t>
            </a:r>
            <a:r>
              <a:rPr lang="en-US" sz="2000" dirty="0"/>
              <a:t>larger set of </a:t>
            </a:r>
            <a:r>
              <a:rPr lang="en-US" sz="2000" dirty="0" err="1"/>
              <a:t>PMIDs</a:t>
            </a:r>
            <a:r>
              <a:rPr lang="en-US" sz="2000" dirty="0"/>
              <a:t> to verify </a:t>
            </a:r>
            <a:r>
              <a:rPr lang="en-US" sz="2000" dirty="0" smtClean="0"/>
              <a:t>recall and precision </a:t>
            </a:r>
          </a:p>
        </p:txBody>
      </p:sp>
      <p:pic>
        <p:nvPicPr>
          <p:cNvPr id="1026" name="Picture 2" descr="Image result for pubmed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919" y="5081292"/>
            <a:ext cx="3159761" cy="112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6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- </a:t>
            </a:r>
            <a:r>
              <a:rPr lang="en-US" dirty="0" smtClean="0"/>
              <a:t>PubMed </a:t>
            </a:r>
            <a:r>
              <a:rPr lang="en-US" dirty="0" smtClean="0"/>
              <a:t>Articles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42720"/>
            <a:ext cx="10058400" cy="470408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PubMed articles are downloaded </a:t>
            </a:r>
            <a:r>
              <a:rPr lang="en-US" sz="2000" dirty="0" smtClean="0"/>
              <a:t>as a</a:t>
            </a:r>
            <a:r>
              <a:rPr lang="en-US" sz="2000" dirty="0"/>
              <a:t> XML </a:t>
            </a:r>
            <a:r>
              <a:rPr lang="en-US" sz="2000" dirty="0" smtClean="0"/>
              <a:t>file from </a:t>
            </a:r>
            <a:r>
              <a:rPr lang="en-US" sz="2000" dirty="0" err="1"/>
              <a:t>NLM</a:t>
            </a:r>
            <a:r>
              <a:rPr lang="en-US" sz="2000" dirty="0"/>
              <a:t> </a:t>
            </a:r>
            <a:r>
              <a:rPr lang="en-US" sz="2000" dirty="0" smtClean="0"/>
              <a:t>FTP, specified around the topic of Gout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We tested our model on ~10,000 abstracts – the goal is to correctly identify a predetermined list of 350 articles from the 10,000 articles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This is to be achieved by only using data from an initial sample of 7 articles (our ‘training’ data set)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/>
              <a:t>full </a:t>
            </a:r>
            <a:r>
              <a:rPr lang="en-US" sz="1800" dirty="0" smtClean="0"/>
              <a:t>PubMed </a:t>
            </a:r>
            <a:r>
              <a:rPr lang="en-US" sz="1800" dirty="0"/>
              <a:t>data set is downloadable, however it is about 200GBs. This will cause </a:t>
            </a:r>
            <a:r>
              <a:rPr lang="en-US" sz="1800" i="1" dirty="0"/>
              <a:t>major</a:t>
            </a:r>
            <a:r>
              <a:rPr lang="en-US" sz="1800" dirty="0"/>
              <a:t> computing restrictions as many of the techniques used cannot be performed with reasonable time and financial </a:t>
            </a:r>
            <a:r>
              <a:rPr lang="en-US" sz="1800" dirty="0" smtClean="0"/>
              <a:t>resources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Articles can also be downloaded: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D</a:t>
            </a:r>
            <a:r>
              <a:rPr lang="en-US" sz="1800" dirty="0" smtClean="0"/>
              <a:t>irectly </a:t>
            </a:r>
            <a:r>
              <a:rPr lang="en-US" sz="1800" dirty="0"/>
              <a:t>through PubMed (</a:t>
            </a:r>
            <a:r>
              <a:rPr lang="en-US" sz="1800" dirty="0">
                <a:hlinkClick r:id="rId2"/>
              </a:rPr>
              <a:t>https://www.ncbi.nlm.nih.gov/pubmed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through </a:t>
            </a:r>
            <a:r>
              <a:rPr lang="en-US" sz="1800" dirty="0"/>
              <a:t>their API, </a:t>
            </a:r>
            <a:r>
              <a:rPr lang="en-US" sz="1800" dirty="0" err="1" smtClean="0"/>
              <a:t>Entrez</a:t>
            </a:r>
            <a:r>
              <a:rPr lang="en-US" sz="1800" dirty="0" smtClean="0"/>
              <a:t> Database (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://www.ncbi.nlm.nih.gov/books/NBK25501</a:t>
            </a:r>
            <a:r>
              <a:rPr lang="en-US" sz="1800" dirty="0" smtClean="0">
                <a:hlinkClick r:id="rId3"/>
              </a:rPr>
              <a:t>/</a:t>
            </a:r>
            <a:r>
              <a:rPr lang="en-US" sz="1800" dirty="0" smtClean="0"/>
              <a:t>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Using </a:t>
            </a:r>
            <a:r>
              <a:rPr lang="en-US" sz="1800" dirty="0" err="1" smtClean="0"/>
              <a:t>PubRunner</a:t>
            </a:r>
            <a:r>
              <a:rPr lang="en-US" sz="1800" dirty="0"/>
              <a:t> (</a:t>
            </a:r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github.com/NCBI-Hackathons/PubRunner</a:t>
            </a:r>
            <a:r>
              <a:rPr lang="en-US" sz="1800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22537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1318" y="1029909"/>
            <a:ext cx="11810310" cy="1991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573B045-0A1F-4BAF-B196-C29A8A08AB5B}"/>
              </a:ext>
            </a:extLst>
          </p:cNvPr>
          <p:cNvGrpSpPr/>
          <p:nvPr/>
        </p:nvGrpSpPr>
        <p:grpSpPr>
          <a:xfrm>
            <a:off x="131318" y="213382"/>
            <a:ext cx="12192000" cy="5734300"/>
            <a:chOff x="76890" y="213382"/>
            <a:chExt cx="12192000" cy="5734300"/>
          </a:xfrm>
        </p:grpSpPr>
        <p:sp>
          <p:nvSpPr>
            <p:cNvPr id="30" name="Rectangle 29"/>
            <p:cNvSpPr/>
            <p:nvPr/>
          </p:nvSpPr>
          <p:spPr>
            <a:xfrm>
              <a:off x="5744328" y="1001293"/>
              <a:ext cx="3017945" cy="2157823"/>
            </a:xfrm>
            <a:prstGeom prst="rect">
              <a:avLst/>
            </a:prstGeom>
            <a:solidFill>
              <a:schemeClr val="bg1">
                <a:lumMod val="95000"/>
                <a:alpha val="57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19123" y="1001294"/>
              <a:ext cx="2086025" cy="136016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59422" y="1068481"/>
              <a:ext cx="2786741" cy="64632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9123" y="1018491"/>
              <a:ext cx="22021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Get a limited, known set of PMIDs which are relevant for literature review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59422" y="1075382"/>
              <a:ext cx="2786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/>
                <a:t>Perform Topic Modeling to develop search strategy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04021" y="2607672"/>
              <a:ext cx="2786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Machine Learning Models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998313" y="1013311"/>
              <a:ext cx="2299062" cy="7566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998314" y="1068478"/>
              <a:ext cx="2299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Map topic clusters to specific MeSH terms</a:t>
              </a:r>
            </a:p>
          </p:txBody>
        </p:sp>
        <p:cxnSp>
          <p:nvCxnSpPr>
            <p:cNvPr id="38" name="Straight Arrow Connector 37"/>
            <p:cNvCxnSpPr>
              <a:cxnSpLocks/>
            </p:cNvCxnSpPr>
            <p:nvPr/>
          </p:nvCxnSpPr>
          <p:spPr>
            <a:xfrm>
              <a:off x="2405148" y="1480156"/>
              <a:ext cx="336565" cy="0"/>
            </a:xfrm>
            <a:prstGeom prst="straightConnector1">
              <a:avLst/>
            </a:prstGeom>
            <a:ln w="95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2743202" y="1015703"/>
              <a:ext cx="2765085" cy="21434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2" y="1029909"/>
              <a:ext cx="2765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Retrieve text and metadata for known PMID set:</a:t>
              </a:r>
            </a:p>
          </p:txBody>
        </p: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508287" y="1461932"/>
              <a:ext cx="236041" cy="0"/>
            </a:xfrm>
            <a:prstGeom prst="straightConnector1">
              <a:avLst/>
            </a:prstGeom>
            <a:ln w="95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cxnSpLocks/>
            </p:cNvCxnSpPr>
            <p:nvPr/>
          </p:nvCxnSpPr>
          <p:spPr>
            <a:xfrm>
              <a:off x="8762273" y="1434057"/>
              <a:ext cx="236041" cy="0"/>
            </a:xfrm>
            <a:prstGeom prst="straightConnector1">
              <a:avLst/>
            </a:prstGeom>
            <a:ln w="95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5334000" y="3477498"/>
              <a:ext cx="3079581" cy="24622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33999" y="3477497"/>
              <a:ext cx="306611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/>
                <a:t>Ensure that the </a:t>
              </a:r>
              <a:r>
                <a:rPr lang="en-US" sz="1600" b="1" dirty="0"/>
                <a:t>original, known PMIDs are present </a:t>
              </a:r>
              <a:r>
                <a:rPr lang="en-US" sz="1600" dirty="0"/>
                <a:t>in new PubMed search results</a:t>
              </a:r>
              <a:br>
                <a:rPr lang="en-US" sz="1600" dirty="0"/>
              </a:br>
              <a:endParaRPr lang="en-US" sz="16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/>
                <a:t>Continue to </a:t>
              </a:r>
              <a:r>
                <a:rPr lang="en-US" sz="1600" b="1" dirty="0"/>
                <a:t>refine new search string</a:t>
              </a:r>
              <a:r>
                <a:rPr lang="en-US" sz="1600" dirty="0"/>
                <a:t> to find the minimal number of new search results that contain 100% of the original, known PMIDs</a:t>
              </a:r>
            </a:p>
          </p:txBody>
        </p:sp>
        <p:cxnSp>
          <p:nvCxnSpPr>
            <p:cNvPr id="55" name="Curved Connector 54"/>
            <p:cNvCxnSpPr>
              <a:cxnSpLocks/>
              <a:stCxn id="4" idx="2"/>
              <a:endCxn id="53" idx="1"/>
            </p:cNvCxnSpPr>
            <p:nvPr/>
          </p:nvCxnSpPr>
          <p:spPr>
            <a:xfrm rot="16200000" flipH="1">
              <a:off x="2212966" y="1510626"/>
              <a:ext cx="2270202" cy="3971863"/>
            </a:xfrm>
            <a:prstGeom prst="curvedConnector2">
              <a:avLst/>
            </a:prstGeom>
            <a:ln w="9525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cxnSpLocks/>
              <a:stCxn id="50" idx="2"/>
              <a:endCxn id="53" idx="3"/>
            </p:cNvCxnSpPr>
            <p:nvPr/>
          </p:nvCxnSpPr>
          <p:spPr>
            <a:xfrm rot="5400000">
              <a:off x="8671409" y="3155223"/>
              <a:ext cx="1205138" cy="1747734"/>
            </a:xfrm>
            <a:prstGeom prst="curvedConnector2">
              <a:avLst/>
            </a:prstGeom>
            <a:ln w="9525">
              <a:solidFill>
                <a:schemeClr val="tx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E998D66-8367-4A35-BA5D-0AA335EA3224}"/>
                </a:ext>
              </a:extLst>
            </p:cNvPr>
            <p:cNvSpPr txBox="1"/>
            <p:nvPr/>
          </p:nvSpPr>
          <p:spPr>
            <a:xfrm>
              <a:off x="2741713" y="1704296"/>
              <a:ext cx="276508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Title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Abstract Text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MeSH Major Headings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MeSH Subheadings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Keywords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7FCA4F4-E16D-4113-97B5-58C34E242CAD}"/>
                </a:ext>
              </a:extLst>
            </p:cNvPr>
            <p:cNvSpPr txBox="1"/>
            <p:nvPr/>
          </p:nvSpPr>
          <p:spPr>
            <a:xfrm>
              <a:off x="5804021" y="1865749"/>
              <a:ext cx="29582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TF-IDF</a:t>
              </a:r>
            </a:p>
            <a:p>
              <a:r>
                <a:rPr lang="en-US" sz="1400" dirty="0"/>
                <a:t>Doc2Vec and LDA (Title and abstract)</a:t>
              </a:r>
            </a:p>
            <a:p>
              <a:r>
                <a:rPr lang="en-US" sz="1400" dirty="0"/>
                <a:t>Word2Vec (MeSH terms)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9BDD8A8-DEB8-4F41-8E04-A12B8AE10FA3}"/>
                </a:ext>
              </a:extLst>
            </p:cNvPr>
            <p:cNvSpPr/>
            <p:nvPr/>
          </p:nvSpPr>
          <p:spPr>
            <a:xfrm>
              <a:off x="8998314" y="2217594"/>
              <a:ext cx="2299062" cy="121752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F629D1A-994C-4F7E-B345-FED31BC9D3BB}"/>
                </a:ext>
              </a:extLst>
            </p:cNvPr>
            <p:cNvSpPr/>
            <p:nvPr/>
          </p:nvSpPr>
          <p:spPr>
            <a:xfrm>
              <a:off x="8998314" y="2226192"/>
              <a:ext cx="22990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Output </a:t>
              </a:r>
              <a:r>
                <a:rPr lang="en-US" i="1" dirty="0"/>
                <a:t>new</a:t>
              </a:r>
              <a:r>
                <a:rPr lang="en-US" dirty="0"/>
                <a:t> search strategy </a:t>
              </a:r>
              <a:r>
                <a:rPr lang="en-US" dirty="0" smtClean="0"/>
                <a:t>for </a:t>
              </a:r>
              <a:r>
                <a:rPr lang="en-US" dirty="0"/>
                <a:t>PubMed search string using derived MeSH terms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0904DCD-B03F-4D92-A90E-6D3EB5298156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10147844" y="1769975"/>
              <a:ext cx="1" cy="456217"/>
            </a:xfrm>
            <a:prstGeom prst="straightConnector1">
              <a:avLst/>
            </a:prstGeom>
            <a:ln w="95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C9B1929-1F2A-4A8D-AADC-7B72F99D77B0}"/>
                </a:ext>
              </a:extLst>
            </p:cNvPr>
            <p:cNvSpPr/>
            <p:nvPr/>
          </p:nvSpPr>
          <p:spPr>
            <a:xfrm>
              <a:off x="8998313" y="4730159"/>
              <a:ext cx="2299062" cy="12175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2CCED30-C793-45A7-82ED-086136192DB8}"/>
                </a:ext>
              </a:extLst>
            </p:cNvPr>
            <p:cNvSpPr/>
            <p:nvPr/>
          </p:nvSpPr>
          <p:spPr>
            <a:xfrm>
              <a:off x="8998313" y="4689506"/>
              <a:ext cx="22990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Evaluate </a:t>
              </a:r>
              <a:r>
                <a:rPr lang="en-US" i="1" dirty="0"/>
                <a:t>final</a:t>
              </a:r>
              <a:r>
                <a:rPr lang="en-US" dirty="0"/>
                <a:t> search strategy results for relevance to literature review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2E038D8-6EDC-4212-A402-A1BA0FB9AF3C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>
              <a:off x="10147845" y="3426521"/>
              <a:ext cx="6734" cy="1340143"/>
            </a:xfrm>
            <a:prstGeom prst="straightConnector1">
              <a:avLst/>
            </a:prstGeom>
            <a:ln w="95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54">
              <a:extLst>
                <a:ext uri="{FF2B5EF4-FFF2-40B4-BE49-F238E27FC236}">
                  <a16:creationId xmlns:a16="http://schemas.microsoft.com/office/drawing/2014/main" id="{CF6A37A6-74B3-4E33-8822-7648175CF6D9}"/>
                </a:ext>
              </a:extLst>
            </p:cNvPr>
            <p:cNvCxnSpPr>
              <a:cxnSpLocks/>
              <a:stCxn id="4" idx="2"/>
              <a:endCxn id="80" idx="2"/>
            </p:cNvCxnSpPr>
            <p:nvPr/>
          </p:nvCxnSpPr>
          <p:spPr>
            <a:xfrm rot="16200000" flipH="1">
              <a:off x="3961878" y="-238285"/>
              <a:ext cx="3586225" cy="8785708"/>
            </a:xfrm>
            <a:prstGeom prst="curvedConnector3">
              <a:avLst>
                <a:gd name="adj1" fmla="val 106374"/>
              </a:avLst>
            </a:prstGeom>
            <a:ln w="9525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Subtitle 2">
              <a:extLst>
                <a:ext uri="{FF2B5EF4-FFF2-40B4-BE49-F238E27FC236}">
                  <a16:creationId xmlns:a16="http://schemas.microsoft.com/office/drawing/2014/main" id="{32184EB4-4088-44D9-9D0E-73FDB7CBDF65}"/>
                </a:ext>
              </a:extLst>
            </p:cNvPr>
            <p:cNvSpPr txBox="1">
              <a:spLocks/>
            </p:cNvSpPr>
            <p:nvPr/>
          </p:nvSpPr>
          <p:spPr>
            <a:xfrm>
              <a:off x="76890" y="213382"/>
              <a:ext cx="12192000" cy="4994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sz="4000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rPr>
                <a:t>Automation of Search Strategies Based on </a:t>
              </a:r>
              <a:r>
                <a:rPr lang="en-US" sz="4000" spc="-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rPr>
                <a:t>MeSH</a:t>
              </a:r>
              <a:r>
                <a:rPr lang="en-US" sz="4000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rPr>
                <a:t> Keywords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098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23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424919"/>
              </p:ext>
            </p:extLst>
          </p:nvPr>
        </p:nvGraphicFramePr>
        <p:xfrm>
          <a:off x="1097280" y="1518920"/>
          <a:ext cx="10058400" cy="4643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410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07997" y="1616578"/>
            <a:ext cx="2960913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Initial model is trained off 5 documents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Our training set is 0.05% of the testing documents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From those initial 5, 23% of relevant documents are identified</a:t>
            </a:r>
            <a:endParaRPr lang="en-US" sz="20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009522"/>
              </p:ext>
            </p:extLst>
          </p:nvPr>
        </p:nvGraphicFramePr>
        <p:xfrm>
          <a:off x="1097280" y="1616578"/>
          <a:ext cx="7010717" cy="4252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Worksheet" r:id="rId3" imgW="3055812" imgH="1851898" progId="Excel.Sheet.12">
                  <p:embed/>
                </p:oleObj>
              </mc:Choice>
              <mc:Fallback>
                <p:oleObj name="Worksheet" r:id="rId3" imgW="3055812" imgH="185189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7280" y="1616578"/>
                        <a:ext cx="7010717" cy="4252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32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r>
              <a:rPr lang="en-US" dirty="0" smtClean="0"/>
              <a:t>Growth </a:t>
            </a:r>
            <a:r>
              <a:rPr lang="en-US" dirty="0" smtClean="0"/>
              <a:t>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42720"/>
            <a:ext cx="1005840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Future Growth: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Our pipeline has been designed with scalability in mind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 smtClean="0"/>
              <a:t>code </a:t>
            </a:r>
            <a:r>
              <a:rPr lang="en-US" sz="1600" dirty="0" smtClean="0"/>
              <a:t>developed </a:t>
            </a:r>
            <a:r>
              <a:rPr lang="en-US" sz="1600" dirty="0" smtClean="0"/>
              <a:t>is an </a:t>
            </a:r>
            <a:r>
              <a:rPr lang="en-US" sz="1600" dirty="0" smtClean="0"/>
              <a:t>accessible </a:t>
            </a:r>
            <a:r>
              <a:rPr lang="en-US" sz="1600" dirty="0" smtClean="0"/>
              <a:t>python script and </a:t>
            </a:r>
            <a:r>
              <a:rPr lang="en-US" sz="1600" dirty="0" smtClean="0"/>
              <a:t>will be </a:t>
            </a:r>
            <a:r>
              <a:rPr lang="en-US" sz="1600" dirty="0" smtClean="0"/>
              <a:t>accessible with a user i</a:t>
            </a:r>
            <a:r>
              <a:rPr lang="en-US" sz="1600" dirty="0" smtClean="0"/>
              <a:t>nterface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Research feasibility of running model on larger datasets</a:t>
            </a:r>
            <a:endParaRPr lang="en-US" sz="1600" dirty="0" smtClean="0"/>
          </a:p>
          <a:p>
            <a:pPr marL="201168" lvl="1" indent="0">
              <a:buNone/>
            </a:pP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Next steps: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Connect the Pipeline - Link </a:t>
            </a:r>
            <a:r>
              <a:rPr lang="en-US" sz="1600" dirty="0" smtClean="0"/>
              <a:t>the </a:t>
            </a:r>
            <a:r>
              <a:rPr lang="en-US" sz="1600" dirty="0" smtClean="0"/>
              <a:t>User Interface to </a:t>
            </a:r>
            <a:r>
              <a:rPr lang="en-US" sz="1600" dirty="0" smtClean="0"/>
              <a:t>the python script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Run </a:t>
            </a:r>
            <a:r>
              <a:rPr lang="en-US" sz="1600" dirty="0" smtClean="0"/>
              <a:t>our model on larger datasets to improve performance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Test model on other datasets to determine </a:t>
            </a:r>
            <a:r>
              <a:rPr lang="en-US" sz="1600" dirty="0" smtClean="0"/>
              <a:t>universal application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Developing expertise with </a:t>
            </a:r>
            <a:r>
              <a:rPr lang="en-US" sz="1600" dirty="0" err="1" smtClean="0"/>
              <a:t>MeSH</a:t>
            </a:r>
            <a:r>
              <a:rPr lang="en-US" sz="1600" dirty="0" smtClean="0"/>
              <a:t> term hierarchy – apply knowledge to model’s search strings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013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5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322</TotalTime>
  <Words>708</Words>
  <Application>Microsoft Office PowerPoint</Application>
  <PresentationFormat>Widescreen</PresentationFormat>
  <Paragraphs>82</Paragraphs>
  <Slides>12</Slides>
  <Notes>0</Notes>
  <HiddenSlides>4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Microsoft Excel Worksheet</vt:lpstr>
      <vt:lpstr>PuRSSE</vt:lpstr>
      <vt:lpstr>Introduction to Systematic Literature Reviews</vt:lpstr>
      <vt:lpstr>Objectives and Goals</vt:lpstr>
      <vt:lpstr>Data - PubMed Articles</vt:lpstr>
      <vt:lpstr>PowerPoint Presentation</vt:lpstr>
      <vt:lpstr>Process</vt:lpstr>
      <vt:lpstr>Results</vt:lpstr>
      <vt:lpstr>Future Growth and Next Steps</vt:lpstr>
      <vt:lpstr>Appendix</vt:lpstr>
      <vt:lpstr>Results</vt:lpstr>
      <vt:lpstr>Joy Curve</vt:lpstr>
      <vt:lpstr>Process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PuRSSE</dc:title>
  <dc:creator>Lavinder, James</dc:creator>
  <cp:lastModifiedBy>Lavinder, James</cp:lastModifiedBy>
  <cp:revision>37</cp:revision>
  <dcterms:created xsi:type="dcterms:W3CDTF">2018-03-21T13:46:05Z</dcterms:created>
  <dcterms:modified xsi:type="dcterms:W3CDTF">2018-03-21T19:52:19Z</dcterms:modified>
</cp:coreProperties>
</file>