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94FE-F0E7-4D5D-A817-454183B7D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4E1C5-E8A3-42B7-92CA-70C44312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464C-84BA-43CA-B352-815FEBB9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388A-393D-431A-936D-48248BA0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52C8-A023-4ED3-90D8-0CB06A03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B9E8-48EC-478C-AE20-FF2CFF0F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57DB8-0958-4214-9AB5-D96AE26A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AD0F-5513-4987-A4A3-FE4139C4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030-F7DA-4ACE-82AD-EE3F72F9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0428-9D0A-4C55-B206-F65995C2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A38B7-9013-41DF-966B-1B956AA0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7422E-A211-4D0F-B51E-7E42581FA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45FD-27FE-44C1-BC29-C8ACA769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F3ACF-BE1A-423C-A509-DEF54110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C8ADC-04C0-4F60-B19B-931ADCD5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34E3-74E8-4718-85B8-E2E4E30A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CDC3-6C48-4280-BCD5-CA700C5F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48C74-711E-42A5-8487-3B9D02B7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ED13-89DC-4288-8DEE-F5648789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976A4-535E-4F1A-984D-9896BFEE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064-E65F-44C1-A469-64A8FA86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51ED-715D-41A9-868C-82C05104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1B9F-9524-498A-94B9-DAE9C628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CC1B-BBDC-49AB-B655-5B4F4161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36C0-4405-4406-A80E-8B109E5E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E1E4-EBCC-44FF-9F0B-D90A98BA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38-C731-43ED-8DF2-AF9D6B2B6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1D6D4-BFE0-4AA5-A3CA-B3BCC18C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E60E-C06A-4BD2-8657-F418B45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CB839-BC71-4C2E-B206-245D90BF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2B971-8710-484E-ADB2-B79F9284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60C1-E1D9-4D8A-8175-C23A85BC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23A2-D433-4C8B-B64F-1F261C8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04333-08E0-4EF5-9BB0-CCE1F5AB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40AC-44D5-4152-8700-D51A5A08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CB366-BC5B-4C4E-8AD2-9964F72D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24726-CC19-4CD2-ACED-8941FB34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9B4AB-18AD-4C0D-ACC6-CA28537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BEAE1-7BD1-46DA-AC06-7A774B4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91D2-76D8-4118-B921-74FADF59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58954-41AA-4ED3-B94C-733EF4B7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3131D-0DD0-47B8-9890-295BFA1A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34EEA-CC70-41BB-8A9C-720AE265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1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75F56-DA11-426E-9293-846C3FCC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630CE-C930-4531-9C85-A57C0B43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B066C-871A-41B7-96CE-245B262E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B77C-0D7B-46B7-9E16-3170F9E9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AC2D-170E-44E0-90E3-26E3D9A4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244CC-C332-4E66-8B33-FD7C3FCF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22EB4-C373-4D88-929E-9CB2407B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7A63B-37D7-4115-9F92-13858CB0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300BA-0581-4CC7-9870-6AE6C8ED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058B-E496-4E77-A5FD-308A907C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C2DB4-4678-4FD1-9302-1521902F4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80C8-905E-43CE-B940-3007CE3F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132DF-A5C1-496C-AE39-8C146244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638EE-9B53-4EEC-9565-CEAF600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67E65-6C23-4BE7-BE64-7FA46C7B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FEEF1-E384-4536-9E58-F4DB1C11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E0A2-4E7B-4BA5-BE60-44D60D16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949-CEAE-4059-8A9F-1C677B105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38DAD-3CF9-4B40-A121-3981E218ADC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138B-51F3-466E-9768-671544B62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38F5-5574-4288-8286-E670C4CFC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09B7-D8C6-4C05-AE55-871DA950E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dsDNA Virus Variant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4B27A-F623-4B52-BA4E-BBC21486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51B0-5442-4525-9448-D007A60D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4988-CB32-4213-A744-5EFE4073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541" y="1825625"/>
            <a:ext cx="539291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Elena Maria Cornejo Castro</a:t>
            </a:r>
          </a:p>
          <a:p>
            <a:pPr marL="0" indent="0" algn="ctr">
              <a:buNone/>
            </a:pPr>
            <a:r>
              <a:rPr lang="en-US" dirty="0"/>
              <a:t>Eneida Hatcher</a:t>
            </a:r>
          </a:p>
          <a:p>
            <a:pPr marL="0" indent="0" algn="ctr">
              <a:buNone/>
            </a:pPr>
            <a:r>
              <a:rPr lang="en-US" dirty="0"/>
              <a:t>Sara Jones</a:t>
            </a:r>
          </a:p>
          <a:p>
            <a:pPr marL="0" indent="0" algn="ctr">
              <a:buNone/>
            </a:pPr>
            <a:r>
              <a:rPr lang="en-US" dirty="0"/>
              <a:t>Sasha </a:t>
            </a:r>
            <a:r>
              <a:rPr lang="en-US" dirty="0" err="1"/>
              <a:t>Mushegian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Yunfan</a:t>
            </a:r>
            <a:r>
              <a:rPr lang="en-US" dirty="0"/>
              <a:t> Fan</a:t>
            </a:r>
          </a:p>
          <a:p>
            <a:pPr marL="0" indent="0" algn="ctr">
              <a:buNone/>
            </a:pPr>
            <a:r>
              <a:rPr lang="en-US" dirty="0"/>
              <a:t>Rashmi Naidu</a:t>
            </a:r>
          </a:p>
        </p:txBody>
      </p:sp>
      <p:pic>
        <p:nvPicPr>
          <p:cNvPr id="5" name="Graphic 4" descr="Tyrannosaurus Rex">
            <a:extLst>
              <a:ext uri="{FF2B5EF4-FFF2-40B4-BE49-F238E27FC236}">
                <a16:creationId xmlns:a16="http://schemas.microsoft.com/office/drawing/2014/main" id="{57358E6A-8133-4DD5-A567-F701E70C3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9541" y="554578"/>
            <a:ext cx="1346462" cy="1346462"/>
          </a:xfrm>
          <a:prstGeom prst="rect">
            <a:avLst/>
          </a:prstGeom>
        </p:spPr>
      </p:pic>
      <p:pic>
        <p:nvPicPr>
          <p:cNvPr id="6" name="Graphic 5" descr="Tyrannosaurus Rex">
            <a:extLst>
              <a:ext uri="{FF2B5EF4-FFF2-40B4-BE49-F238E27FC236}">
                <a16:creationId xmlns:a16="http://schemas.microsoft.com/office/drawing/2014/main" id="{246F5BC0-0FAB-486B-89CA-5C277609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45997" y="554578"/>
            <a:ext cx="1346462" cy="13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44761-76AE-47EA-9B6D-851E872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129" y="1305027"/>
            <a:ext cx="1513520" cy="1136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3E099-2F01-4C65-9C62-5455F801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247" y="2582310"/>
            <a:ext cx="1487284" cy="9924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52867B6-CE2D-49CF-838E-4DF9336D9137}"/>
              </a:ext>
            </a:extLst>
          </p:cNvPr>
          <p:cNvGrpSpPr/>
          <p:nvPr/>
        </p:nvGrpSpPr>
        <p:grpSpPr>
          <a:xfrm>
            <a:off x="725863" y="911011"/>
            <a:ext cx="3486936" cy="2663723"/>
            <a:chOff x="113121" y="732566"/>
            <a:chExt cx="3486936" cy="26637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F848B4-B21B-481F-9AB2-3A989B9A3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469" y="1644910"/>
              <a:ext cx="3120273" cy="17513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79B55A-4D74-4427-8CF6-9F3570845FB9}"/>
                </a:ext>
              </a:extLst>
            </p:cNvPr>
            <p:cNvSpPr txBox="1"/>
            <p:nvPr/>
          </p:nvSpPr>
          <p:spPr>
            <a:xfrm>
              <a:off x="113121" y="732566"/>
              <a:ext cx="34869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Large genomes make analyses more difficult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EA6E20A-44D1-4939-BC30-F375E0059DDD}"/>
              </a:ext>
            </a:extLst>
          </p:cNvPr>
          <p:cNvSpPr/>
          <p:nvPr/>
        </p:nvSpPr>
        <p:spPr>
          <a:xfrm>
            <a:off x="3675818" y="228784"/>
            <a:ext cx="4840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/>
              <a:t>Why </a:t>
            </a:r>
            <a:r>
              <a:rPr lang="en-US" sz="3200" u="sng" dirty="0" err="1"/>
              <a:t>Gammaherpesviruses</a:t>
            </a:r>
            <a:r>
              <a:rPr lang="en-US" sz="3200" u="sng" dirty="0"/>
              <a:t>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B82B38-D7A1-4E69-BCCB-A18B71F35EAF}"/>
              </a:ext>
            </a:extLst>
          </p:cNvPr>
          <p:cNvGrpSpPr/>
          <p:nvPr/>
        </p:nvGrpSpPr>
        <p:grpSpPr>
          <a:xfrm>
            <a:off x="5461322" y="3821776"/>
            <a:ext cx="5309636" cy="2968126"/>
            <a:chOff x="1922622" y="3993590"/>
            <a:chExt cx="5309636" cy="29681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BC14ED-AAC1-4597-900C-8530EC161C54}"/>
                </a:ext>
              </a:extLst>
            </p:cNvPr>
            <p:cNvSpPr/>
            <p:nvPr/>
          </p:nvSpPr>
          <p:spPr>
            <a:xfrm>
              <a:off x="1922622" y="3993590"/>
              <a:ext cx="5024483" cy="1414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/>
                <a:t>Viruses contain human sequence, and human genomes contain virus sequence</a:t>
              </a:r>
            </a:p>
          </p:txBody>
        </p:sp>
        <p:pic>
          <p:nvPicPr>
            <p:cNvPr id="1026" name="Picture 2" descr="Image result for kaposi sarcoma virus capsid">
              <a:extLst>
                <a:ext uri="{FF2B5EF4-FFF2-40B4-BE49-F238E27FC236}">
                  <a16:creationId xmlns:a16="http://schemas.microsoft.com/office/drawing/2014/main" id="{0CC5400D-B42E-402B-8E1F-A00EDE509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8" r="13649"/>
            <a:stretch/>
          </p:blipFill>
          <p:spPr bwMode="auto">
            <a:xfrm>
              <a:off x="2207775" y="5262621"/>
              <a:ext cx="1421546" cy="142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phic 9" descr="Dance">
              <a:extLst>
                <a:ext uri="{FF2B5EF4-FFF2-40B4-BE49-F238E27FC236}">
                  <a16:creationId xmlns:a16="http://schemas.microsoft.com/office/drawing/2014/main" id="{9F52DB72-96FD-4B9D-BD8B-3BD378CF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15106" y="4944564"/>
              <a:ext cx="2017152" cy="20171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2E1CB0-A61A-4039-8E9E-DF5590794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9320" y="4944564"/>
              <a:ext cx="1746891" cy="1746891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8FFCC8C-1253-4FCE-B938-4F747930A629}"/>
                </a:ext>
              </a:extLst>
            </p:cNvPr>
            <p:cNvSpPr/>
            <p:nvPr/>
          </p:nvSpPr>
          <p:spPr>
            <a:xfrm rot="10800000">
              <a:off x="3807578" y="6096600"/>
              <a:ext cx="848413" cy="370187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3C6965B-68FD-4E43-8298-DEC166DD1BCC}"/>
                </a:ext>
              </a:extLst>
            </p:cNvPr>
            <p:cNvSpPr/>
            <p:nvPr/>
          </p:nvSpPr>
          <p:spPr>
            <a:xfrm>
              <a:off x="4442955" y="6096601"/>
              <a:ext cx="848413" cy="370187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E82CC7-166B-49D3-A7E0-DCA8E6DEBE8C}"/>
              </a:ext>
            </a:extLst>
          </p:cNvPr>
          <p:cNvSpPr txBox="1"/>
          <p:nvPr/>
        </p:nvSpPr>
        <p:spPr>
          <a:xfrm>
            <a:off x="6489437" y="1226604"/>
            <a:ext cx="3757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Worldwide distribution, but genomic associations with pathogenicity have not been determined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AF0630-5DD1-490E-BAD4-659579677660}"/>
              </a:ext>
            </a:extLst>
          </p:cNvPr>
          <p:cNvGrpSpPr/>
          <p:nvPr/>
        </p:nvGrpSpPr>
        <p:grpSpPr>
          <a:xfrm>
            <a:off x="1363997" y="3815501"/>
            <a:ext cx="3486936" cy="2679896"/>
            <a:chOff x="113121" y="4014380"/>
            <a:chExt cx="3486936" cy="267989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CC9DA1-9A41-454C-B6FC-477D7C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299" y="5309282"/>
              <a:ext cx="2787409" cy="138499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D99F42-1C22-48AD-988C-1A1102FCD79D}"/>
                </a:ext>
              </a:extLst>
            </p:cNvPr>
            <p:cNvSpPr txBox="1"/>
            <p:nvPr/>
          </p:nvSpPr>
          <p:spPr>
            <a:xfrm>
              <a:off x="113121" y="4014380"/>
              <a:ext cx="34869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Sparse dataset makes drawing conclusions tricky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10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67ED97-748C-4805-870E-DBEDD689176C}"/>
              </a:ext>
            </a:extLst>
          </p:cNvPr>
          <p:cNvGrpSpPr/>
          <p:nvPr/>
        </p:nvGrpSpPr>
        <p:grpSpPr>
          <a:xfrm>
            <a:off x="663018" y="193085"/>
            <a:ext cx="2675641" cy="1415632"/>
            <a:chOff x="483909" y="215206"/>
            <a:chExt cx="2675641" cy="14156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84DA238-4646-40BB-8324-90342F07CA88}"/>
                </a:ext>
              </a:extLst>
            </p:cNvPr>
            <p:cNvSpPr/>
            <p:nvPr/>
          </p:nvSpPr>
          <p:spPr>
            <a:xfrm>
              <a:off x="483909" y="245844"/>
              <a:ext cx="2617509" cy="13849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DF212-0544-4EF2-8E0A-F74D13D5B7F9}"/>
                </a:ext>
              </a:extLst>
            </p:cNvPr>
            <p:cNvSpPr txBox="1"/>
            <p:nvPr/>
          </p:nvSpPr>
          <p:spPr>
            <a:xfrm>
              <a:off x="542041" y="215206"/>
              <a:ext cx="261750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Input: paired end reads in FASTQ format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157FF9-D070-4EE9-B05A-C0398DCBBC07}"/>
              </a:ext>
            </a:extLst>
          </p:cNvPr>
          <p:cNvSpPr/>
          <p:nvPr/>
        </p:nvSpPr>
        <p:spPr>
          <a:xfrm rot="5400000">
            <a:off x="1480008" y="1923068"/>
            <a:ext cx="848413" cy="53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98C3AD-0F2F-4780-86C6-C59743BB35E3}"/>
              </a:ext>
            </a:extLst>
          </p:cNvPr>
          <p:cNvGrpSpPr/>
          <p:nvPr/>
        </p:nvGrpSpPr>
        <p:grpSpPr>
          <a:xfrm>
            <a:off x="395927" y="2778549"/>
            <a:ext cx="5043339" cy="3518555"/>
            <a:chOff x="395927" y="2778550"/>
            <a:chExt cx="5043339" cy="31829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7E16BA2-4A91-4E16-8DCE-4D9ED16C5E84}"/>
                </a:ext>
              </a:extLst>
            </p:cNvPr>
            <p:cNvSpPr/>
            <p:nvPr/>
          </p:nvSpPr>
          <p:spPr>
            <a:xfrm>
              <a:off x="395927" y="2778550"/>
              <a:ext cx="4955357" cy="296009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64A93-B1B2-43EE-B601-FA9523E3AF4B}"/>
                </a:ext>
              </a:extLst>
            </p:cNvPr>
            <p:cNvSpPr/>
            <p:nvPr/>
          </p:nvSpPr>
          <p:spPr>
            <a:xfrm>
              <a:off x="483909" y="2778551"/>
              <a:ext cx="4955357" cy="3182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prstClr val="black"/>
                  </a:solidFill>
                </a:rPr>
                <a:t>QC = </a:t>
              </a:r>
              <a:r>
                <a:rPr lang="en-US" sz="2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Trimmomatic</a:t>
              </a:r>
              <a:r>
                <a:rPr lang="en-US" sz="2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FASTQC</a:t>
              </a:r>
            </a:p>
            <a:p>
              <a: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</a:rPr>
                <a:t>Trim adaptors</a:t>
              </a:r>
            </a:p>
            <a:p>
              <a: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</a:rPr>
                <a:t>Read-length trim</a:t>
              </a:r>
            </a:p>
            <a:p>
              <a: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</a:rPr>
                <a:t>Trim reads that do not have sufficient sequencing depth</a:t>
              </a:r>
            </a:p>
            <a:p>
              <a: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prstClr val="black"/>
                  </a:solidFill>
                </a:rPr>
                <a:t>DeDupe</a:t>
              </a:r>
              <a:r>
                <a:rPr lang="en-US" sz="2400" dirty="0">
                  <a:solidFill>
                    <a:prstClr val="black"/>
                  </a:solidFill>
                </a:rPr>
                <a:t> to reduce duplicates </a:t>
              </a:r>
            </a:p>
            <a:p>
              <a: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</a:rPr>
                <a:t>Remove human sequences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92FF80-6C15-422B-91E8-FD0D40A450A3}"/>
              </a:ext>
            </a:extLst>
          </p:cNvPr>
          <p:cNvSpPr/>
          <p:nvPr/>
        </p:nvSpPr>
        <p:spPr>
          <a:xfrm rot="19048563">
            <a:off x="5318288" y="2587658"/>
            <a:ext cx="848413" cy="53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EDFAC45-1F02-41C7-B692-9F8C2C4AC4BC}"/>
              </a:ext>
            </a:extLst>
          </p:cNvPr>
          <p:cNvSpPr/>
          <p:nvPr/>
        </p:nvSpPr>
        <p:spPr>
          <a:xfrm>
            <a:off x="5412992" y="4531974"/>
            <a:ext cx="848413" cy="53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FF2AB-2E43-4362-AB14-C900BFA8C9FC}"/>
              </a:ext>
            </a:extLst>
          </p:cNvPr>
          <p:cNvGrpSpPr/>
          <p:nvPr/>
        </p:nvGrpSpPr>
        <p:grpSpPr>
          <a:xfrm>
            <a:off x="6261405" y="111510"/>
            <a:ext cx="5729925" cy="2751075"/>
            <a:chOff x="5837197" y="215206"/>
            <a:chExt cx="6154133" cy="23206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D4336A-E6C2-4DE6-BA39-36F6419E2C9C}"/>
                </a:ext>
              </a:extLst>
            </p:cNvPr>
            <p:cNvSpPr/>
            <p:nvPr/>
          </p:nvSpPr>
          <p:spPr>
            <a:xfrm>
              <a:off x="5837197" y="215206"/>
              <a:ext cx="6012295" cy="2320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6BC0AA-291B-4B71-A6B2-A670B149F961}"/>
                </a:ext>
              </a:extLst>
            </p:cNvPr>
            <p:cNvSpPr/>
            <p:nvPr/>
          </p:nvSpPr>
          <p:spPr>
            <a:xfrm>
              <a:off x="5895330" y="284017"/>
              <a:ext cx="6096000" cy="18952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dirty="0" err="1"/>
                <a:t>Denovo</a:t>
              </a:r>
              <a:r>
                <a:rPr lang="en-US" sz="2800" dirty="0"/>
                <a:t> align reads into contigs   =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Mummer, Velvet, or Spades</a:t>
              </a:r>
            </a:p>
            <a:p>
              <a:r>
                <a:rPr lang="en-US" sz="2800" dirty="0"/>
                <a:t>Align contigs to reference  = 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Mummer, Velvet, or Spades</a:t>
              </a:r>
            </a:p>
            <a:p>
              <a:r>
                <a:rPr lang="en-US" sz="2800" dirty="0"/>
                <a:t>Align reads to consensus of contigs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16754D-121C-43DB-B8EC-902DE7272DB8}"/>
              </a:ext>
            </a:extLst>
          </p:cNvPr>
          <p:cNvSpPr/>
          <p:nvPr/>
        </p:nvSpPr>
        <p:spPr>
          <a:xfrm>
            <a:off x="6323113" y="3371672"/>
            <a:ext cx="5526379" cy="2320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Reference-based alignment of short reads =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BWA-MEM, Bowtie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EEC882C-3C7E-4F02-BE30-6ADE56D24F06}"/>
              </a:ext>
            </a:extLst>
          </p:cNvPr>
          <p:cNvSpPr/>
          <p:nvPr/>
        </p:nvSpPr>
        <p:spPr>
          <a:xfrm>
            <a:off x="11283884" y="2833101"/>
            <a:ext cx="848413" cy="53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CA8DC-5D07-4590-B0DB-6B96AFBD397A}"/>
              </a:ext>
            </a:extLst>
          </p:cNvPr>
          <p:cNvSpPr/>
          <p:nvPr/>
        </p:nvSpPr>
        <p:spPr>
          <a:xfrm>
            <a:off x="8245883" y="2862585"/>
            <a:ext cx="1628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</a:rPr>
              <a:t>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05AA34-DF18-4C78-8AD9-35FA86C52481}"/>
              </a:ext>
            </a:extLst>
          </p:cNvPr>
          <p:cNvGrpSpPr/>
          <p:nvPr/>
        </p:nvGrpSpPr>
        <p:grpSpPr>
          <a:xfrm>
            <a:off x="567961" y="601113"/>
            <a:ext cx="6361530" cy="1263192"/>
            <a:chOff x="2701108" y="1270416"/>
            <a:chExt cx="6361530" cy="12631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D2B04F-4DD9-4679-845A-97F6ABEE0889}"/>
                </a:ext>
              </a:extLst>
            </p:cNvPr>
            <p:cNvSpPr/>
            <p:nvPr/>
          </p:nvSpPr>
          <p:spPr>
            <a:xfrm>
              <a:off x="2701108" y="1424960"/>
              <a:ext cx="18897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Merge consensus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68D393-8616-4FAD-BB58-F59BF7AC7B5D}"/>
                </a:ext>
              </a:extLst>
            </p:cNvPr>
            <p:cNvSpPr/>
            <p:nvPr/>
          </p:nvSpPr>
          <p:spPr>
            <a:xfrm>
              <a:off x="5848098" y="1270416"/>
              <a:ext cx="3214540" cy="12631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07EE4E0-3068-482F-AAAF-603AA5A50596}"/>
                </a:ext>
              </a:extLst>
            </p:cNvPr>
            <p:cNvSpPr/>
            <p:nvPr/>
          </p:nvSpPr>
          <p:spPr>
            <a:xfrm>
              <a:off x="4593225" y="1609462"/>
              <a:ext cx="848413" cy="53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9CF5F8-8511-4AF4-931C-F1CB30A725B6}"/>
                </a:ext>
              </a:extLst>
            </p:cNvPr>
            <p:cNvSpPr/>
            <p:nvPr/>
          </p:nvSpPr>
          <p:spPr>
            <a:xfrm>
              <a:off x="6063031" y="1661946"/>
              <a:ext cx="2876878" cy="4909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>
                  <a:solidFill>
                    <a:prstClr val="black"/>
                  </a:solidFill>
                </a:rPr>
                <a:t>Call SNPs  =  </a:t>
              </a:r>
              <a:r>
                <a:rPr lang="en-US" sz="2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GATK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56B4F8-B705-46CB-81F2-D046888B1240}"/>
              </a:ext>
            </a:extLst>
          </p:cNvPr>
          <p:cNvGrpSpPr/>
          <p:nvPr/>
        </p:nvGrpSpPr>
        <p:grpSpPr>
          <a:xfrm>
            <a:off x="4249132" y="2786842"/>
            <a:ext cx="3693736" cy="1014617"/>
            <a:chOff x="3891867" y="3173858"/>
            <a:chExt cx="3693736" cy="1014617"/>
          </a:xfrm>
        </p:grpSpPr>
        <p:sp>
          <p:nvSpPr>
            <p:cNvPr id="8" name="Flowchart: Manual Operation 7">
              <a:extLst>
                <a:ext uri="{FF2B5EF4-FFF2-40B4-BE49-F238E27FC236}">
                  <a16:creationId xmlns:a16="http://schemas.microsoft.com/office/drawing/2014/main" id="{348777F8-6770-4617-8F5C-66D42DAE00C2}"/>
                </a:ext>
              </a:extLst>
            </p:cNvPr>
            <p:cNvSpPr/>
            <p:nvPr/>
          </p:nvSpPr>
          <p:spPr>
            <a:xfrm rot="5400000">
              <a:off x="6630521" y="3233394"/>
              <a:ext cx="1014617" cy="895546"/>
            </a:xfrm>
            <a:prstGeom prst="flowChartManualOpe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nual Operation 8">
              <a:extLst>
                <a:ext uri="{FF2B5EF4-FFF2-40B4-BE49-F238E27FC236}">
                  <a16:creationId xmlns:a16="http://schemas.microsoft.com/office/drawing/2014/main" id="{8AA24962-A368-4EF6-B9E4-CB0A9B8363F0}"/>
                </a:ext>
              </a:extLst>
            </p:cNvPr>
            <p:cNvSpPr/>
            <p:nvPr/>
          </p:nvSpPr>
          <p:spPr>
            <a:xfrm rot="16200000" flipH="1">
              <a:off x="3832331" y="3233394"/>
              <a:ext cx="1014617" cy="895546"/>
            </a:xfrm>
            <a:prstGeom prst="flowChartManualOpe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BC0099-EBC7-4560-B441-4A7609EFFAB3}"/>
                </a:ext>
              </a:extLst>
            </p:cNvPr>
            <p:cNvSpPr/>
            <p:nvPr/>
          </p:nvSpPr>
          <p:spPr>
            <a:xfrm>
              <a:off x="4779390" y="3381865"/>
              <a:ext cx="1910666" cy="59624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467E29-7CD9-4F3C-9A78-1362633528DA}"/>
                </a:ext>
              </a:extLst>
            </p:cNvPr>
            <p:cNvSpPr/>
            <p:nvPr/>
          </p:nvSpPr>
          <p:spPr>
            <a:xfrm>
              <a:off x="4687349" y="3398012"/>
              <a:ext cx="25712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Stretch Goal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5C092-45B2-446A-B8B8-8729FA19911E}"/>
              </a:ext>
            </a:extLst>
          </p:cNvPr>
          <p:cNvGrpSpPr/>
          <p:nvPr/>
        </p:nvGrpSpPr>
        <p:grpSpPr>
          <a:xfrm>
            <a:off x="2488688" y="4035869"/>
            <a:ext cx="7214624" cy="2148109"/>
            <a:chOff x="2023644" y="4478933"/>
            <a:chExt cx="7214624" cy="214810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3801C1-6D75-46E2-8824-F25DDE2F743E}"/>
                </a:ext>
              </a:extLst>
            </p:cNvPr>
            <p:cNvSpPr/>
            <p:nvPr/>
          </p:nvSpPr>
          <p:spPr>
            <a:xfrm>
              <a:off x="2023644" y="4478933"/>
              <a:ext cx="7214624" cy="21481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5F2970-6BA6-421A-A3D7-4710254C8ADA}"/>
                </a:ext>
              </a:extLst>
            </p:cNvPr>
            <p:cNvSpPr/>
            <p:nvPr/>
          </p:nvSpPr>
          <p:spPr>
            <a:xfrm>
              <a:off x="2269044" y="4559679"/>
              <a:ext cx="596591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Align public sequences to identify SNPs characteristic of subtypes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In addition to producing list of variants, provide most likely subtype </a:t>
              </a:r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82546-23FC-4AB5-A259-DDC7F5970FBA}"/>
              </a:ext>
            </a:extLst>
          </p:cNvPr>
          <p:cNvSpPr/>
          <p:nvPr/>
        </p:nvSpPr>
        <p:spPr>
          <a:xfrm>
            <a:off x="7495094" y="950300"/>
            <a:ext cx="848413" cy="53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2CD735-423D-419D-BB10-54559E633227}"/>
              </a:ext>
            </a:extLst>
          </p:cNvPr>
          <p:cNvSpPr/>
          <p:nvPr/>
        </p:nvSpPr>
        <p:spPr>
          <a:xfrm>
            <a:off x="8627888" y="361046"/>
            <a:ext cx="3214540" cy="1753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66E9F7-3BCF-48CE-9227-D619EC377FCC}"/>
              </a:ext>
            </a:extLst>
          </p:cNvPr>
          <p:cNvSpPr/>
          <p:nvPr/>
        </p:nvSpPr>
        <p:spPr>
          <a:xfrm>
            <a:off x="8787048" y="298198"/>
            <a:ext cx="30553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Output consensus and variants relative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65065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4E93-09DC-4A00-B14C-E9D480AC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16660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Goal: produce a consensus sequence from KSV sequencing short reads, and a list of the variants compared to a reference</a:t>
            </a:r>
          </a:p>
        </p:txBody>
      </p:sp>
    </p:spTree>
    <p:extLst>
      <p:ext uri="{BB962C8B-B14F-4D97-AF65-F5344CB8AC3E}">
        <p14:creationId xmlns:p14="http://schemas.microsoft.com/office/powerpoint/2010/main" val="224155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A1C5-1A2C-4945-B3B3-DFB5A9C0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6" y="383324"/>
            <a:ext cx="10515600" cy="6036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Input: paired end reads in FASTQ format</a:t>
            </a:r>
          </a:p>
          <a:p>
            <a:r>
              <a:rPr lang="en-US" dirty="0"/>
              <a:t>QC   =  </a:t>
            </a:r>
            <a:r>
              <a:rPr lang="en-US" dirty="0" err="1"/>
              <a:t>Trimmomatic</a:t>
            </a:r>
            <a:r>
              <a:rPr lang="en-US" dirty="0"/>
              <a:t> + FASTQC</a:t>
            </a:r>
          </a:p>
          <a:p>
            <a:pPr lvl="1"/>
            <a:r>
              <a:rPr lang="en-US" dirty="0"/>
              <a:t>Trim adaptors</a:t>
            </a:r>
            <a:endParaRPr lang="en-US" dirty="0">
              <a:effectLst/>
            </a:endParaRPr>
          </a:p>
          <a:p>
            <a:pPr lvl="1"/>
            <a:r>
              <a:rPr lang="en-US" dirty="0"/>
              <a:t>Read-length trim</a:t>
            </a:r>
            <a:endParaRPr lang="en-US" dirty="0">
              <a:effectLst/>
            </a:endParaRPr>
          </a:p>
          <a:p>
            <a:pPr lvl="1"/>
            <a:r>
              <a:rPr lang="en-US" dirty="0"/>
              <a:t>Trim reads that do not have sufficient sequencing depth</a:t>
            </a:r>
            <a:endParaRPr lang="en-US" dirty="0">
              <a:effectLst/>
            </a:endParaRPr>
          </a:p>
          <a:p>
            <a:pPr lvl="1"/>
            <a:r>
              <a:rPr lang="en-US" dirty="0" err="1"/>
              <a:t>DeDupe</a:t>
            </a:r>
            <a:r>
              <a:rPr lang="en-US" dirty="0"/>
              <a:t> to reduce duplicates </a:t>
            </a:r>
            <a:endParaRPr lang="en-US" dirty="0">
              <a:effectLst/>
            </a:endParaRPr>
          </a:p>
          <a:p>
            <a:pPr lvl="1"/>
            <a:r>
              <a:rPr lang="en-US" dirty="0"/>
              <a:t>Remove human sequences</a:t>
            </a:r>
          </a:p>
          <a:p>
            <a:pPr lvl="1"/>
            <a:endParaRPr lang="en-US" dirty="0"/>
          </a:p>
          <a:p>
            <a:r>
              <a:rPr lang="en-US" dirty="0" err="1"/>
              <a:t>Denovo</a:t>
            </a:r>
            <a:r>
              <a:rPr lang="en-US" dirty="0"/>
              <a:t> align reads into contigs   =  BWMEM, Bowtie</a:t>
            </a:r>
          </a:p>
          <a:p>
            <a:r>
              <a:rPr lang="en-US" dirty="0"/>
              <a:t>Align contigs to reference  =  Mummer, Velvet, or Spades</a:t>
            </a:r>
          </a:p>
          <a:p>
            <a:pPr lvl="1"/>
            <a:r>
              <a:rPr lang="en-US" dirty="0"/>
              <a:t>References are usually partial, or do not encompass the variation seen in the sample</a:t>
            </a:r>
          </a:p>
          <a:p>
            <a:r>
              <a:rPr lang="en-US" dirty="0"/>
              <a:t>Align reads to consensus of contigs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i="1" dirty="0"/>
              <a:t>In Parallel</a:t>
            </a:r>
          </a:p>
          <a:p>
            <a:r>
              <a:rPr lang="en-US" dirty="0"/>
              <a:t>Reference-based alignment of short reads</a:t>
            </a:r>
          </a:p>
          <a:p>
            <a:r>
              <a:rPr lang="en-US" dirty="0"/>
              <a:t>SNP caller GATK</a:t>
            </a: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9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dsDNA Virus Variant Analysis</vt:lpstr>
      <vt:lpstr>Team</vt:lpstr>
      <vt:lpstr>PowerPoint Presentation</vt:lpstr>
      <vt:lpstr>PowerPoint Presentation</vt:lpstr>
      <vt:lpstr>PowerPoint Presentation</vt:lpstr>
      <vt:lpstr>Goal: produce a consensus sequence from KSV sequencing short reads, and a list of the variants compared to a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dsDNA Variant Analysis</dc:title>
  <dc:creator>Eneida Hatcher</dc:creator>
  <cp:lastModifiedBy>Eneida Hatcher</cp:lastModifiedBy>
  <cp:revision>9</cp:revision>
  <dcterms:created xsi:type="dcterms:W3CDTF">2019-05-08T15:20:21Z</dcterms:created>
  <dcterms:modified xsi:type="dcterms:W3CDTF">2019-05-08T16:25:47Z</dcterms:modified>
</cp:coreProperties>
</file>