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2" r:id="rId4"/>
    <p:sldId id="263" r:id="rId5"/>
    <p:sldId id="257" r:id="rId6"/>
    <p:sldId id="266" r:id="rId7"/>
    <p:sldId id="265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110" d="100"/>
          <a:sy n="110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94FE-F0E7-4D5D-A817-454183B7D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4E1C5-E8A3-42B7-92CA-70C443128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F464C-84BA-43CA-B352-815FEBB9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8DAD-3CF9-4B40-A121-3981E218ADCE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0388A-393D-431A-936D-48248BA0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052C8-A023-4ED3-90D8-0CB06A039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B4A6-A9D1-43BD-B07B-17EA76002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9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B9E8-48EC-478C-AE20-FF2CFF0F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57DB8-0958-4214-9AB5-D96AE26A2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1AD0F-5513-4987-A4A3-FE4139C4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8DAD-3CF9-4B40-A121-3981E218ADCE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9B030-F7DA-4ACE-82AD-EE3F72F97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90428-9D0A-4C55-B206-F65995C28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B4A6-A9D1-43BD-B07B-17EA76002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9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A38B7-9013-41DF-966B-1B956AA02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7422E-A211-4D0F-B51E-7E42581FA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445FD-27FE-44C1-BC29-C8ACA769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8DAD-3CF9-4B40-A121-3981E218ADCE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F3ACF-BE1A-423C-A509-DEF54110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C8ADC-04C0-4F60-B19B-931ADCD5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B4A6-A9D1-43BD-B07B-17EA76002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88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E04D-645E-C049-B9A9-10AE209A3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EE66E-6262-DC45-A0CC-FFAF0DB5B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E3CF8-0581-114B-8676-363F876A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210A-E25C-7C44-BE45-A57185A1C9CB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94E3-793E-EB4F-A1CF-53EB0B33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8DFCF-D7A5-9448-AB56-930675FA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E5E7-9D4B-8A47-9CC2-553453B18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57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E2DA-6E53-664A-B59F-DB3DEB13C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90572-4E3B-2B42-90C8-BE2DA5C44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FE6E5-10AC-CC47-9810-4C8CCC81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210A-E25C-7C44-BE45-A57185A1C9CB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FFF3A-6425-E349-AA74-A8BEA02B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97D57-FC07-2F48-9E83-08B60DA0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E5E7-9D4B-8A47-9CC2-553453B18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54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75BF-F541-9941-A573-71BE8FEB9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D868-5D2D-DA4B-BA2B-070A0C3C4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6BB4C-D20B-5743-8EDC-1629F571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210A-E25C-7C44-BE45-A57185A1C9CB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3E42E-9386-4B48-B86B-D50A1776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17B79-247F-4E4B-B24F-E85BA8D0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E5E7-9D4B-8A47-9CC2-553453B18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30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4A27-8271-9540-BA3A-E63CEB96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3C5F3-FF55-C14D-A337-D4EFC219D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12578-4BAF-0F40-B2EE-289647E2C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91F5F-94A8-644C-A5FF-A645B086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210A-E25C-7C44-BE45-A57185A1C9CB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D6237-80BE-CE40-AFC8-86A7D603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DC2C4-6611-0C44-AFCB-813686C9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E5E7-9D4B-8A47-9CC2-553453B18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36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94C01-9075-9045-9C8D-AEB927C5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8DAD2-27A1-A54D-9089-A67845401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F7502-37D0-5443-89D7-B89DB261E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F7A8B-ED63-CE4C-9398-7ABB9DDE3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40DDB-E453-624D-A1B7-30CC2149C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8DA26-4942-DA47-9FE9-E6C02E46D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210A-E25C-7C44-BE45-A57185A1C9CB}" type="datetimeFigureOut">
              <a:rPr lang="en-US" smtClean="0"/>
              <a:t>5/10/19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21AD1E-E095-FA43-995D-2EB01F97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4E6D6A-6BFD-6749-A7C2-EE94C853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E5E7-9D4B-8A47-9CC2-553453B18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84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F9BA-447E-754D-91A9-4CAA2E67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D8F705-84AC-CF45-9EE0-F2C65284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210A-E25C-7C44-BE45-A57185A1C9CB}" type="datetimeFigureOut">
              <a:rPr lang="en-US" smtClean="0"/>
              <a:t>5/10/19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78931-DF7B-9A40-B8B8-E9BEB909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D3F7D-0EE3-2646-8C38-DEEAE04E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E5E7-9D4B-8A47-9CC2-553453B18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517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CDCE5B-035D-234B-A384-C6DC93DC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210A-E25C-7C44-BE45-A57185A1C9CB}" type="datetimeFigureOut">
              <a:rPr lang="en-US" smtClean="0"/>
              <a:t>5/10/19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4CFDB-726A-B943-917B-E726BCAF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27BF1-C734-844C-9AB2-7F2E1506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E5E7-9D4B-8A47-9CC2-553453B18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47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1FD1-21DC-0543-BDA3-704EC146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7ACD-F48D-B940-A9F3-B4201AC3A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99716-8063-A846-A709-D93632A8D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324CA-9010-3B49-BFBA-F8E54640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210A-E25C-7C44-BE45-A57185A1C9CB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78A18-9706-1F4D-8A76-05D972D6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3DAFA-1C4E-1D47-B593-6178B933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E5E7-9D4B-8A47-9CC2-553453B18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3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34E3-74E8-4718-85B8-E2E4E30AC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7CDC3-6C48-4280-BCD5-CA700C5FA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48C74-711E-42A5-8487-3B9D02B7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8DAD-3CF9-4B40-A121-3981E218ADCE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6ED13-89DC-4288-8DEE-F5648789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976A4-535E-4F1A-984D-9896BFEE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B4A6-A9D1-43BD-B07B-17EA76002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617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4CB3-1F60-B44A-BF6B-2BEFE94E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50AE1-5B24-7644-9B31-D0382F65F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2C8BC-62D8-C74F-AF45-235926016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D9791-5424-A141-B84B-8770E6745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210A-E25C-7C44-BE45-A57185A1C9CB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C4E31-F3E7-6E44-97AB-9C26EFC6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2DB2F-BFBB-A340-91B8-3F85A45D9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E5E7-9D4B-8A47-9CC2-553453B18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05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C9EE-5BFE-1C44-8085-9E28DD20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24B11-DA09-FC41-8A20-6945BFEE3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E7CCF-87BD-F14C-9629-DD9DBF06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210A-E25C-7C44-BE45-A57185A1C9CB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6F503-2713-9F49-B729-16E79442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7124B-094F-9847-8846-0B492E1A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E5E7-9D4B-8A47-9CC2-553453B18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9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8AC104-0171-9943-AB2E-D153F3692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F18D0-8FD5-6B48-B2DA-58585CB02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8B50B-6E01-9441-8D92-BD3B3C02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210A-E25C-7C44-BE45-A57185A1C9CB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91970-DB08-794C-8001-2B1C1354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135BD-D090-CE43-8E9B-943EFDC9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E5E7-9D4B-8A47-9CC2-553453B18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4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4064-E65F-44C1-A469-64A8FA86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051ED-715D-41A9-868C-82C05104E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71B9F-9524-498A-94B9-DAE9C628E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8DAD-3CF9-4B40-A121-3981E218ADCE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7CC1B-BBDC-49AB-B655-5B4F4161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636C0-4405-4406-A80E-8B109E5E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B4A6-A9D1-43BD-B07B-17EA76002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2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9E1E4-EBCC-44FF-9F0B-D90A98BAD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38-C731-43ED-8DF2-AF9D6B2B6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1D6D4-BFE0-4AA5-A3CA-B3BCC18C1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7E60E-C06A-4BD2-8657-F418B45E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8DAD-3CF9-4B40-A121-3981E218ADCE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CB839-BC71-4C2E-B206-245D90BF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2B971-8710-484E-ADB2-B79F9284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B4A6-A9D1-43BD-B07B-17EA76002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60C1-E1D9-4D8A-8175-C23A85BCB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C23A2-D433-4C8B-B64F-1F261C887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04333-08E0-4EF5-9BB0-CCE1F5ABE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540AC-44D5-4152-8700-D51A5A08F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CB366-BC5B-4C4E-8AD2-9964F72D1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B24726-CC19-4CD2-ACED-8941FB34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8DAD-3CF9-4B40-A121-3981E218ADCE}" type="datetimeFigureOut">
              <a:rPr lang="en-US" smtClean="0"/>
              <a:t>5/10/19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9B4AB-18AD-4C0D-ACC6-CA285371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BEAE1-7BD1-46DA-AC06-7A774B42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B4A6-A9D1-43BD-B07B-17EA76002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4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91D2-76D8-4118-B921-74FADF59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58954-41AA-4ED3-B94C-733EF4B7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8DAD-3CF9-4B40-A121-3981E218ADCE}" type="datetimeFigureOut">
              <a:rPr lang="en-US" smtClean="0"/>
              <a:t>5/10/19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3131D-0DD0-47B8-9890-295BFA1A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34EEA-CC70-41BB-8A9C-720AE265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B4A6-A9D1-43BD-B07B-17EA76002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1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75F56-DA11-426E-9293-846C3FCC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8DAD-3CF9-4B40-A121-3981E218ADCE}" type="datetimeFigureOut">
              <a:rPr lang="en-US" smtClean="0"/>
              <a:t>5/10/19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630CE-C930-4531-9C85-A57C0B439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B066C-871A-41B7-96CE-245B262E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B4A6-A9D1-43BD-B07B-17EA76002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8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B77C-0D7B-46B7-9E16-3170F9E9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6AC2D-170E-44E0-90E3-26E3D9A42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244CC-C332-4E66-8B33-FD7C3FCF2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22EB4-C373-4D88-929E-9CB2407B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8DAD-3CF9-4B40-A121-3981E218ADCE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7A63B-37D7-4115-9F92-13858CB0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300BA-0581-4CC7-9870-6AE6C8ED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B4A6-A9D1-43BD-B07B-17EA76002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8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E058B-E496-4E77-A5FD-308A907C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C2DB4-4678-4FD1-9302-1521902F4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A80C8-905E-43CE-B940-3007CE3F2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132DF-A5C1-496C-AE39-8C1462440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8DAD-3CF9-4B40-A121-3981E218ADCE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638EE-9B53-4EEC-9565-CEAF600F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67E65-6C23-4BE7-BE64-7FA46C7B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B4A6-A9D1-43BD-B07B-17EA76002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3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AFEEF1-E384-4536-9E58-F4DB1C11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BE0A2-4E7B-4BA5-BE60-44D60D169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F949-CEAE-4059-8A9F-1C677B105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38DAD-3CF9-4B40-A121-3981E218ADCE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E138B-51F3-466E-9768-671544B62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738F5-5574-4288-8286-E670C4CFC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6B4A6-A9D1-43BD-B07B-17EA76002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5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9C4920-9FBE-EA49-B5A5-86A6A9DC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11DCF-2844-4847-ABB8-488BEE0CA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F60BD-0AAE-3843-B19F-34F1D9E9D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F210A-E25C-7C44-BE45-A57185A1C9CB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D4448-D12D-3246-B380-432679901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17F70-3F8B-C74D-909D-3800BBCB4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1E5E7-9D4B-8A47-9CC2-553453B18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7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0809B7-D8C6-4C05-AE55-871DA950E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400">
                <a:solidFill>
                  <a:srgbClr val="000000"/>
                </a:solidFill>
              </a:rPr>
              <a:t>Viral VDAP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4B27A-F623-4B52-BA4E-BBC21486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</a:rPr>
              <a:t>Viral alignment, </a:t>
            </a:r>
            <a:r>
              <a:rPr lang="en-US" sz="1800" b="1">
                <a:solidFill>
                  <a:srgbClr val="000000"/>
                </a:solidFill>
              </a:rPr>
              <a:t>V</a:t>
            </a:r>
            <a:r>
              <a:rPr lang="en-US" sz="1800">
                <a:solidFill>
                  <a:srgbClr val="000000"/>
                </a:solidFill>
              </a:rPr>
              <a:t>ariant </a:t>
            </a:r>
            <a:r>
              <a:rPr lang="en-US" sz="1800" b="1">
                <a:solidFill>
                  <a:srgbClr val="000000"/>
                </a:solidFill>
              </a:rPr>
              <a:t>D</a:t>
            </a:r>
            <a:r>
              <a:rPr lang="en-US" sz="1800">
                <a:solidFill>
                  <a:srgbClr val="000000"/>
                </a:solidFill>
              </a:rPr>
              <a:t>iscovery and </a:t>
            </a:r>
            <a:r>
              <a:rPr lang="en-US" sz="1800" b="1">
                <a:solidFill>
                  <a:srgbClr val="000000"/>
                </a:solidFill>
              </a:rPr>
              <a:t>A</a:t>
            </a:r>
            <a:r>
              <a:rPr lang="en-US" sz="1800">
                <a:solidFill>
                  <a:srgbClr val="000000"/>
                </a:solidFill>
              </a:rPr>
              <a:t>nnotation </a:t>
            </a:r>
            <a:r>
              <a:rPr lang="en-US" sz="1800" b="1">
                <a:solidFill>
                  <a:srgbClr val="000000"/>
                </a:solidFill>
              </a:rPr>
              <a:t>P</a:t>
            </a:r>
            <a:r>
              <a:rPr lang="en-US" sz="1800">
                <a:solidFill>
                  <a:srgbClr val="000000"/>
                </a:solidFill>
              </a:rPr>
              <a:t>ipeline</a:t>
            </a:r>
          </a:p>
        </p:txBody>
      </p:sp>
      <p:sp>
        <p:nvSpPr>
          <p:cNvPr id="2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Graphic 13" descr="Dance">
            <a:extLst>
              <a:ext uri="{FF2B5EF4-FFF2-40B4-BE49-F238E27FC236}">
                <a16:creationId xmlns:a16="http://schemas.microsoft.com/office/drawing/2014/main" id="{662F1B40-18F7-9647-AC01-CD9FB26EE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9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644761-76AE-47EA-9B6D-851E8727A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129" y="1305027"/>
            <a:ext cx="1513520" cy="11365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F3E099-2F01-4C65-9C62-5455F801A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247" y="2582310"/>
            <a:ext cx="1487284" cy="9924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52867B6-CE2D-49CF-838E-4DF9336D9137}"/>
              </a:ext>
            </a:extLst>
          </p:cNvPr>
          <p:cNvGrpSpPr/>
          <p:nvPr/>
        </p:nvGrpSpPr>
        <p:grpSpPr>
          <a:xfrm>
            <a:off x="725863" y="911011"/>
            <a:ext cx="3486936" cy="2663723"/>
            <a:chOff x="113121" y="732566"/>
            <a:chExt cx="3486936" cy="26637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4F848B4-B21B-481F-9AB2-3A989B9A3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21469" y="1644910"/>
              <a:ext cx="3120273" cy="175137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79B55A-4D74-4427-8CF6-9F3570845FB9}"/>
                </a:ext>
              </a:extLst>
            </p:cNvPr>
            <p:cNvSpPr txBox="1"/>
            <p:nvPr/>
          </p:nvSpPr>
          <p:spPr>
            <a:xfrm>
              <a:off x="113121" y="732566"/>
              <a:ext cx="348693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Large genomes make analyses more difficult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B82B38-D7A1-4E69-BCCB-A18B71F35EAF}"/>
              </a:ext>
            </a:extLst>
          </p:cNvPr>
          <p:cNvGrpSpPr/>
          <p:nvPr/>
        </p:nvGrpSpPr>
        <p:grpSpPr>
          <a:xfrm>
            <a:off x="5461322" y="3821776"/>
            <a:ext cx="5309636" cy="2968126"/>
            <a:chOff x="1922622" y="3993590"/>
            <a:chExt cx="5309636" cy="29681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FBC14ED-AAC1-4597-900C-8530EC161C54}"/>
                </a:ext>
              </a:extLst>
            </p:cNvPr>
            <p:cNvSpPr/>
            <p:nvPr/>
          </p:nvSpPr>
          <p:spPr>
            <a:xfrm>
              <a:off x="1922622" y="3993590"/>
              <a:ext cx="5024483" cy="14146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/>
                <a:t>Viruses contain human sequence, and human genomes contain virus sequence</a:t>
              </a:r>
            </a:p>
          </p:txBody>
        </p:sp>
        <p:pic>
          <p:nvPicPr>
            <p:cNvPr id="1026" name="Picture 2" descr="Image result for kaposi sarcoma virus capsid">
              <a:extLst>
                <a:ext uri="{FF2B5EF4-FFF2-40B4-BE49-F238E27FC236}">
                  <a16:creationId xmlns:a16="http://schemas.microsoft.com/office/drawing/2014/main" id="{0CC5400D-B42E-402B-8E1F-A00EDE5094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18" r="13649"/>
            <a:stretch/>
          </p:blipFill>
          <p:spPr bwMode="auto">
            <a:xfrm>
              <a:off x="2207775" y="5262621"/>
              <a:ext cx="1421546" cy="142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Graphic 9" descr="Dance">
              <a:extLst>
                <a:ext uri="{FF2B5EF4-FFF2-40B4-BE49-F238E27FC236}">
                  <a16:creationId xmlns:a16="http://schemas.microsoft.com/office/drawing/2014/main" id="{9F52DB72-96FD-4B9D-BD8B-3BD378CF4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15106" y="4944564"/>
              <a:ext cx="2017152" cy="201715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A2E1CB0-A61A-4039-8E9E-DF5590794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629320" y="4944564"/>
              <a:ext cx="1746891" cy="1746891"/>
            </a:xfrm>
            <a:prstGeom prst="rect">
              <a:avLst/>
            </a:prstGeom>
          </p:spPr>
        </p:pic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E8FFCC8C-1253-4FCE-B938-4F747930A629}"/>
                </a:ext>
              </a:extLst>
            </p:cNvPr>
            <p:cNvSpPr/>
            <p:nvPr/>
          </p:nvSpPr>
          <p:spPr>
            <a:xfrm rot="10800000">
              <a:off x="3807578" y="6096600"/>
              <a:ext cx="848413" cy="370187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F3C6965B-68FD-4E43-8298-DEC166DD1BCC}"/>
                </a:ext>
              </a:extLst>
            </p:cNvPr>
            <p:cNvSpPr/>
            <p:nvPr/>
          </p:nvSpPr>
          <p:spPr>
            <a:xfrm>
              <a:off x="4442955" y="6096601"/>
              <a:ext cx="848413" cy="370187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1E82CC7-166B-49D3-A7E0-DCA8E6DEBE8C}"/>
              </a:ext>
            </a:extLst>
          </p:cNvPr>
          <p:cNvSpPr txBox="1"/>
          <p:nvPr/>
        </p:nvSpPr>
        <p:spPr>
          <a:xfrm>
            <a:off x="6489437" y="1226604"/>
            <a:ext cx="37574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Worldwide distribution, but genomic associations with pathogenicity have not been determined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AF0630-5DD1-490E-BAD4-659579677660}"/>
              </a:ext>
            </a:extLst>
          </p:cNvPr>
          <p:cNvGrpSpPr/>
          <p:nvPr/>
        </p:nvGrpSpPr>
        <p:grpSpPr>
          <a:xfrm>
            <a:off x="1363997" y="3815501"/>
            <a:ext cx="3486936" cy="2679896"/>
            <a:chOff x="113121" y="4014380"/>
            <a:chExt cx="3486936" cy="267989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2CC9DA1-9A41-454C-B6FC-477D7C963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7299" y="5309282"/>
              <a:ext cx="2787409" cy="138499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D99F42-1C22-48AD-988C-1A1102FCD79D}"/>
                </a:ext>
              </a:extLst>
            </p:cNvPr>
            <p:cNvSpPr txBox="1"/>
            <p:nvPr/>
          </p:nvSpPr>
          <p:spPr>
            <a:xfrm>
              <a:off x="113121" y="4014380"/>
              <a:ext cx="348693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Sparse dataset makes drawing conclusions tricky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94693AD-1442-E94D-86C2-0FC36F9AEB13}"/>
              </a:ext>
            </a:extLst>
          </p:cNvPr>
          <p:cNvSpPr/>
          <p:nvPr/>
        </p:nvSpPr>
        <p:spPr>
          <a:xfrm>
            <a:off x="639762" y="115750"/>
            <a:ext cx="5328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Why </a:t>
            </a:r>
            <a:r>
              <a:rPr lang="en-US" sz="3600" dirty="0" err="1"/>
              <a:t>gammaherpesviruses</a:t>
            </a:r>
            <a:r>
              <a:rPr lang="en-US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7010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18DC671-19C8-634B-B79D-4164F61A0859}"/>
              </a:ext>
            </a:extLst>
          </p:cNvPr>
          <p:cNvSpPr txBox="1"/>
          <p:nvPr/>
        </p:nvSpPr>
        <p:spPr>
          <a:xfrm>
            <a:off x="7319059" y="381040"/>
            <a:ext cx="45141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 (KSHV):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GK18 (reference genome)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3 cell line datasets (corresponding genome sequences published </a:t>
            </a:r>
          </a:p>
          <a:p>
            <a:endParaRPr lang="en-US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A3FF45-E965-EF49-A629-7508513A6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72" y="172695"/>
            <a:ext cx="5515899" cy="620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7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DFAA59-7D4F-FE43-9E5D-B42FFE779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48" y="295787"/>
            <a:ext cx="11748304" cy="68914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810D694-D11C-D944-8D80-1DD3F9CE2232}"/>
              </a:ext>
            </a:extLst>
          </p:cNvPr>
          <p:cNvSpPr/>
          <p:nvPr/>
        </p:nvSpPr>
        <p:spPr>
          <a:xfrm>
            <a:off x="639762" y="0"/>
            <a:ext cx="1091247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De novo performs better than reference-based alignment</a:t>
            </a:r>
          </a:p>
          <a:p>
            <a:r>
              <a:rPr lang="en-US" sz="3600" dirty="0"/>
              <a:t>- Variable regions</a:t>
            </a:r>
          </a:p>
        </p:txBody>
      </p:sp>
    </p:spTree>
    <p:extLst>
      <p:ext uri="{BB962C8B-B14F-4D97-AF65-F5344CB8AC3E}">
        <p14:creationId xmlns:p14="http://schemas.microsoft.com/office/powerpoint/2010/main" val="224155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691A05-26BE-E048-AB8C-788977F46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75" y="2493771"/>
            <a:ext cx="11864051" cy="18704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1AA380-3278-EF49-8FD4-713A571ABBF0}"/>
              </a:ext>
            </a:extLst>
          </p:cNvPr>
          <p:cNvSpPr/>
          <p:nvPr/>
        </p:nvSpPr>
        <p:spPr>
          <a:xfrm>
            <a:off x="639763" y="228784"/>
            <a:ext cx="1091247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De novo performs better than reference-based alignment</a:t>
            </a:r>
          </a:p>
          <a:p>
            <a:r>
              <a:rPr lang="en-US" sz="3600" dirty="0"/>
              <a:t>- Short repeats</a:t>
            </a:r>
          </a:p>
        </p:txBody>
      </p:sp>
    </p:spTree>
    <p:extLst>
      <p:ext uri="{BB962C8B-B14F-4D97-AF65-F5344CB8AC3E}">
        <p14:creationId xmlns:p14="http://schemas.microsoft.com/office/powerpoint/2010/main" val="121049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1E01182-64AF-FD40-BDE3-6FF7FD3CCD46}"/>
              </a:ext>
            </a:extLst>
          </p:cNvPr>
          <p:cNvGrpSpPr/>
          <p:nvPr/>
        </p:nvGrpSpPr>
        <p:grpSpPr>
          <a:xfrm>
            <a:off x="24613" y="1064874"/>
            <a:ext cx="12216613" cy="5845215"/>
            <a:chOff x="24613" y="706055"/>
            <a:chExt cx="12216613" cy="584521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F760B55-84BF-CB45-83A7-DAFF7C380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26" y="706055"/>
              <a:ext cx="12093548" cy="584521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42E2589-6642-AE45-99B8-C8DEF2C496F2}"/>
                </a:ext>
              </a:extLst>
            </p:cNvPr>
            <p:cNvSpPr/>
            <p:nvPr/>
          </p:nvSpPr>
          <p:spPr>
            <a:xfrm>
              <a:off x="24613" y="1076445"/>
              <a:ext cx="12192000" cy="590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BA4E50-AB1A-4144-9A77-C2DD30A5A4AF}"/>
                </a:ext>
              </a:extLst>
            </p:cNvPr>
            <p:cNvSpPr/>
            <p:nvPr/>
          </p:nvSpPr>
          <p:spPr>
            <a:xfrm>
              <a:off x="24613" y="2004350"/>
              <a:ext cx="12192000" cy="590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110E69-BD46-3343-BA6D-E8B03B197943}"/>
                </a:ext>
              </a:extLst>
            </p:cNvPr>
            <p:cNvSpPr/>
            <p:nvPr/>
          </p:nvSpPr>
          <p:spPr>
            <a:xfrm>
              <a:off x="24613" y="2932255"/>
              <a:ext cx="12192000" cy="590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C8C4D6-1848-104B-A7BE-E3A3215E6AF4}"/>
                </a:ext>
              </a:extLst>
            </p:cNvPr>
            <p:cNvSpPr/>
            <p:nvPr/>
          </p:nvSpPr>
          <p:spPr>
            <a:xfrm>
              <a:off x="24613" y="4788060"/>
              <a:ext cx="12192000" cy="590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06C8DA-03B5-F542-87E6-A10A3D714865}"/>
                </a:ext>
              </a:extLst>
            </p:cNvPr>
            <p:cNvSpPr/>
            <p:nvPr/>
          </p:nvSpPr>
          <p:spPr>
            <a:xfrm>
              <a:off x="49226" y="5727539"/>
              <a:ext cx="12192000" cy="590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D317462-69E1-264D-B46D-181AA6BD19FA}"/>
                </a:ext>
              </a:extLst>
            </p:cNvPr>
            <p:cNvSpPr/>
            <p:nvPr/>
          </p:nvSpPr>
          <p:spPr>
            <a:xfrm>
              <a:off x="24613" y="3858227"/>
              <a:ext cx="12192000" cy="590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E21E99C-59E0-3F42-A444-FA17F2C04CC7}"/>
              </a:ext>
            </a:extLst>
          </p:cNvPr>
          <p:cNvSpPr/>
          <p:nvPr/>
        </p:nvSpPr>
        <p:spPr>
          <a:xfrm>
            <a:off x="143986" y="69373"/>
            <a:ext cx="119040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De novo allows identification of possible recombination events</a:t>
            </a:r>
          </a:p>
        </p:txBody>
      </p:sp>
    </p:spTree>
    <p:extLst>
      <p:ext uri="{BB962C8B-B14F-4D97-AF65-F5344CB8AC3E}">
        <p14:creationId xmlns:p14="http://schemas.microsoft.com/office/powerpoint/2010/main" val="288973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296CE64-5D92-9045-9DAD-4414AEF1E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263" y="253208"/>
            <a:ext cx="5679311" cy="66027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9F03A3-D349-A046-AA1B-EFD232826807}"/>
              </a:ext>
            </a:extLst>
          </p:cNvPr>
          <p:cNvSpPr txBox="1"/>
          <p:nvPr/>
        </p:nvSpPr>
        <p:spPr>
          <a:xfrm>
            <a:off x="316376" y="253208"/>
            <a:ext cx="451412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Making it user accessible</a:t>
            </a:r>
          </a:p>
          <a:p>
            <a:pPr lvl="1"/>
            <a:r>
              <a:rPr lang="en-US" sz="2400" dirty="0"/>
              <a:t>(</a:t>
            </a:r>
            <a:r>
              <a:rPr lang="en-US" sz="2400" dirty="0" err="1"/>
              <a:t>Snakemake</a:t>
            </a:r>
            <a:r>
              <a:rPr lang="en-US" sz="2400" dirty="0"/>
              <a:t> &amp; Docker)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Verify usage with more diverse sequences</a:t>
            </a:r>
          </a:p>
          <a:p>
            <a:pPr lvl="1"/>
            <a:r>
              <a:rPr lang="en-US" sz="2400" dirty="0"/>
              <a:t>(KSHV &amp; other viruses)</a:t>
            </a:r>
          </a:p>
          <a:p>
            <a:pPr lvl="1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Verify variant discovery and incorporate annotations</a:t>
            </a:r>
          </a:p>
          <a:p>
            <a:pPr lvl="1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B7E2E9-CCE0-8248-B543-3DABAB4839FA}"/>
              </a:ext>
            </a:extLst>
          </p:cNvPr>
          <p:cNvSpPr/>
          <p:nvPr/>
        </p:nvSpPr>
        <p:spPr>
          <a:xfrm>
            <a:off x="639762" y="115750"/>
            <a:ext cx="33388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Things left to do:</a:t>
            </a:r>
          </a:p>
        </p:txBody>
      </p:sp>
    </p:spTree>
    <p:extLst>
      <p:ext uri="{BB962C8B-B14F-4D97-AF65-F5344CB8AC3E}">
        <p14:creationId xmlns:p14="http://schemas.microsoft.com/office/powerpoint/2010/main" val="4057268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C4988-CB32-4213-A744-5EFE40738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082" y="624114"/>
            <a:ext cx="5392918" cy="58177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Elena Maria Cornejo Castro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Eneida Hatcher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Sasha </a:t>
            </a:r>
            <a:r>
              <a:rPr lang="en-US" dirty="0" err="1"/>
              <a:t>Mushegian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Yunfan</a:t>
            </a:r>
            <a:r>
              <a:rPr lang="en-US" dirty="0"/>
              <a:t> Fan</a:t>
            </a:r>
          </a:p>
          <a:p>
            <a:pPr marL="0" indent="0">
              <a:buNone/>
            </a:pPr>
            <a:r>
              <a:rPr lang="en-US" dirty="0"/>
              <a:t>Sara Jones</a:t>
            </a:r>
          </a:p>
          <a:p>
            <a:pPr marL="0" indent="0">
              <a:buNone/>
            </a:pPr>
            <a:r>
              <a:rPr lang="en-US" dirty="0"/>
              <a:t>Rashmi Naidu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Special thanks: 	Saba Nafees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b="1" dirty="0" err="1"/>
              <a:t>Allissa</a:t>
            </a:r>
            <a:r>
              <a:rPr lang="en-US" b="1" dirty="0"/>
              <a:t> </a:t>
            </a:r>
            <a:r>
              <a:rPr lang="en-US" b="1" dirty="0" err="1"/>
              <a:t>Dillman</a:t>
            </a:r>
            <a:r>
              <a:rPr lang="en-US" b="1" dirty="0"/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7656A5-69C5-BF4D-A5D0-6BBA2DD02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277" y="1562583"/>
            <a:ext cx="6238939" cy="287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2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143</Words>
  <Application>Microsoft Macintosh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Custom Design</vt:lpstr>
      <vt:lpstr>Viral VDAP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Viral VDAP</dc:title>
  <dc:creator>Cornejo Castro, Elena (NIH/NCI) [C]</dc:creator>
  <cp:lastModifiedBy>Cornejo Castro, Elena (NIH/NCI) [C]</cp:lastModifiedBy>
  <cp:revision>5</cp:revision>
  <dcterms:created xsi:type="dcterms:W3CDTF">2019-05-10T19:18:13Z</dcterms:created>
  <dcterms:modified xsi:type="dcterms:W3CDTF">2019-05-10T19:23:20Z</dcterms:modified>
</cp:coreProperties>
</file>