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037" r:id="rId3"/>
    <p:sldId id="2044" r:id="rId4"/>
    <p:sldId id="2039" r:id="rId5"/>
    <p:sldId id="2045" r:id="rId6"/>
    <p:sldId id="2046" r:id="rId7"/>
    <p:sldId id="2047" r:id="rId8"/>
    <p:sldId id="2048" r:id="rId9"/>
    <p:sldId id="2049" r:id="rId10"/>
    <p:sldId id="2050" r:id="rId11"/>
    <p:sldId id="2051" r:id="rId12"/>
    <p:sldId id="2052" r:id="rId13"/>
    <p:sldId id="2053" r:id="rId14"/>
    <p:sldId id="2054" r:id="rId15"/>
    <p:sldId id="2055" r:id="rId16"/>
    <p:sldId id="262" r:id="rId17"/>
    <p:sldId id="2012" r:id="rId18"/>
    <p:sldId id="20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589"/>
    <p:restoredTop sz="95439"/>
  </p:normalViewPr>
  <p:slideViewPr>
    <p:cSldViewPr snapToGrid="0" snapToObjects="1" showGuides="1">
      <p:cViewPr>
        <p:scale>
          <a:sx n="53" d="100"/>
          <a:sy n="53" d="100"/>
        </p:scale>
        <p:origin x="-1680" y="-414"/>
      </p:cViewPr>
      <p:guideLst>
        <p:guide orient="horz" pos="2160"/>
        <p:guide orient="horz" pos="346"/>
        <p:guide orient="horz" pos="3997"/>
        <p:guide orient="horz" pos="3475"/>
        <p:guide pos="7333"/>
        <p:guide pos="4316"/>
        <p:guide pos="3840"/>
        <p:guide pos="5518"/>
        <p:guide pos="2139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pPr/>
              <a:t>12/10/2020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pPr/>
              <a:t>‹#›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xmlns="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xmlns="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xmlns="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845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6826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4203673"/>
      </p:ext>
    </p:extLst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0735909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1899663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692280"/>
      </p:ext>
    </p:extLst>
  </p:cSld>
  <p:clrMapOvr>
    <a:masterClrMapping/>
  </p:clrMapOvr>
  <p:transition spd="med">
    <p:wedge/>
  </p:transition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xmlns="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xmlns="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xmlns="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xmlns="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xmlns="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xmlns="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xmlns="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xmlns="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xmlns="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xmlns="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xmlns="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xmlns="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xmlns="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xmlns="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xmlns="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xmlns="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xmlns="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xmlns="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xmlns="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xmlns="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56992777"/>
      </p:ext>
    </p:extLst>
  </p:cSld>
  <p:clrMapOvr>
    <a:masterClrMapping/>
  </p:clrMapOvr>
  <p:transition spd="med">
    <p:wedge/>
  </p:transition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xmlns="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xmlns="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xmlns="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xmlns="" val="825595161"/>
      </p:ext>
    </p:extLst>
  </p:cSld>
  <p:clrMapOvr>
    <a:masterClrMapping/>
  </p:clrMapOvr>
  <p:transition spd="med">
    <p:wedge/>
  </p:transition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xmlns="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xmlns="" val="1211950709"/>
      </p:ext>
    </p:extLst>
  </p:cSld>
  <p:clrMapOvr>
    <a:masterClrMapping/>
  </p:clrMapOvr>
  <p:transition spd="med">
    <p:wedge/>
  </p:transition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xmlns="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xmlns="" val="2050376340"/>
      </p:ext>
    </p:extLst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xmlns="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xmlns="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xmlns="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xmlns="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xmlns="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xmlns="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xmlns="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xmlns="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xmlns="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xmlns="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xmlns="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xmlns="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xmlns="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xmlns="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xmlns="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xmlns="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xmlns="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xmlns="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xmlns="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xmlns="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xmlns="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xmlns="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xmlns="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xmlns="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xmlns="" val="2585816137"/>
      </p:ext>
    </p:extLst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xmlns="" id="{48E6AD12-F73E-6146-90A6-A402D6022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813069"/>
      </p:ext>
    </p:extLst>
  </p:cSld>
  <p:clrMapOvr>
    <a:masterClrMapping/>
  </p:clrMapOvr>
  <p:transition spd="med">
    <p:wedge/>
  </p:transition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2" r:id="rId6"/>
    <p:sldLayoutId id="2147483671" r:id="rId7"/>
    <p:sldLayoutId id="2147483674" r:id="rId8"/>
    <p:sldLayoutId id="2147483663" r:id="rId9"/>
    <p:sldLayoutId id="2147483672" r:id="rId10"/>
  </p:sldLayoutIdLst>
  <p:transition spd="med">
    <p:wedg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A90D9147-49C0-6A4B-9222-A40E04CA3632}"/>
              </a:ext>
            </a:extLst>
          </p:cNvPr>
          <p:cNvSpPr txBox="1"/>
          <p:nvPr/>
        </p:nvSpPr>
        <p:spPr>
          <a:xfrm>
            <a:off x="5056909" y="1290918"/>
            <a:ext cx="6192982" cy="23083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Leadership  Styles and Indicators of Leadership</a:t>
            </a:r>
            <a:endParaRPr lang="en-US" sz="4800" b="1" dirty="0">
              <a:solidFill>
                <a:schemeClr val="tx2"/>
              </a:solidFill>
              <a:latin typeface="Abhaya Libre ExtraBold" panose="02000603000000000000" pitchFamily="2" charset="77"/>
              <a:ea typeface="Lato Medium" panose="020F0502020204030203" pitchFamily="34" charset="0"/>
              <a:cs typeface="Abhaya Libre ExtraBold" panose="02000603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A40143-7CCE-A147-85B9-107C026EA7EB}"/>
              </a:ext>
            </a:extLst>
          </p:cNvPr>
          <p:cNvSpPr txBox="1"/>
          <p:nvPr/>
        </p:nvSpPr>
        <p:spPr>
          <a:xfrm>
            <a:off x="4946073" y="4116535"/>
            <a:ext cx="621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dirty="0" smtClean="0">
                <a:cs typeface="Abhaya Libre" panose="02000603000000000000" pitchFamily="2" charset="77"/>
              </a:rPr>
              <a:t>Submitted by:</a:t>
            </a:r>
          </a:p>
          <a:p>
            <a:pPr algn="r"/>
            <a:r>
              <a:rPr lang="es-ES_tradnl" sz="2400" dirty="0" smtClean="0">
                <a:cs typeface="Abhaya Libre" panose="02000603000000000000" pitchFamily="2" charset="77"/>
              </a:rPr>
              <a:t>AFREEN SHAIK</a:t>
            </a:r>
          </a:p>
          <a:p>
            <a:pPr algn="r"/>
            <a:r>
              <a:rPr lang="es-ES_tradnl" sz="2400" dirty="0" smtClean="0">
                <a:cs typeface="Abhaya Libre" panose="02000603000000000000" pitchFamily="2" charset="77"/>
              </a:rPr>
              <a:t>AP18SWA414836</a:t>
            </a:r>
          </a:p>
          <a:p>
            <a:pPr algn="r"/>
            <a:r>
              <a:rPr lang="es-ES_tradnl" sz="2400" dirty="0" smtClean="0">
                <a:cs typeface="Abhaya Libre" panose="02000603000000000000" pitchFamily="2" charset="77"/>
              </a:rPr>
              <a:t>10(A) GIRLS BN</a:t>
            </a:r>
            <a:endParaRPr lang="es-ES_tradnl" sz="2400" dirty="0"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59552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394447"/>
            <a:ext cx="5289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 smtClean="0"/>
              <a:t>DISADVANTAGES</a:t>
            </a:r>
            <a:endParaRPr lang="en-IN" sz="5400" dirty="0"/>
          </a:p>
        </p:txBody>
      </p:sp>
      <p:sp>
        <p:nvSpPr>
          <p:cNvPr id="3" name="Rectangle 2"/>
          <p:cNvSpPr/>
          <p:nvPr/>
        </p:nvSpPr>
        <p:spPr>
          <a:xfrm>
            <a:off x="3047999" y="1792941"/>
            <a:ext cx="83192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Democratic - time consuming, requires long discussion.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Democratic - everyone tries to have their say and mould situation according to their liking, which hinders progress.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Democratic - can turn into a disastrous condition in times of crisis when there is an urgent need of definite and strong direction.</a:t>
            </a:r>
          </a:p>
          <a:p>
            <a:endParaRPr lang="en-IN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1976" y="448235"/>
            <a:ext cx="6290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Laissez-Faire Leadership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671" y="1524000"/>
            <a:ext cx="84985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It is also known as Delegative or Free rein Leadership.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This type of leadership is employee centered  and the subordinates are free to establish          their own goals and chart out the course of action.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C00000"/>
                </a:solidFill>
              </a:rPr>
              <a:t>“You two take care of the problem while I go”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6146" name="Picture 2" descr="Laissez-Faire Leadership: Why Doing Nothing is as Bad as Doing Something  Wrong | Lead Read Tod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5106" y="1524000"/>
            <a:ext cx="3442447" cy="385482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1389" y="376518"/>
            <a:ext cx="6364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 smtClean="0"/>
              <a:t>ADVANTAGES</a:t>
            </a:r>
            <a:endParaRPr lang="en-IN" sz="5400" dirty="0"/>
          </a:p>
        </p:txBody>
      </p:sp>
      <p:sp>
        <p:nvSpPr>
          <p:cNvPr id="3" name="Rectangle 2"/>
          <p:cNvSpPr/>
          <p:nvPr/>
        </p:nvSpPr>
        <p:spPr>
          <a:xfrm>
            <a:off x="3048000" y="1990165"/>
            <a:ext cx="76737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n-US" sz="2400" dirty="0" smtClean="0"/>
              <a:t>Positive effect on job satisfaction and moral of subordinates.</a:t>
            </a:r>
          </a:p>
          <a:p>
            <a:pPr fontAlgn="base">
              <a:buFont typeface="Wingdings" pitchFamily="2" charset="2"/>
              <a:buChar char="§"/>
            </a:pPr>
            <a:endParaRPr lang="en-US" sz="2400" dirty="0" smtClean="0"/>
          </a:p>
          <a:p>
            <a:pPr fontAlgn="base">
              <a:buFont typeface="Wingdings" pitchFamily="2" charset="2"/>
              <a:buChar char="§"/>
            </a:pPr>
            <a:r>
              <a:rPr lang="en-US" sz="2400" dirty="0" smtClean="0"/>
              <a:t>It gives chance to take initiative to the subordinates.</a:t>
            </a:r>
          </a:p>
          <a:p>
            <a:pPr fontAlgn="base">
              <a:buFont typeface="Wingdings" pitchFamily="2" charset="2"/>
              <a:buChar char="§"/>
            </a:pPr>
            <a:endParaRPr lang="en-US" sz="2400" dirty="0" smtClean="0"/>
          </a:p>
          <a:p>
            <a:pPr fontAlgn="base">
              <a:buFont typeface="Wingdings" pitchFamily="2" charset="2"/>
              <a:buChar char="§"/>
            </a:pPr>
            <a:r>
              <a:rPr lang="en-US" sz="2400" dirty="0" smtClean="0"/>
              <a:t>Maximum possible scope for development of subordinates.</a:t>
            </a:r>
          </a:p>
          <a:p>
            <a:endParaRPr lang="en-IN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6235" y="555812"/>
            <a:ext cx="672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 smtClean="0"/>
              <a:t>   DISADVANTAGES</a:t>
            </a:r>
            <a:endParaRPr lang="en-IN" sz="5400" dirty="0"/>
          </a:p>
        </p:txBody>
      </p:sp>
      <p:sp>
        <p:nvSpPr>
          <p:cNvPr id="3" name="Rectangle 2"/>
          <p:cNvSpPr/>
          <p:nvPr/>
        </p:nvSpPr>
        <p:spPr>
          <a:xfrm>
            <a:off x="3048000" y="2097741"/>
            <a:ext cx="71717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n-US" sz="2400" dirty="0" smtClean="0"/>
              <a:t>Under this style of leadership, there is no leadership at all.</a:t>
            </a:r>
          </a:p>
          <a:p>
            <a:pPr fontAlgn="base">
              <a:buFont typeface="Wingdings" pitchFamily="2" charset="2"/>
              <a:buChar char="§"/>
            </a:pPr>
            <a:endParaRPr lang="en-US" sz="2400" dirty="0" smtClean="0"/>
          </a:p>
          <a:p>
            <a:pPr fontAlgn="base">
              <a:buFont typeface="Wingdings" pitchFamily="2" charset="2"/>
              <a:buChar char="§"/>
            </a:pPr>
            <a:r>
              <a:rPr lang="en-US" sz="2400" dirty="0" smtClean="0"/>
              <a:t>Subordinates do not get the guidance and support of the leader.</a:t>
            </a:r>
          </a:p>
          <a:p>
            <a:pPr fontAlgn="base">
              <a:buFont typeface="Wingdings" pitchFamily="2" charset="2"/>
              <a:buChar char="§"/>
            </a:pPr>
            <a:endParaRPr lang="en-US" sz="2400" dirty="0" smtClean="0"/>
          </a:p>
          <a:p>
            <a:pPr fontAlgn="base">
              <a:buFont typeface="Wingdings" pitchFamily="2" charset="2"/>
              <a:buChar char="§"/>
            </a:pPr>
            <a:r>
              <a:rPr lang="en-US" sz="2400" dirty="0" smtClean="0"/>
              <a:t>Subordinates may move in different directions and may work at cross purpose which may create problem for the organization.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7788" y="1219200"/>
            <a:ext cx="9251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 smtClean="0"/>
              <a:t>   INDICATORS OF LEADERSHIP</a:t>
            </a:r>
            <a:endParaRPr lang="en-IN" sz="5400" dirty="0"/>
          </a:p>
        </p:txBody>
      </p:sp>
      <p:pic>
        <p:nvPicPr>
          <p:cNvPr id="3074" name="Picture 2" descr="ready lea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3106" y="2581835"/>
            <a:ext cx="4016188" cy="367552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223" y="268939"/>
            <a:ext cx="7315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 smtClean="0"/>
              <a:t>Key Indicators</a:t>
            </a:r>
            <a:endParaRPr lang="en-IN" sz="5400" dirty="0"/>
          </a:p>
        </p:txBody>
      </p:sp>
      <p:sp>
        <p:nvSpPr>
          <p:cNvPr id="3" name="Rectangle 2"/>
          <p:cNvSpPr/>
          <p:nvPr/>
        </p:nvSpPr>
        <p:spPr>
          <a:xfrm>
            <a:off x="1721223" y="1506071"/>
            <a:ext cx="77992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You know what you value and act accordingly.</a:t>
            </a:r>
          </a:p>
          <a:p>
            <a:pPr>
              <a:buFont typeface="Wingdings" pitchFamily="2" charset="2"/>
              <a:buChar char="§"/>
            </a:pPr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b="1" dirty="0" smtClean="0"/>
              <a:t> </a:t>
            </a:r>
            <a:r>
              <a:rPr lang="en-IN" sz="2400" dirty="0" smtClean="0"/>
              <a:t>You Show The Way.</a:t>
            </a:r>
          </a:p>
          <a:p>
            <a:pPr>
              <a:buFont typeface="Wingdings" pitchFamily="2" charset="2"/>
              <a:buChar char="§"/>
            </a:pPr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You Know his Team Members.</a:t>
            </a:r>
          </a:p>
          <a:p>
            <a:pPr>
              <a:buFont typeface="Wingdings" pitchFamily="2" charset="2"/>
              <a:buChar char="§"/>
            </a:pPr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You Support Healthy Conflict.</a:t>
            </a:r>
          </a:p>
          <a:p>
            <a:pPr>
              <a:buFont typeface="Wingdings" pitchFamily="2" charset="2"/>
              <a:buChar char="§"/>
            </a:pPr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You Listen.</a:t>
            </a:r>
          </a:p>
          <a:p>
            <a:pPr>
              <a:buFont typeface="Wingdings" pitchFamily="2" charset="2"/>
              <a:buChar char="§"/>
            </a:pPr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Learn From Successes and Mistakes.</a:t>
            </a:r>
          </a:p>
          <a:p>
            <a:endParaRPr lang="en-IN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B1B915CE-9815-BB42-A094-17ACA8E456EF}"/>
              </a:ext>
            </a:extLst>
          </p:cNvPr>
          <p:cNvSpPr txBox="1"/>
          <p:nvPr/>
        </p:nvSpPr>
        <p:spPr>
          <a:xfrm>
            <a:off x="5074024" y="2115671"/>
            <a:ext cx="711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What type of leader you are?</a:t>
            </a:r>
            <a:endParaRPr lang="en-US" sz="5400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pic>
        <p:nvPicPr>
          <p:cNvPr id="18434" name="Picture 2" descr="Question Mark Response - Free image on Pixabay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/>
          <a:srcRect t="230" b="230"/>
          <a:stretch>
            <a:fillRect/>
          </a:stretch>
        </p:blipFill>
        <p:spPr bwMode="auto">
          <a:xfrm>
            <a:off x="555813" y="1220817"/>
            <a:ext cx="4518212" cy="44595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0783333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77370" y="1111624"/>
            <a:ext cx="392291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800" dirty="0" smtClean="0"/>
              <a:t> “</a:t>
            </a:r>
            <a:r>
              <a:rPr lang="en-IN" sz="4800" i="1" dirty="0" smtClean="0"/>
              <a:t>A leader, without a          follower, is just a lone nut.”</a:t>
            </a:r>
          </a:p>
          <a:p>
            <a:pPr algn="ctr">
              <a:lnSpc>
                <a:spcPts val="5500"/>
              </a:lnSpc>
            </a:pP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pic>
        <p:nvPicPr>
          <p:cNvPr id="17414" name="Picture 6" descr="Leader or Follower. Every leader was once a follower. A… | by Radhika Taori  | Medium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/>
          <a:srcRect l="4981" r="4981"/>
          <a:stretch>
            <a:fillRect/>
          </a:stretch>
        </p:blipFill>
        <p:spPr bwMode="auto">
          <a:xfrm>
            <a:off x="4823012" y="0"/>
            <a:ext cx="73689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913353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3859" y="2330824"/>
            <a:ext cx="68311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dirty="0" smtClean="0"/>
              <a:t>     THANK YOU</a:t>
            </a:r>
            <a:endParaRPr lang="en-IN" sz="6600" i="1" dirty="0" smtClean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9CD399F-23E0-3C4A-B871-1856D5AD4D60}"/>
              </a:ext>
            </a:extLst>
          </p:cNvPr>
          <p:cNvSpPr txBox="1"/>
          <p:nvPr/>
        </p:nvSpPr>
        <p:spPr>
          <a:xfrm rot="10800000" flipV="1">
            <a:off x="1434353" y="1671947"/>
            <a:ext cx="7325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“A leader is one who guides and directs other people through their own actions and behavior.”</a:t>
            </a:r>
            <a:endParaRPr lang="en-IN" sz="2800" dirty="0" smtClean="0"/>
          </a:p>
          <a:p>
            <a:pPr algn="ctr"/>
            <a:endParaRPr lang="en-US" sz="28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097C74-47E3-8641-B7A9-8841213445E6}"/>
              </a:ext>
            </a:extLst>
          </p:cNvPr>
          <p:cNvSpPr txBox="1"/>
          <p:nvPr/>
        </p:nvSpPr>
        <p:spPr>
          <a:xfrm>
            <a:off x="1111624" y="376518"/>
            <a:ext cx="7648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/>
              <a:t>Who is a Leader?</a:t>
            </a:r>
            <a:endParaRPr lang="en-US" sz="66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22530" name="AutoShape 2" descr="Businessman, leadership, lead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2" name="AutoShape 4" descr="Businessman, leadership, lead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534" name="Picture 6" descr="Free Download, Png And Vector - Leader Icon Png - Free Transparent PNG  Clipart Images 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0471" y="3056943"/>
            <a:ext cx="5289175" cy="3352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306443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019" y="1398494"/>
            <a:ext cx="86419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“Leadership is generally defined as influence, the art of process of influencing people so that they will strive willingly towards the achievement of group goals”. </a:t>
            </a:r>
            <a:endParaRPr lang="en-IN" sz="2800" dirty="0" smtClean="0"/>
          </a:p>
          <a:p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 rot="10800000" flipV="1">
            <a:off x="-376518" y="166214"/>
            <a:ext cx="8946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dirty="0" smtClean="0">
                <a:solidFill>
                  <a:schemeClr val="tx2"/>
                </a:solidFill>
                <a:ea typeface="Nunito Bold" charset="0"/>
                <a:cs typeface="Abhaya Libre ExtraBold" panose="02000603000000000000" pitchFamily="2" charset="77"/>
              </a:rPr>
              <a:t>What is Leadership?</a:t>
            </a:r>
            <a:endParaRPr lang="en-US" sz="6000" dirty="0">
              <a:solidFill>
                <a:schemeClr val="tx2"/>
              </a:solidFill>
              <a:ea typeface="Nunito Bold" charset="0"/>
              <a:cs typeface="Abhaya Libre ExtraBold" panose="02000603000000000000" pitchFamily="2" charset="77"/>
            </a:endParaRPr>
          </a:p>
        </p:txBody>
      </p:sp>
      <p:pic>
        <p:nvPicPr>
          <p:cNvPr id="14338" name="Picture 2" descr="Is Leadership a Skill or a Quality? - AIESEC | B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033" y="3478306"/>
            <a:ext cx="5034507" cy="268941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8CEB661-0986-574F-9D6B-99CF0FE09E75}"/>
              </a:ext>
            </a:extLst>
          </p:cNvPr>
          <p:cNvSpPr txBox="1"/>
          <p:nvPr/>
        </p:nvSpPr>
        <p:spPr>
          <a:xfrm>
            <a:off x="1163713" y="2801648"/>
            <a:ext cx="5362310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400" dirty="0" smtClean="0"/>
              <a:t>Laissez-Faire Leadership</a:t>
            </a:r>
          </a:p>
          <a:p>
            <a:pPr>
              <a:lnSpc>
                <a:spcPts val="3600"/>
              </a:lnSpc>
            </a:pP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5927647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400" dirty="0" smtClean="0"/>
              <a:t>Autocratic Leadership</a:t>
            </a:r>
          </a:p>
          <a:p>
            <a:pPr>
              <a:lnSpc>
                <a:spcPts val="3600"/>
              </a:lnSpc>
            </a:pP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85A00EB-6E19-6B40-9784-DC91AD0ADC92}"/>
              </a:ext>
            </a:extLst>
          </p:cNvPr>
          <p:cNvSpPr txBox="1"/>
          <p:nvPr/>
        </p:nvSpPr>
        <p:spPr>
          <a:xfrm>
            <a:off x="1162162" y="2207673"/>
            <a:ext cx="5419708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400" dirty="0" smtClean="0"/>
              <a:t>Democratic Leadership</a:t>
            </a:r>
          </a:p>
          <a:p>
            <a:pPr>
              <a:lnSpc>
                <a:spcPts val="3600"/>
              </a:lnSpc>
            </a:pP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TYPES OF LEADERSHIP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xmlns="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FB53689B-A9E9-A249-A11D-C529582B0A31}"/>
              </a:ext>
            </a:extLst>
          </p:cNvPr>
          <p:cNvSpPr>
            <a:spLocks noChangeAspect="1"/>
          </p:cNvSpPr>
          <p:nvPr/>
        </p:nvSpPr>
        <p:spPr>
          <a:xfrm>
            <a:off x="871062" y="2389456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1062" y="2985174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pic>
        <p:nvPicPr>
          <p:cNvPr id="20482" name="Picture 2" descr="EFFECTIVE LEADERSHIP SYTLE – bukaral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8140" y="3514165"/>
            <a:ext cx="6825085" cy="2887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0165549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6825" y="430305"/>
            <a:ext cx="5558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AUTOCRATIC LEADERSHIP</a:t>
            </a:r>
            <a:endParaRPr lang="en-US" sz="4000" b="1" dirty="0">
              <a:solidFill>
                <a:srgbClr val="FF0000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825" y="1380566"/>
            <a:ext cx="83371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buFont typeface="Wingdings" pitchFamily="2" charset="2"/>
              <a:buChar char="§"/>
            </a:pPr>
            <a:r>
              <a:rPr lang="en-US" sz="3200" dirty="0" smtClean="0"/>
              <a:t>It is also known Authoritarian Leadership.</a:t>
            </a:r>
          </a:p>
          <a:p>
            <a:pPr>
              <a:lnSpc>
                <a:spcPts val="3600"/>
              </a:lnSpc>
              <a:buFont typeface="Wingdings" pitchFamily="2" charset="2"/>
              <a:buChar char="§"/>
            </a:pPr>
            <a:endParaRPr lang="en-US" sz="3200" dirty="0" smtClean="0"/>
          </a:p>
          <a:p>
            <a:pPr>
              <a:lnSpc>
                <a:spcPts val="3600"/>
              </a:lnSpc>
              <a:buFont typeface="Wingdings" pitchFamily="2" charset="2"/>
              <a:buChar char="§"/>
            </a:pPr>
            <a:r>
              <a:rPr lang="en-US" sz="3200" dirty="0" smtClean="0"/>
              <a:t>An autocratic leader is one who dominates    and drives his subordinates through coercion, command and the instilling of fear in his followers. </a:t>
            </a:r>
          </a:p>
          <a:p>
            <a:pPr>
              <a:lnSpc>
                <a:spcPts val="3600"/>
              </a:lnSpc>
              <a:buFont typeface="Wingdings" pitchFamily="2" charset="2"/>
              <a:buChar char="§"/>
            </a:pPr>
            <a:endParaRPr lang="en-US" sz="3200" dirty="0" smtClean="0"/>
          </a:p>
          <a:p>
            <a:pPr>
              <a:lnSpc>
                <a:spcPts val="3600"/>
              </a:lnSpc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0000"/>
                </a:solidFill>
              </a:rPr>
              <a:t>“I want both of you to….”</a:t>
            </a:r>
          </a:p>
          <a:p>
            <a:pPr>
              <a:lnSpc>
                <a:spcPts val="3600"/>
              </a:lnSpc>
              <a:buFont typeface="Wingdings" pitchFamily="2" charset="2"/>
              <a:buChar char="§"/>
            </a:pPr>
            <a:endParaRPr lang="en-US" dirty="0" smtClean="0"/>
          </a:p>
          <a:p>
            <a:pPr>
              <a:lnSpc>
                <a:spcPts val="3600"/>
              </a:lnSpc>
              <a:buFont typeface="Wingdings" pitchFamily="2" charset="2"/>
              <a:buChar char="§"/>
            </a:pP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endParaRPr lang="en-US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13314" name="Picture 2" descr="A Critique of the Autocratic Leadership Style - BrightHub Project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6150" y="1380566"/>
            <a:ext cx="2987262" cy="387275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3503" y="340659"/>
            <a:ext cx="4284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ADVANTAGES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9" y="1631575"/>
            <a:ext cx="75303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 first and foremost advantage of this type of leadership style is that it helps the company in making a quick decision as the decision is centralized with the leader.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Autocratic - good for inexperienced workers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Autocratic - decision making, planning or organizing needs no initiative.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2354" y="215153"/>
            <a:ext cx="6167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 smtClean="0"/>
              <a:t>DISADVANTAGES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1129" y="1613647"/>
            <a:ext cx="86419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One way communication without feedback leads to misunderstanding, and communications breakdown.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An autocratic leader makes his own decisions which can be very dangerous in this age of technological and sociological complexity.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It fails to develop the worker's commitment to the objectives of the organization.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It creates problems both with employee morale and production in the long-run; due to their resentment.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2" y="466165"/>
            <a:ext cx="66537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chemeClr val="accent5">
                    <a:lumMod val="75000"/>
                  </a:schemeClr>
                </a:solidFill>
              </a:rPr>
              <a:t>Democratic Leadership</a:t>
            </a:r>
            <a:endParaRPr lang="en-I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1" y="1685364"/>
            <a:ext cx="8534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3200" dirty="0" smtClean="0"/>
              <a:t>It is also known as Participative Leadership.</a:t>
            </a:r>
          </a:p>
          <a:p>
            <a:pPr>
              <a:buFont typeface="Arial" pitchFamily="34" charset="0"/>
              <a:buChar char="•"/>
            </a:pPr>
            <a:endParaRPr lang="en-IN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As the name itself indicates, in this style, the entire group is involved in goal setting and achieving it. A democratic leader follows the majority opinion as expressed by his group.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“Lets work together to solve this…”.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44" name="Picture 4" descr="Participative Leadership – Atlas of Public Manage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1671" y="1685365"/>
            <a:ext cx="3567953" cy="369346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6142" y="699247"/>
            <a:ext cx="5701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 smtClean="0"/>
              <a:t>ADVANTAGES</a:t>
            </a:r>
            <a:endParaRPr lang="en-IN" sz="5400" dirty="0"/>
          </a:p>
        </p:txBody>
      </p:sp>
      <p:sp>
        <p:nvSpPr>
          <p:cNvPr id="3" name="Rectangle 2"/>
          <p:cNvSpPr/>
          <p:nvPr/>
        </p:nvSpPr>
        <p:spPr>
          <a:xfrm>
            <a:off x="3047999" y="1859340"/>
            <a:ext cx="84447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Democratic - workers or subordinates are consulted or participate in the decision making process hence feel satisfied.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Democratic - workers are aware of what is happening in the organization and thus they take interest in producing more and more.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Democratic - subordinates get full opportunity to utilize their capabilities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553</Words>
  <Application>Microsoft Macintosh PowerPoint</Application>
  <PresentationFormat>Custom</PresentationFormat>
  <Paragraphs>94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Windows User</cp:lastModifiedBy>
  <cp:revision>288</cp:revision>
  <dcterms:created xsi:type="dcterms:W3CDTF">2018-12-21T22:04:22Z</dcterms:created>
  <dcterms:modified xsi:type="dcterms:W3CDTF">2020-10-12T16:28:49Z</dcterms:modified>
</cp:coreProperties>
</file>