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27"/>
  </p:notesMasterIdLst>
  <p:sldIdLst>
    <p:sldId id="256" r:id="rId7"/>
    <p:sldId id="257" r:id="rId8"/>
    <p:sldId id="270" r:id="rId9"/>
    <p:sldId id="266" r:id="rId10"/>
    <p:sldId id="265" r:id="rId11"/>
    <p:sldId id="271" r:id="rId12"/>
    <p:sldId id="258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68" r:id="rId22"/>
    <p:sldId id="262" r:id="rId23"/>
    <p:sldId id="263" r:id="rId24"/>
    <p:sldId id="264" r:id="rId25"/>
    <p:sldId id="269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000000"/>
    <a:srgbClr val="FFED6F"/>
    <a:srgbClr val="FCCDE5"/>
    <a:srgbClr val="FDB462"/>
    <a:srgbClr val="8DD3C7"/>
    <a:srgbClr val="B3DE69"/>
    <a:srgbClr val="80B1D3"/>
    <a:srgbClr val="D9D9D9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532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4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9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07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82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459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42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03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4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57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4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6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98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4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daptwest.databasin.org/pages/climatic-macrorefugia-for-trees-and-songbir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daptwest.databasin.org/pages/climate-connectivity-north-americ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nfis.org/mapserver/nfis-change_e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.canada.ca/data/en/dataset/9d96e8c9-22fe-4ad2-b5e8-94a6991b744b" TargetMode="External"/><Relationship Id="rId5" Type="http://schemas.openxmlformats.org/officeDocument/2006/relationships/hyperlink" Target="https://open.canada.ca/data/en/dataset/80aa8ec6-4947-48de-bc9c-7d09d48b4cad" TargetMode="External"/><Relationship Id="rId4" Type="http://schemas.openxmlformats.org/officeDocument/2006/relationships/hyperlink" Target="https://open.canada.ca/data/en/dataset/fa84a70f-03ad-4946-b0f8-a3b481dd524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realisdata.ca/dataset.xhtml?persistentId=doi:10.5683/SP2/EVKAV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article/10.1007/s10584-021-03094-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s10980-021-01193-y" TargetMode="External"/><Relationship Id="rId13" Type="http://schemas.openxmlformats.org/officeDocument/2006/relationships/hyperlink" Target="https://www.sciencedirect.com/science/article/pii/S0006320715002529#bb0155" TargetMode="External"/><Relationship Id="rId3" Type="http://schemas.openxmlformats.org/officeDocument/2006/relationships/hyperlink" Target="https://link.springer.com/article/10.1007/s100219900002" TargetMode="External"/><Relationship Id="rId7" Type="http://schemas.openxmlformats.org/officeDocument/2006/relationships/hyperlink" Target="https://esajournals.onlinelibrary.wiley.com/doi/abs/10.1890/13-2113.1?casa_token=a5GUcC01mnsAAAAA:dsV4tSiXnHfhPwnCutvAEmA-FGFrxO40JND730ft-nI6Oq_Eqe6GlarmzasTqznSmhyP1B2BW-0UNNg5" TargetMode="External"/><Relationship Id="rId12" Type="http://schemas.openxmlformats.org/officeDocument/2006/relationships/hyperlink" Target="https://www.sciencedirect.com/science/article/pii/S1470160X1500241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sajournals.onlinelibrary.wiley.com/doi/full/10.1002/eap.1527" TargetMode="External"/><Relationship Id="rId11" Type="http://schemas.openxmlformats.org/officeDocument/2006/relationships/hyperlink" Target="https://www.cell.com/trends/ecology-evolution/fulltext/S0169-5347(15)00321-3" TargetMode="External"/><Relationship Id="rId5" Type="http://schemas.openxmlformats.org/officeDocument/2006/relationships/hyperlink" Target="https://www.frontiersin.org/articles/10.3389/fevo.2019.00440/full" TargetMode="External"/><Relationship Id="rId15" Type="http://schemas.openxmlformats.org/officeDocument/2006/relationships/hyperlink" Target="https://esajournals.onlinelibrary.wiley.com/doi/full/10.1890/1540-9295%282006%29004%5B0080%3ABEFART%5D2.0.CO%3B2?casa_token=iSM4aLrMYhcAAAAA%3A7vbR7SrZmxu_f3k5FDiNeRWU9icdsIW24OMs6uA9QyAp6uCxU-JiKypg2ox7W9UpNIh2NCDROQtxkV4l" TargetMode="External"/><Relationship Id="rId10" Type="http://schemas.openxmlformats.org/officeDocument/2006/relationships/hyperlink" Target="https://besjournals.onlinelibrary.wiley.com/doi/full/10.1111/1365-2664.12634" TargetMode="External"/><Relationship Id="rId4" Type="http://schemas.openxmlformats.org/officeDocument/2006/relationships/hyperlink" Target="https://www.annualreviews.org/doi/abs/10.1146/annurev.es.04.110173.000245" TargetMode="External"/><Relationship Id="rId9" Type="http://schemas.openxmlformats.org/officeDocument/2006/relationships/hyperlink" Target="https://www.mdpi.com/2071-1050/13/5/2629" TargetMode="External"/><Relationship Id="rId14" Type="http://schemas.openxmlformats.org/officeDocument/2006/relationships/hyperlink" Target="https://www.pnas.org/doi/10.1073/pnas.22044341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environment-climate-change/services/national-wildlife-areas/protected-conserved-areas-databas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data/en/dataset/d00f8e8c-40c4-435a-b790-980339ce312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pen.canada.ca/data/en/dataset/47caa405-be2b-4e9e-8f53-c478ade2ca74" TargetMode="External"/><Relationship Id="rId4" Type="http://schemas.openxmlformats.org/officeDocument/2006/relationships/hyperlink" Target="https://ibacanada.com/explore_how.jsp?lang=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2819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1333656"/>
            <a:ext cx="7651376" cy="2125546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RESILIENCE:</a:t>
            </a:r>
            <a:br>
              <a:rPr lang="en-US" dirty="0"/>
            </a:br>
            <a:r>
              <a:rPr lang="en-US" sz="2000" dirty="0"/>
              <a:t>Score (LRS) and Builder (LRB)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chemeClr val="tx1"/>
                </a:solidFill>
              </a:rPr>
              <a:t>THIS IS NOT AN OVERVIEW OF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THE</a:t>
            </a:r>
            <a:r>
              <a:rPr lang="en-US" sz="1600" dirty="0"/>
              <a:t> LANSCAPE RESILIENCE </a:t>
            </a:r>
            <a:r>
              <a:rPr lang="en-US" sz="1600" dirty="0">
                <a:solidFill>
                  <a:schemeClr val="bg1"/>
                </a:solidFill>
              </a:rPr>
              <a:t>TOOL</a:t>
            </a:r>
            <a:r>
              <a:rPr lang="en-US" sz="1600" dirty="0">
                <a:solidFill>
                  <a:schemeClr val="tx1"/>
                </a:solidFill>
              </a:rPr>
              <a:t>, RATHER A PRESENTATION ON CONCEPTS, SCORE &amp; PROTOTYPE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Sep 12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500050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CCDE5"/>
                </a:highlight>
              </a:rPr>
              <a:t>Climate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Related to connectivity, it is important to adjust for the effects of climate change and give species the opportunity to move as climate conditions change.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Areas that provide climate resiliency increase the Landscape Resilience Score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CCDE5"/>
                </a:highlight>
              </a:rPr>
              <a:t>Climate:</a:t>
            </a:r>
          </a:p>
          <a:p>
            <a:r>
              <a:rPr lang="en-US" sz="1400" dirty="0"/>
              <a:t>Climate refugia (</a:t>
            </a:r>
            <a:r>
              <a:rPr lang="en-US" sz="1400" dirty="0" err="1"/>
              <a:t>Stralberg</a:t>
            </a:r>
            <a:r>
              <a:rPr lang="en-US" sz="1400" dirty="0"/>
              <a:t> et al. 2021; </a:t>
            </a:r>
            <a:r>
              <a:rPr lang="en-US" sz="1400" dirty="0">
                <a:hlinkClick r:id="rId3"/>
              </a:rPr>
              <a:t>AdaptWest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Locations with rare climatic conditions that are likely to facilitate species persistence under climate change</a:t>
            </a:r>
          </a:p>
          <a:p>
            <a:r>
              <a:rPr lang="en-US" sz="1400" dirty="0"/>
              <a:t>Climate centrality (Carroll et al. 2018; </a:t>
            </a:r>
            <a:r>
              <a:rPr lang="en-US" sz="1400" dirty="0">
                <a:hlinkClick r:id="rId4"/>
              </a:rPr>
              <a:t>AdaptWest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Represents connectivity between current and future climate analogs</a:t>
            </a:r>
            <a:endParaRPr lang="en-CA" sz="11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17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455906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ED6F"/>
                </a:highlight>
              </a:rPr>
              <a:t>Habitat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By securing a diverse portfolio of habitat types ensures redundancy is built into the protected area network.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Habitat types reflect NCC impact metrics.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FED6F"/>
                </a:highlight>
              </a:rPr>
              <a:t>Habitat:</a:t>
            </a:r>
          </a:p>
          <a:p>
            <a:r>
              <a:rPr lang="en-US" sz="1400" dirty="0"/>
              <a:t>Forest landcover hectares (</a:t>
            </a:r>
            <a:r>
              <a:rPr lang="en-US" sz="1400" dirty="0">
                <a:hlinkClick r:id="rId3"/>
              </a:rPr>
              <a:t>VLCE2</a:t>
            </a:r>
            <a:r>
              <a:rPr lang="en-US" sz="1400" dirty="0"/>
              <a:t> and </a:t>
            </a:r>
            <a:r>
              <a:rPr lang="en-US" sz="1400" dirty="0">
                <a:hlinkClick r:id="rId4"/>
              </a:rPr>
              <a:t>AFFC LUTS</a:t>
            </a:r>
            <a:r>
              <a:rPr lang="en-US" sz="1400" dirty="0"/>
              <a:t>)</a:t>
            </a:r>
          </a:p>
          <a:p>
            <a:r>
              <a:rPr lang="en-US" sz="1400" dirty="0"/>
              <a:t>Wetland hectares (</a:t>
            </a:r>
            <a:r>
              <a:rPr lang="en-US" sz="1400" dirty="0">
                <a:hlinkClick r:id="rId5"/>
              </a:rPr>
              <a:t>CanVec</a:t>
            </a:r>
            <a:r>
              <a:rPr lang="en-US" sz="1400" dirty="0"/>
              <a:t>)</a:t>
            </a:r>
          </a:p>
          <a:p>
            <a:r>
              <a:rPr lang="en-US" sz="1400" dirty="0"/>
              <a:t>Grassland hectares (</a:t>
            </a:r>
            <a:r>
              <a:rPr lang="en-US" sz="1400" dirty="0">
                <a:hlinkClick r:id="rId4"/>
              </a:rPr>
              <a:t>AAFC LU</a:t>
            </a:r>
            <a:r>
              <a:rPr lang="en-US" sz="1400" dirty="0"/>
              <a:t>)</a:t>
            </a:r>
          </a:p>
          <a:p>
            <a:r>
              <a:rPr lang="en-US" sz="1400" dirty="0"/>
              <a:t>River kilometers (</a:t>
            </a:r>
            <a:r>
              <a:rPr lang="en-US" sz="1400" dirty="0">
                <a:hlinkClick r:id="rId6"/>
              </a:rPr>
              <a:t>NRCan</a:t>
            </a:r>
            <a:r>
              <a:rPr lang="en-US" sz="1400" dirty="0"/>
              <a:t>) </a:t>
            </a:r>
          </a:p>
          <a:p>
            <a:r>
              <a:rPr lang="en-US" sz="1400" dirty="0"/>
              <a:t>Shoreline kilometers (</a:t>
            </a:r>
            <a:r>
              <a:rPr lang="en-US" sz="1400" dirty="0">
                <a:hlinkClick r:id="rId5"/>
              </a:rPr>
              <a:t>CanVec</a:t>
            </a:r>
            <a:r>
              <a:rPr lang="en-US" sz="1400" dirty="0"/>
              <a:t>)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0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500050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B8072"/>
                </a:highlight>
              </a:rPr>
              <a:t>Threats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Habitat pressures pose a negative impact on Landscape Resilience.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decreases the threat of biodiversity loss from anthropogenic pressures.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B8072"/>
                </a:highlight>
              </a:rPr>
              <a:t>Threats:</a:t>
            </a:r>
          </a:p>
          <a:p>
            <a:r>
              <a:rPr lang="en-US" sz="1400" dirty="0"/>
              <a:t>Human footprint index (</a:t>
            </a:r>
            <a:r>
              <a:rPr lang="en-US" sz="1400" dirty="0">
                <a:hlinkClick r:id="rId3"/>
              </a:rPr>
              <a:t>UNBC</a:t>
            </a:r>
            <a:r>
              <a:rPr lang="en-US" sz="1400" dirty="0"/>
              <a:t>) 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considers built environments, population density, nighttime lights, crop lands, pasture lands, forestry, railways, roads dams, reservoirs, navigable waterways, mining and oil and gas disturbances.</a:t>
            </a:r>
          </a:p>
          <a:p>
            <a:r>
              <a:rPr lang="en-US" sz="1400" dirty="0">
                <a:highlight>
                  <a:srgbClr val="FCCDE5"/>
                </a:highlight>
              </a:rPr>
              <a:t>Climate</a:t>
            </a:r>
            <a:r>
              <a:rPr lang="en-US" sz="1400" dirty="0"/>
              <a:t> extremes (</a:t>
            </a:r>
            <a:r>
              <a:rPr lang="en-US" sz="1400" dirty="0">
                <a:hlinkClick r:id="rId4"/>
              </a:rPr>
              <a:t>La </a:t>
            </a:r>
            <a:r>
              <a:rPr lang="en-US" sz="1400" dirty="0" err="1">
                <a:hlinkClick r:id="rId4"/>
              </a:rPr>
              <a:t>Sorte</a:t>
            </a:r>
            <a:r>
              <a:rPr lang="en-US" sz="1400" dirty="0">
                <a:hlinkClick r:id="rId4"/>
              </a:rPr>
              <a:t> et al. 2021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Useful way to capture extreme stressors on biodiversity</a:t>
            </a:r>
            <a:endParaRPr lang="en-CA" sz="11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534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700" dirty="0"/>
              <a:t>Each variable is </a:t>
            </a:r>
            <a:r>
              <a:rPr lang="en-US" sz="1700" b="1" dirty="0"/>
              <a:t>scaled</a:t>
            </a:r>
            <a:r>
              <a:rPr lang="en-US" sz="1700" dirty="0"/>
              <a:t> between </a:t>
            </a:r>
            <a:r>
              <a:rPr lang="en-US" sz="1700" b="1" dirty="0"/>
              <a:t>0</a:t>
            </a:r>
            <a:r>
              <a:rPr lang="en-US" sz="1700" dirty="0"/>
              <a:t> and </a:t>
            </a:r>
            <a:r>
              <a:rPr lang="en-US" sz="1700" b="1" dirty="0"/>
              <a:t>1</a:t>
            </a:r>
            <a:r>
              <a:rPr lang="en-US" sz="1700" dirty="0"/>
              <a:t> before the score is executed. This step is required to combine features that have different units of measurement.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700" dirty="0"/>
              <a:t>For variables that have </a:t>
            </a:r>
            <a:r>
              <a:rPr lang="en-US" sz="1700" b="1" dirty="0"/>
              <a:t>extreme</a:t>
            </a:r>
            <a:r>
              <a:rPr lang="en-US" sz="1700" dirty="0"/>
              <a:t> concentration of high or low values, a </a:t>
            </a:r>
            <a:r>
              <a:rPr lang="en-US" sz="1700" b="1" dirty="0"/>
              <a:t>log</a:t>
            </a:r>
            <a:r>
              <a:rPr lang="en-US" sz="1700" dirty="0"/>
              <a:t> transformation is applied before scaling.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79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Landscape Resilience Score </a:t>
            </a:r>
            <a:r>
              <a:rPr lang="en-US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(((</a:t>
            </a:r>
            <a:r>
              <a:rPr lang="en-US" sz="3100" dirty="0">
                <a:highlight>
                  <a:srgbClr val="B3DE69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protection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1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key biodiversity area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31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critical habitat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31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SAR richness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31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END richness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1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common richness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31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SAR goal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31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END goal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31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common goal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100" dirty="0">
                <a:highlight>
                  <a:srgbClr val="FDB46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connectivity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100" dirty="0">
                <a:highlight>
                  <a:srgbClr val="FCCDE5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centrality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3100" dirty="0">
                <a:highlight>
                  <a:srgbClr val="FCCDE5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refugia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1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forest landcover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31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wetland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31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grassland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31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rivers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31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shoreline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value))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((</a:t>
            </a:r>
            <a:r>
              <a:rPr lang="en-US" sz="3100" dirty="0">
                <a:highlight>
                  <a:srgbClr val="FB807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human footprint index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3100" dirty="0">
                <a:highlight>
                  <a:srgbClr val="FB807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extremes 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value)))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Where </a:t>
            </a: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</a:rPr>
              <a:t>value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represents the relative magnitude or importance in context with other variables in the equation. </a:t>
            </a:r>
            <a:endParaRPr lang="en-US" sz="3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29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/>
              <a:t>For now, each variable gets an equal weight of </a:t>
            </a:r>
            <a:r>
              <a:rPr lang="en-US" sz="1400" b="1" dirty="0"/>
              <a:t>1.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Eventually, we will need to decide </a:t>
            </a:r>
            <a:r>
              <a:rPr lang="en-US" sz="1400" b="1" dirty="0"/>
              <a:t>IF </a:t>
            </a:r>
            <a:r>
              <a:rPr lang="en-US" sz="1400" dirty="0"/>
              <a:t>variables </a:t>
            </a:r>
            <a:r>
              <a:rPr lang="en-US" sz="1400" b="1" dirty="0"/>
              <a:t>should</a:t>
            </a:r>
            <a:r>
              <a:rPr lang="en-US" sz="1400" dirty="0"/>
              <a:t> or </a:t>
            </a:r>
            <a:r>
              <a:rPr lang="en-US" sz="1400" b="1" dirty="0"/>
              <a:t>should not </a:t>
            </a:r>
            <a:r>
              <a:rPr lang="en-US" sz="1400" dirty="0"/>
              <a:t> be influenced by a “</a:t>
            </a:r>
            <a:r>
              <a:rPr lang="en-US" sz="1400" b="1" dirty="0"/>
              <a:t>relative importance value</a:t>
            </a:r>
            <a:r>
              <a:rPr lang="en-US" sz="1400" dirty="0"/>
              <a:t>”. 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This decision should align with what NCC infers as</a:t>
            </a:r>
            <a:r>
              <a:rPr lang="en-US" sz="1400" b="1" dirty="0"/>
              <a:t> Landscape Resilience.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There is no </a:t>
            </a:r>
            <a:r>
              <a:rPr lang="en-US" sz="1400" b="1" dirty="0"/>
              <a:t>right</a:t>
            </a:r>
            <a:r>
              <a:rPr lang="en-US" sz="1400" dirty="0"/>
              <a:t> or </a:t>
            </a:r>
            <a:r>
              <a:rPr lang="en-US" sz="1400" b="1" dirty="0"/>
              <a:t>wrong </a:t>
            </a:r>
            <a:r>
              <a:rPr lang="en-US" sz="1400" dirty="0"/>
              <a:t>approach</a:t>
            </a:r>
            <a:r>
              <a:rPr lang="en-US" sz="1400" b="1" dirty="0"/>
              <a:t> </a:t>
            </a:r>
            <a:r>
              <a:rPr lang="en-US" sz="1400" dirty="0"/>
              <a:t>as argument could be made for many different combinations.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600" dirty="0"/>
              <a:t>Logical flow of importance </a:t>
            </a:r>
            <a:r>
              <a:rPr lang="en-US" sz="1600" b="1" dirty="0"/>
              <a:t>NCC values </a:t>
            </a:r>
            <a:r>
              <a:rPr lang="en-US" sz="1600" dirty="0"/>
              <a:t>broken down by </a:t>
            </a:r>
            <a:r>
              <a:rPr lang="en-US" sz="1600" b="1" dirty="0"/>
              <a:t>Impact</a:t>
            </a:r>
            <a:r>
              <a:rPr lang="en-US" sz="1600" dirty="0"/>
              <a:t> and </a:t>
            </a:r>
            <a:r>
              <a:rPr lang="en-US" sz="1600" b="1" dirty="0"/>
              <a:t>Risk: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Impacts</a:t>
            </a:r>
            <a:r>
              <a:rPr lang="en-US" sz="1700" dirty="0"/>
              <a:t> = </a:t>
            </a:r>
            <a:r>
              <a:rPr lang="en-US" sz="1700" dirty="0">
                <a:highlight>
                  <a:srgbClr val="B3DE69"/>
                </a:highlight>
              </a:rPr>
              <a:t>Protection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8DD3C7"/>
                </a:highlight>
              </a:rPr>
              <a:t>Biodiversity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DB462"/>
                </a:highlight>
              </a:rPr>
              <a:t>Connectivity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CCDE5"/>
                </a:highlight>
              </a:rPr>
              <a:t>Climate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FED6F"/>
                </a:highlight>
              </a:rPr>
              <a:t>Habitat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Risks</a:t>
            </a:r>
            <a:r>
              <a:rPr lang="en-US" sz="1700" dirty="0"/>
              <a:t> = </a:t>
            </a:r>
            <a:r>
              <a:rPr lang="en-US" sz="1700" dirty="0">
                <a:highlight>
                  <a:srgbClr val="FB8072"/>
                </a:highlight>
              </a:rPr>
              <a:t>Threats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highlight>
                <a:srgbClr val="FFED6F"/>
              </a:highlight>
            </a:endParaRPr>
          </a:p>
          <a:p>
            <a:pPr>
              <a:lnSpc>
                <a:spcPct val="130000"/>
              </a:lnSpc>
            </a:pPr>
            <a:endParaRPr lang="en-US" sz="1700" b="1" dirty="0"/>
          </a:p>
          <a:p>
            <a:pPr marL="0" indent="0">
              <a:lnSpc>
                <a:spcPct val="130000"/>
              </a:lnSpc>
              <a:buNone/>
            </a:pP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92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1201225"/>
            <a:ext cx="7651376" cy="2424843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RESILIENCE</a:t>
            </a:r>
            <a:br>
              <a:rPr lang="en-US" dirty="0"/>
            </a:br>
            <a:r>
              <a:rPr lang="en-US" sz="2000" dirty="0"/>
              <a:t>BUILDER (LRB);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A prototype landscape and score </a:t>
            </a:r>
            <a:br>
              <a:rPr lang="en-US" sz="2000" dirty="0"/>
            </a:b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Sep 12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9352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Resilience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700" dirty="0"/>
              <a:t>Designed as an </a:t>
            </a:r>
            <a:r>
              <a:rPr lang="en-US" sz="1700" b="1" dirty="0"/>
              <a:t>engagement</a:t>
            </a:r>
            <a:r>
              <a:rPr lang="en-US" sz="1700" dirty="0"/>
              <a:t> tool that shows transparency in the make-up of the Landscape Resilience (LR) Score.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Provides a </a:t>
            </a:r>
            <a:r>
              <a:rPr lang="en-US" sz="1700" b="1" dirty="0"/>
              <a:t>proto-type</a:t>
            </a:r>
            <a:r>
              <a:rPr lang="en-US" sz="1700" dirty="0"/>
              <a:t> of Landscape Resilience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Users can </a:t>
            </a:r>
            <a:r>
              <a:rPr lang="en-US" sz="1700" b="1" dirty="0"/>
              <a:t>change</a:t>
            </a:r>
            <a:r>
              <a:rPr lang="en-US" sz="1700" dirty="0"/>
              <a:t> values and update the </a:t>
            </a:r>
            <a:r>
              <a:rPr lang="en-US" sz="1700" b="1" dirty="0"/>
              <a:t>LR score </a:t>
            </a:r>
            <a:r>
              <a:rPr lang="en-US" sz="1700" dirty="0"/>
              <a:t>in real time. This provides a means to reason with the relative importance of layers that comprise the score.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Landscape Resilience Builder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</p:cNvCxnSpPr>
          <p:nvPr/>
        </p:nvCxnSpPr>
        <p:spPr>
          <a:xfrm flipH="1" flipV="1">
            <a:off x="2120348" y="2304041"/>
            <a:ext cx="1769165" cy="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</p:cNvCxnSpPr>
          <p:nvPr/>
        </p:nvCxnSpPr>
        <p:spPr>
          <a:xfrm flipH="1">
            <a:off x="4174435" y="1013792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106557"/>
            <a:ext cx="602974" cy="1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88087" y="1745517"/>
            <a:ext cx="39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9817" y="3893973"/>
            <a:ext cx="6626" cy="51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FAB9D-D798-4A6B-F625-F34A3D3C1EB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054626" y="3675361"/>
            <a:ext cx="1380714" cy="7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H="1">
            <a:off x="1371600" y="3273055"/>
            <a:ext cx="2232991" cy="14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</p:cNvCxnSpPr>
          <p:nvPr/>
        </p:nvCxnSpPr>
        <p:spPr>
          <a:xfrm flipH="1">
            <a:off x="3004930" y="3181516"/>
            <a:ext cx="3364395" cy="15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4770783" y="894831"/>
            <a:ext cx="2888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updated RI raster (.</a:t>
            </a:r>
            <a:r>
              <a:rPr lang="en-US" sz="1000" dirty="0" err="1"/>
              <a:t>tif</a:t>
            </a:r>
            <a:r>
              <a:rPr lang="en-US" sz="1000" dirty="0"/>
              <a:t>) and weights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493153" y="1545462"/>
            <a:ext cx="8949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 one at a time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889513" y="2193667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weights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654287" y="1246140"/>
            <a:ext cx="1116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PowerPoint</a:t>
            </a:r>
            <a:endParaRPr lang="en-CA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025D1-25EB-F4EC-D28C-1322055D9B02}"/>
              </a:ext>
            </a:extLst>
          </p:cNvPr>
          <p:cNvSpPr txBox="1"/>
          <p:nvPr/>
        </p:nvSpPr>
        <p:spPr>
          <a:xfrm>
            <a:off x="3797579" y="3429140"/>
            <a:ext cx="12755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Tally of total weights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5887695" y="3647752"/>
            <a:ext cx="8042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RI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3459644" y="2872945"/>
            <a:ext cx="14034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weights to CP&amp;P Recommendation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5831574" y="2937555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RI on map</a:t>
            </a:r>
            <a:endParaRPr lang="en-CA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2F9629-9CDD-4C3F-8379-ED086709FFE1}"/>
              </a:ext>
            </a:extLst>
          </p:cNvPr>
          <p:cNvCxnSpPr>
            <a:cxnSpLocks/>
          </p:cNvCxnSpPr>
          <p:nvPr/>
        </p:nvCxnSpPr>
        <p:spPr>
          <a:xfrm flipV="1">
            <a:off x="7887115" y="3346246"/>
            <a:ext cx="0" cy="3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912EE-E3EB-4FD9-AFE4-9FBBB16A4ACF}"/>
              </a:ext>
            </a:extLst>
          </p:cNvPr>
          <p:cNvSpPr txBox="1"/>
          <p:nvPr/>
        </p:nvSpPr>
        <p:spPr>
          <a:xfrm>
            <a:off x="7177710" y="3653312"/>
            <a:ext cx="14188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Click on mapped points to view RI cell value </a:t>
            </a:r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5E07-814C-6A9C-FAC9-655A4A9F5EDC}"/>
              </a:ext>
            </a:extLst>
          </p:cNvPr>
          <p:cNvSpPr txBox="1"/>
          <p:nvPr/>
        </p:nvSpPr>
        <p:spPr>
          <a:xfrm>
            <a:off x="6787181" y="2490202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Toggle overlays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8C428-8A3E-48FB-E219-7579D958B263}"/>
              </a:ext>
            </a:extLst>
          </p:cNvPr>
          <p:cNvCxnSpPr>
            <a:cxnSpLocks/>
          </p:cNvCxnSpPr>
          <p:nvPr/>
        </p:nvCxnSpPr>
        <p:spPr>
          <a:xfrm>
            <a:off x="7388087" y="2741983"/>
            <a:ext cx="399634" cy="40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8E333D-A3B5-9B86-FC87-A8A7C699CF3C}"/>
              </a:ext>
            </a:extLst>
          </p:cNvPr>
          <p:cNvSpPr txBox="1"/>
          <p:nvPr/>
        </p:nvSpPr>
        <p:spPr>
          <a:xfrm>
            <a:off x="3654287" y="1638806"/>
            <a:ext cx="7810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Source link</a:t>
            </a:r>
            <a:endParaRPr lang="en-CA"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3BBE76-0E9D-A5DF-7828-4DAE20E78935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41153" y="1359084"/>
            <a:ext cx="1213134" cy="4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D1FFB-C6C9-B9CC-9710-4314A541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782" y="393106"/>
            <a:ext cx="3377537" cy="43709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49" y="1118462"/>
            <a:ext cx="4510910" cy="38851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 </a:t>
            </a:r>
            <a:r>
              <a:rPr lang="en-US" sz="1700" b="1" dirty="0"/>
              <a:t>definition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</a:t>
            </a:r>
            <a:r>
              <a:rPr lang="en-US" sz="1700" b="1" dirty="0"/>
              <a:t> inputs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 </a:t>
            </a:r>
            <a:r>
              <a:rPr lang="en-US" sz="1700" b="1" dirty="0"/>
              <a:t>values</a:t>
            </a: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Communicating the difference between Landscape Resilience </a:t>
            </a:r>
            <a:r>
              <a:rPr lang="en-US" sz="1700" b="1" dirty="0"/>
              <a:t>concept</a:t>
            </a:r>
            <a:r>
              <a:rPr lang="en-US" sz="1700" dirty="0"/>
              <a:t>, </a:t>
            </a:r>
            <a:r>
              <a:rPr lang="en-US" sz="1700" b="1" dirty="0"/>
              <a:t>score</a:t>
            </a:r>
            <a:r>
              <a:rPr lang="en-US" sz="1700" dirty="0"/>
              <a:t> and </a:t>
            </a:r>
            <a:r>
              <a:rPr lang="en-US" sz="1700" b="1" dirty="0"/>
              <a:t>tool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4CBE6-2368-27E2-3B35-AF3A3B4C71B4}"/>
              </a:ext>
            </a:extLst>
          </p:cNvPr>
          <p:cNvSpPr txBox="1"/>
          <p:nvPr/>
        </p:nvSpPr>
        <p:spPr>
          <a:xfrm>
            <a:off x="6532830" y="4707268"/>
            <a:ext cx="1032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LR Score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47D9C-FE6A-4006-7116-FA3E65AA68CC}"/>
              </a:ext>
            </a:extLst>
          </p:cNvPr>
          <p:cNvSpPr txBox="1"/>
          <p:nvPr/>
        </p:nvSpPr>
        <p:spPr>
          <a:xfrm>
            <a:off x="6795681" y="916015"/>
            <a:ext cx="10618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LR Score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B2240-44CC-384A-5E8B-0A7604709AF6}"/>
              </a:ext>
            </a:extLst>
          </p:cNvPr>
          <p:cNvCxnSpPr>
            <a:cxnSpLocks/>
          </p:cNvCxnSpPr>
          <p:nvPr/>
        </p:nvCxnSpPr>
        <p:spPr>
          <a:xfrm flipH="1" flipV="1">
            <a:off x="6532830" y="4294909"/>
            <a:ext cx="380588" cy="4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1A699-EE5C-7772-4C2F-1C559F35DFC7}"/>
              </a:ext>
            </a:extLst>
          </p:cNvPr>
          <p:cNvCxnSpPr>
            <a:cxnSpLocks/>
          </p:cNvCxnSpPr>
          <p:nvPr/>
        </p:nvCxnSpPr>
        <p:spPr>
          <a:xfrm flipH="1">
            <a:off x="6248400" y="1165716"/>
            <a:ext cx="665018" cy="46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Landscape Resilience?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8042"/>
            <a:ext cx="8402707" cy="40023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NCC infers the term </a:t>
            </a:r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Landscape Resilience 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 the capacity for biodiversity to recover from local losses and persist at the landscape scale.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1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For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landscape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to be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resilient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it must be able to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adapt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 pressures over time in a way that supports the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long-term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survival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 biodiversity and ecosystems.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Landscape Resilience within this context considers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ecological variables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and aligns more closely with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Ecological Resilience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defined in the academic literature.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547654" y="851339"/>
            <a:ext cx="7391860" cy="4149484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Ecological Resilience, Biodiversity and Scale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https://link.springer.com/article/10.1007/s100219900002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Resilience and stability of ecological systems: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https://www.annualreviews.org/doi/abs/10.1146/annurev.es.04.110173.000245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Metrics and Models for Quantifying Ecological Resilience at Landscape Scales: </a:t>
            </a:r>
            <a:r>
              <a:rPr lang="en-US" dirty="0">
                <a:hlinkClick r:id="rId5"/>
              </a:rPr>
              <a:t>https://www.frontiersin.org/articles/10.3389/fevo.2019.00440/full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Wild, connected, and diverse: building a more resilient system of protected areas: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6"/>
              </a:rPr>
              <a:t>https://esajournals.onlinelibrary.wiley.com/doi/full/10.1002/eap.1527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Understanding protected area resilience: a multi-scale, social-ecological approach: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7"/>
              </a:rPr>
              <a:t>https://esajournals.onlinelibrary.wiley.com/doi/abs/10.1890/13-2113.1?casa_token=a5GUcC01mnsAAAAA:dsV4tSiXnHfhPwnCutvAEmA-FGFrxO40JND730ft-nI6Oq_Eqe6GlarmzasTqznSmhyP1B2BW-0UNNg5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Landscape ecological concepts in planning: review of recent developments: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8"/>
              </a:rPr>
              <a:t>https://link.springer.com/article/10.1007/s10980-021-01193-y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Managing Rather Than Avoiding “Difficulties” in Building Landscape Resilience: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9"/>
              </a:rPr>
              <a:t>https://www.mdpi.com/2071-1050/13/5/2629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Quantifying spatial resilience: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0"/>
              </a:rPr>
              <a:t>https://besjournals.onlinelibrary.wiley.com/doi/full/10.1111/1365-2664.12634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Resilience in the Studies of Biodiversity-Ecosystem Functioning: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1"/>
              </a:rPr>
              <a:t>https://www.cell.com/trends/ecology-evolution/fulltext/S0169-5347(15)00321-3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Perspectives for ecosystem management based on ecosystem resilience and ecological thresholds against multiple and stochastic disturbances: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2"/>
              </a:rPr>
              <a:t>https://www.sciencedirect.com/science/article/pii/S1470160X15002411</a:t>
            </a:r>
            <a:r>
              <a:rPr lang="en-US" dirty="0"/>
              <a:t> 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A riparian conservation network for ecological resilience: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3"/>
              </a:rPr>
              <a:t>https://www.sciencedirect.com/science/article/pii/S0006320715002529#bb0155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resilient and connected network of sites to sustain biodiversity under a changing climate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14"/>
              </a:rPr>
              <a:t>https://www.pnas.org/doi/10.1073/pnas.2204434119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Biodiversity, ecosystem function, and resilience: ten guiding principles for commodity production landscapes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15"/>
              </a:rPr>
              <a:t>https://esajournals.onlinelibrary.wiley.com/doi/full/10.1890/1540-9295%282006%29004%5B0080%3ABEFART%5D2.0.CO%3B2?casa_token=iSM4aLrMYhcAAAAA%3A7vbR7SrZmxu_f3k5FDiNeRWU9icdsIW24OMs6uA9QyAp6uCxU-JiKypg2ox7W9UpNIh2NCDROQtxkV4l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85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1221283"/>
          </a:xfrm>
        </p:spPr>
        <p:txBody>
          <a:bodyPr/>
          <a:lstStyle/>
          <a:p>
            <a:r>
              <a:rPr lang="en-US" dirty="0"/>
              <a:t>How can NCC Contribute to  Landscape Resilience?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67546"/>
            <a:ext cx="7886699" cy="36071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To strategically protect lands that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capture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species redundancy and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 promote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connectivity. 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By building a system of protected areas with a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diverse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ecological portfolio to help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mitigate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the risk of biodiversity loss.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Adding redundancy of species and their habitat through protection ensures persistence of biodiversity at the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landscape level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(Peterson, Allen &amp; </a:t>
            </a:r>
            <a:r>
              <a:rPr lang="en-US" sz="1700" dirty="0" err="1">
                <a:solidFill>
                  <a:srgbClr val="000000"/>
                </a:solidFill>
                <a:latin typeface="Open Sans" panose="020B0606030504020204" pitchFamily="34" charset="0"/>
              </a:rPr>
              <a:t>Holling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, 1998).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Score Needed?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7"/>
            <a:ext cx="8402707" cy="40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</a:t>
            </a:r>
            <a:r>
              <a:rPr lang="en-US" sz="1700" b="1" dirty="0"/>
              <a:t>operationalize</a:t>
            </a:r>
            <a:r>
              <a:rPr lang="en-US" sz="1700" dirty="0"/>
              <a:t> the concept of Landscape Resilience. 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consolidate conservation variables that support the definition of Landscape Resilience into a </a:t>
            </a:r>
            <a:r>
              <a:rPr lang="en-US" sz="1700" b="1" dirty="0"/>
              <a:t>single composite metric.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700" b="1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</a:t>
            </a:r>
            <a:r>
              <a:rPr lang="en-US" sz="1700" b="1" dirty="0"/>
              <a:t>assess </a:t>
            </a:r>
            <a:r>
              <a:rPr lang="en-US" sz="1700" dirty="0"/>
              <a:t>a project’s contribution to Landscape Resilience and </a:t>
            </a:r>
            <a:r>
              <a:rPr lang="en-US" sz="1700" b="1" dirty="0"/>
              <a:t>validate</a:t>
            </a:r>
            <a:r>
              <a:rPr lang="en-US" sz="1700" dirty="0"/>
              <a:t> securement.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700" b="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basis for directing 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limited resources </a:t>
            </a:r>
            <a:r>
              <a:rPr lang="en-US" sz="1700" b="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those areas on the landscape where they are likely to have the 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greatest benefit.</a:t>
            </a:r>
            <a:endParaRPr lang="en-US" sz="17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Score be used?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7380233" cy="385913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700" dirty="0"/>
              <a:t>Enhance </a:t>
            </a:r>
            <a:r>
              <a:rPr lang="en-US" sz="1700" b="1" dirty="0"/>
              <a:t>Where To Work </a:t>
            </a:r>
            <a:r>
              <a:rPr lang="en-US" sz="1700" dirty="0"/>
              <a:t>site selection outputs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Extracting the Landscape Resilience Score to Where To Work outputs provides a continuous variable to assess Landscape Resilience between planning units.</a:t>
            </a:r>
          </a:p>
          <a:p>
            <a:pPr marL="342900" lvl="1" indent="0">
              <a:lnSpc>
                <a:spcPct val="130000"/>
              </a:lnSpc>
              <a:buNone/>
            </a:pPr>
            <a:endParaRPr lang="en-US" sz="12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700" dirty="0"/>
              <a:t>Guide Project Management Plans and validate </a:t>
            </a:r>
            <a:r>
              <a:rPr lang="en-US" sz="1700" b="1" dirty="0"/>
              <a:t>Securement 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Extracting the Landscape Resilience Score to parcel boundaries provides a means to assess a projects contribution to Landscape Resilience.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highlight>
                  <a:srgbClr val="FFFF00"/>
                </a:highlight>
              </a:rPr>
              <a:t>Landscape Resilience Tool </a:t>
            </a:r>
            <a:r>
              <a:rPr lang="en-US" sz="2000" dirty="0">
                <a:highlight>
                  <a:srgbClr val="FFFF00"/>
                </a:highlight>
              </a:rPr>
              <a:t>is the interface to extract the </a:t>
            </a:r>
            <a:r>
              <a:rPr lang="en-US" sz="2000" b="1" dirty="0">
                <a:highlight>
                  <a:srgbClr val="FFFF00"/>
                </a:highlight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2117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the Score?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3713"/>
            <a:ext cx="8402707" cy="40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900" b="1" dirty="0">
                <a:solidFill>
                  <a:schemeClr val="tx1"/>
                </a:solidFill>
              </a:rPr>
              <a:t>NCC valued </a:t>
            </a:r>
            <a:r>
              <a:rPr lang="en-US" sz="1900" dirty="0">
                <a:solidFill>
                  <a:schemeClr val="tx1"/>
                </a:solidFill>
              </a:rPr>
              <a:t>conservation themes that capture concepts of Landscape Resilience impacts and risks: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B3DE69"/>
                </a:highlight>
              </a:rPr>
              <a:t>Protection: </a:t>
            </a:r>
            <a:r>
              <a:rPr lang="en-US" sz="1400" dirty="0"/>
              <a:t>  existing conservation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8DD3C7"/>
                </a:highlight>
              </a:rPr>
              <a:t>Biodiversity: </a:t>
            </a:r>
            <a:r>
              <a:rPr lang="en-US" sz="1400" dirty="0"/>
              <a:t>  richness, adequacy, key biodiversity areas, critical habitat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DB462"/>
                </a:highlight>
              </a:rPr>
              <a:t>Connectivity: </a:t>
            </a:r>
            <a:r>
              <a:rPr lang="en-US" sz="1700" dirty="0"/>
              <a:t>  </a:t>
            </a:r>
            <a:r>
              <a:rPr lang="en-US" sz="1400" dirty="0"/>
              <a:t>current density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CCDE5"/>
                </a:highlight>
              </a:rPr>
              <a:t>Climate: </a:t>
            </a:r>
            <a:r>
              <a:rPr lang="en-US" sz="1400" dirty="0"/>
              <a:t>  centrality, refugia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FED6F"/>
                </a:highlight>
              </a:rPr>
              <a:t>Habitat:</a:t>
            </a:r>
            <a:r>
              <a:rPr lang="en-US" sz="1700" dirty="0"/>
              <a:t>  </a:t>
            </a:r>
            <a:r>
              <a:rPr lang="en-US" sz="1400" dirty="0"/>
              <a:t>forest, wetland, grassland, rivers, shoreline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B8072"/>
                </a:highlight>
              </a:rPr>
              <a:t>Threats: </a:t>
            </a:r>
            <a:r>
              <a:rPr lang="en-US" sz="1400" dirty="0"/>
              <a:t>  human disturbance, climate extremes</a:t>
            </a:r>
          </a:p>
          <a:p>
            <a:pPr marL="342900" lvl="1" indent="0">
              <a:lnSpc>
                <a:spcPct val="120000"/>
              </a:lnSpc>
              <a:buNone/>
            </a:pPr>
            <a:endParaRPr lang="en-US" dirty="0">
              <a:highlight>
                <a:srgbClr val="FB8072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 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126548"/>
            <a:ext cx="7411764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B3DE69"/>
                </a:highlight>
              </a:rPr>
              <a:t>Protection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contribute to Landscape Resilience by safeguarding species from threats of biodiversity loss.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that intersect other themes of </a:t>
            </a:r>
            <a:r>
              <a:rPr lang="en-US" sz="1400" dirty="0">
                <a:highlight>
                  <a:srgbClr val="8DD3C7"/>
                </a:highlight>
              </a:rPr>
              <a:t>Biodiversity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FDB462"/>
                </a:highlight>
              </a:rPr>
              <a:t>Connectivity</a:t>
            </a:r>
            <a:r>
              <a:rPr lang="en-US" sz="1400" dirty="0"/>
              <a:t> and </a:t>
            </a:r>
            <a:r>
              <a:rPr lang="en-US" sz="1400" dirty="0">
                <a:highlight>
                  <a:srgbClr val="FCCDE5"/>
                </a:highlight>
              </a:rPr>
              <a:t>Climate</a:t>
            </a:r>
            <a:r>
              <a:rPr lang="en-US" sz="1400" dirty="0"/>
              <a:t> with less influence of </a:t>
            </a:r>
            <a:r>
              <a:rPr lang="en-US" sz="1400" dirty="0">
                <a:highlight>
                  <a:srgbClr val="FB8072"/>
                </a:highlight>
              </a:rPr>
              <a:t>Threats</a:t>
            </a:r>
            <a:r>
              <a:rPr lang="en-US" sz="1400" dirty="0"/>
              <a:t> are more resilient.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B3DE69"/>
                </a:highlight>
              </a:rPr>
              <a:t>Protection:</a:t>
            </a:r>
          </a:p>
          <a:p>
            <a:r>
              <a:rPr lang="en-US" sz="1400" dirty="0"/>
              <a:t>Existing conservation from </a:t>
            </a:r>
            <a:r>
              <a:rPr lang="en-US" sz="1400" dirty="0">
                <a:hlinkClick r:id="rId3"/>
              </a:rPr>
              <a:t>Canadian Protected and Conserved Areas Database</a:t>
            </a:r>
            <a:endParaRPr lang="en-US" sz="1400" dirty="0"/>
          </a:p>
          <a:p>
            <a:r>
              <a:rPr lang="en-US" sz="1400" dirty="0"/>
              <a:t>NCC fee simple and conservation agreement achievements</a:t>
            </a:r>
          </a:p>
          <a:p>
            <a:r>
              <a:rPr lang="en-US" sz="1400" dirty="0"/>
              <a:t>All classes of protections is considered equal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4" y="1115468"/>
            <a:ext cx="7500051" cy="3864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8DD3C7"/>
                </a:highlight>
              </a:rPr>
              <a:t>Biodiversity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Biodiversity theme is captured by mapping species data and calculating cumulative adequacy goals for each individual species.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The adequacy goal explains the required protection needed to ensure species persistence throughout time; where some species need more conservation than others.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8DD3C7"/>
                </a:highlight>
              </a:rPr>
              <a:t>Biodiversity:</a:t>
            </a:r>
          </a:p>
          <a:p>
            <a:r>
              <a:rPr lang="en-US" sz="1400" dirty="0"/>
              <a:t>Species at risk: richness &amp; cumulative adequacy goal (</a:t>
            </a:r>
            <a:r>
              <a:rPr lang="en-US" sz="1400" dirty="0">
                <a:hlinkClick r:id="rId3"/>
              </a:rPr>
              <a:t>ECCC</a:t>
            </a:r>
            <a:r>
              <a:rPr lang="en-US" sz="1400" dirty="0"/>
              <a:t>)</a:t>
            </a:r>
          </a:p>
          <a:p>
            <a:r>
              <a:rPr lang="en-US" sz="1400" dirty="0"/>
              <a:t>Endemic species: richness &amp; cumulative adequacy goal (NSC)</a:t>
            </a:r>
          </a:p>
          <a:p>
            <a:r>
              <a:rPr lang="en-US" sz="1400" dirty="0"/>
              <a:t>Common species: richness &amp; cumulative adequacy goal (IUCN &amp; NSC)</a:t>
            </a:r>
          </a:p>
          <a:p>
            <a:r>
              <a:rPr lang="en-US" sz="1400" dirty="0"/>
              <a:t>Key biodiversity areas (</a:t>
            </a:r>
            <a:r>
              <a:rPr lang="en-US" sz="1400" dirty="0">
                <a:hlinkClick r:id="rId4"/>
              </a:rPr>
              <a:t>IBA Canada</a:t>
            </a:r>
            <a:r>
              <a:rPr lang="en-US" sz="1400" dirty="0"/>
              <a:t>) </a:t>
            </a:r>
          </a:p>
          <a:p>
            <a:r>
              <a:rPr lang="en-US" sz="1400" dirty="0"/>
              <a:t>Critical habitat for species at risk (</a:t>
            </a:r>
            <a:r>
              <a:rPr lang="en-US" sz="1400" dirty="0">
                <a:hlinkClick r:id="rId5"/>
              </a:rPr>
              <a:t>ECCC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594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4" y="1115468"/>
            <a:ext cx="7443295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DB462"/>
                </a:highlight>
              </a:rPr>
              <a:t>Connectivity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Landscapes that are connected promote the movement of species among habitat patches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High connectivity values favor biological flows and represent movement and dispersal patterns of species.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DB462"/>
                </a:highlight>
              </a:rPr>
              <a:t>Connectivity:</a:t>
            </a:r>
          </a:p>
          <a:p>
            <a:r>
              <a:rPr lang="en-US" sz="1400" dirty="0"/>
              <a:t>Current density (</a:t>
            </a:r>
            <a:r>
              <a:rPr lang="en-US" sz="1400" dirty="0">
                <a:hlinkClick r:id="rId3"/>
              </a:rPr>
              <a:t>Pither et al, 2023</a:t>
            </a:r>
            <a:r>
              <a:rPr lang="en-US" sz="1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Considered anthropogenic and natural features and their know effects on the movement of terrestrial non-volant fauna to predict connectivity. 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244101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Props1.xml><?xml version="1.0" encoding="utf-8"?>
<ds:datastoreItem xmlns:ds="http://schemas.openxmlformats.org/officeDocument/2006/customXml" ds:itemID="{9C876B4E-9239-4840-BF5E-B55D728E076B}">
  <ds:schemaRefs>
    <ds:schemaRef ds:uri="http://schemas.microsoft.com/office/infopath/2007/PartnerControls"/>
    <ds:schemaRef ds:uri="http://purl.org/dc/terms/"/>
    <ds:schemaRef ds:uri="http://purl.org/dc/elements/1.1/"/>
    <ds:schemaRef ds:uri="9daf4fce-efdb-4f08-985f-94c0458ac4da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b73fb41d-4db5-49df-b889-ce373c40e3e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20257</TotalTime>
  <Words>1786</Words>
  <Application>Microsoft Office PowerPoint</Application>
  <PresentationFormat>On-screen Show (16:9)</PresentationFormat>
  <Paragraphs>291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Open Sans</vt:lpstr>
      <vt:lpstr>Tahoma</vt:lpstr>
      <vt:lpstr>Verdana</vt:lpstr>
      <vt:lpstr>ncc</vt:lpstr>
      <vt:lpstr>LANDSCAPE RESILIENCE: Score (LRS) and Builder (LRB)  THIS IS NOT AN OVERVIEW OF THE LANSCAPE RESILIENCE TOOL, RATHER A PRESENTATION ON CONCEPTS, SCORE &amp; PROTOTYPE </vt:lpstr>
      <vt:lpstr>What is Landscape Resilience?</vt:lpstr>
      <vt:lpstr>How can NCC Contribute to  Landscape Resilience?</vt:lpstr>
      <vt:lpstr>Why is a Score Needed?</vt:lpstr>
      <vt:lpstr>How will the Score be used?</vt:lpstr>
      <vt:lpstr>What makes up the Score?</vt:lpstr>
      <vt:lpstr>Landscape Resilience Score Inputs </vt:lpstr>
      <vt:lpstr>Landscape Resilience Score Inputs</vt:lpstr>
      <vt:lpstr>Landscape Resilience Score Inputs</vt:lpstr>
      <vt:lpstr>Landscape Resilience Score Inputs</vt:lpstr>
      <vt:lpstr>Landscape Resilience Score Inputs</vt:lpstr>
      <vt:lpstr>Landscape Resilience Score Inputs</vt:lpstr>
      <vt:lpstr>Landscape Resilience Score Details</vt:lpstr>
      <vt:lpstr>Landscape Resilience Score Details</vt:lpstr>
      <vt:lpstr>Landscape Resilience Score Details</vt:lpstr>
      <vt:lpstr>LANDSCAPE RESILIENCE BUILDER (LRB);  A prototype landscape and score    </vt:lpstr>
      <vt:lpstr>Landscape Resilience Builder</vt:lpstr>
      <vt:lpstr>Landscape Resilience Builder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239</cp:revision>
  <dcterms:created xsi:type="dcterms:W3CDTF">2019-09-11T15:23:30Z</dcterms:created>
  <dcterms:modified xsi:type="dcterms:W3CDTF">2023-09-12T16:08:34Z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