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17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5" r:id="rId15"/>
    <p:sldId id="264" r:id="rId1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072"/>
    <a:srgbClr val="B3DE69"/>
    <a:srgbClr val="FFED6F"/>
    <a:srgbClr val="80B1D3"/>
    <a:srgbClr val="FDB462"/>
    <a:srgbClr val="FCCDE5"/>
    <a:srgbClr val="D9D9D9"/>
    <a:srgbClr val="8DD3C7"/>
    <a:srgbClr val="000000"/>
    <a:srgbClr val="338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80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04430-EB95-4461-BE68-2466FDCE3B9D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FE74B-307F-4064-955D-4424C3D9D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37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35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42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15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80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81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856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95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30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88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32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A24A008-7390-1349-A3E3-A60110D00D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ECDAC-0030-4D13-9085-66E8E0337C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624" y="841772"/>
            <a:ext cx="7651376" cy="2125546"/>
          </a:xfrm>
        </p:spPr>
        <p:txBody>
          <a:bodyPr lIns="0" bIns="36000" anchor="b" anchorCtr="0">
            <a:normAutofit/>
          </a:bodyPr>
          <a:lstStyle>
            <a:lvl1pPr algn="l">
              <a:defRPr sz="3300" b="1" i="0" baseline="0">
                <a:solidFill>
                  <a:srgbClr val="FFFFFF"/>
                </a:solidFill>
              </a:defRPr>
            </a:lvl1pPr>
          </a:lstStyle>
          <a:p>
            <a:r>
              <a:rPr lang="en-CA"/>
              <a:t>Click to edit </a:t>
            </a:r>
            <a:br>
              <a:rPr lang="en-CA"/>
            </a:br>
            <a:r>
              <a:rPr lang="en-CA"/>
              <a:t>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49C71-D897-4334-A7DD-4D18EE0BD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850526"/>
          </a:xfrm>
        </p:spPr>
        <p:txBody>
          <a:bodyPr lIns="0" anchor="t" anchorCtr="0"/>
          <a:lstStyle>
            <a:lvl1pPr marL="0" indent="0" algn="l">
              <a:buNone/>
              <a:defRPr sz="1800" baseline="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5157-3604-425F-9674-048EEF85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1E94-6729-4549-BEED-F52CC5625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CA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2F458-BC9E-4935-9D43-C46D152D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73816-E5A8-4917-A143-469720B1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9CE4C-670D-4738-BD9F-20672E0F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4165B-02AC-40FC-BDD4-A743236F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5AA-902F-4E34-BF49-8470AE7F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D0FEF-D4D8-4238-880C-3E6F66DFB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517A-695E-4E1F-A9D0-76A70867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AF5B-62ED-4425-8C59-67DFAC9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AEBD-2A68-45F4-9E24-C88A27AE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14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B112F-6BCE-4EAD-86B3-43527729E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E890-3459-4324-8A45-40AD63CC0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1DDA-3DC9-436E-A71E-1A14CD7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F420-FB42-4899-81A9-326390ED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F3DC-2784-4969-8C03-7A5DA983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3B75-EB53-2344-A9CD-08F2B6A4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B735E-6C13-3145-B560-C68FC78B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EF308-AF68-2747-A912-2B5F6701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52FB1-6B4B-7A41-AE47-507EC64A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0EE7-A634-44FE-AB7A-AF668068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73B8-7129-4E85-BF7E-8CD36F66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2B1C-A0DA-4EAD-BCB6-575DFD0B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7A64-93E4-42E6-964A-7C3D9E66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390D-A8EB-43BC-9A12-1F983F14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9C72-1AE7-4795-88A3-F3F7B4B0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01973"/>
            <a:ext cx="7886700" cy="213955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866B-844D-4B01-83D0-6B292FB8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61196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6F69-B1BE-4326-8895-84B9576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0AB4-D7AD-46FE-A2DF-E0539ECD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1B46-45FE-48CB-9031-9958B82F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7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A9AF-8458-4996-8550-BC4FD3F8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D647-5118-4A59-89F2-94227EC16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1469B-AB3D-4AB2-9426-0F878DC5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ADA5-7E53-4F71-A853-3F142F21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D053-18AF-4530-A04E-B6308B6B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9E94-6491-4B92-B3F2-3BADED6D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AD9A-E18F-44E1-A14F-F618462F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DC8A9-0720-4F35-A0F5-5303A29F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35896-C846-4114-9D64-1224C491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6DCD6-4ED9-4263-9CDD-BE09709D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8DB5D-3631-4459-B6B9-78AB009B8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F7D31-3EA6-427B-A093-47C23EE7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EF40C-8025-4E8A-85D5-D2A23330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549A5-15A3-43F0-9106-807E6A0C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2A2E-FE40-4D30-B60A-A881F268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85485-8192-46A7-A55A-B3237A97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29ECB-70A9-416D-8959-418B7F05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3291F-D585-4FA0-98AB-94B0A3C9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7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A03B5-882C-4EBA-A4A8-CFBBEEC8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DAB20-8F1D-4CFE-8693-E568D087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AAF0E-96F2-410D-8F16-7F42C5E4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BDA-2813-4384-B03C-FCE1F0F9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A436-E587-4F53-B603-53E168CF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FE49D-7E57-4E33-94A3-5C6B94BE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D872-BD78-469A-BF66-564ADE49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A9807-A961-4DBC-ABBD-FBEF35A8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955D-6FE0-46CD-912F-0780F2E0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3304FFB-C43C-E74D-B84B-8A03CA95D66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943F0-ADB5-407C-806C-FB1F7176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106"/>
            <a:ext cx="7886700" cy="874909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A85EF-0529-4B2A-A6E4-73B1DD26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3328-1B1A-4A3A-B5A6-7CEC50813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6776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51C6-BEB7-4A7E-AD7A-8AD271239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67761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834E-445A-4E00-B99E-3C1935CE4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677613"/>
            <a:ext cx="137572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rgbClr val="33862B"/>
          </a:solidFill>
          <a:latin typeface="Verdana"/>
          <a:ea typeface="+mj-ea"/>
          <a:cs typeface="Verdana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2E7-12C8-A446-8A2D-2425C80F2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RESILIENCE INDEX (RI)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1F6A-2D51-4640-B742-007DD9D5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1916498"/>
          </a:xfrm>
        </p:spPr>
        <p:txBody>
          <a:bodyPr/>
          <a:lstStyle/>
          <a:p>
            <a:r>
              <a:rPr lang="en-US" dirty="0"/>
              <a:t>Dan Wismer</a:t>
            </a:r>
          </a:p>
          <a:p>
            <a:r>
              <a:rPr lang="en-US" sz="1200" dirty="0"/>
              <a:t>Conservation Data Specialist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800" dirty="0"/>
              <a:t>Last major edit: Aug 16</a:t>
            </a:r>
            <a:r>
              <a:rPr lang="en-US" sz="800" baseline="30000" dirty="0"/>
              <a:t>th</a:t>
            </a:r>
            <a:r>
              <a:rPr lang="en-US" sz="800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92686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BD1FFB-C6C9-B9CC-9710-4314A541704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2782" y="393106"/>
            <a:ext cx="3377537" cy="437093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49" y="1118462"/>
            <a:ext cx="3988711" cy="388511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000" dirty="0"/>
              <a:t>Finding agreement on RI </a:t>
            </a:r>
            <a:r>
              <a:rPr lang="en-US" sz="2000" b="1" dirty="0"/>
              <a:t>definition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Finding agreement on the RI</a:t>
            </a:r>
            <a:r>
              <a:rPr lang="en-US" sz="2000" b="1" dirty="0"/>
              <a:t> inputs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Finding agreement on RI </a:t>
            </a:r>
            <a:r>
              <a:rPr lang="en-US" sz="2000" b="1" dirty="0"/>
              <a:t>weights</a:t>
            </a:r>
            <a:endParaRPr lang="en-US" sz="2000" dirty="0"/>
          </a:p>
          <a:p>
            <a:pPr>
              <a:lnSpc>
                <a:spcPct val="130000"/>
              </a:lnSpc>
            </a:pPr>
            <a:r>
              <a:rPr lang="en-US" sz="2000" dirty="0"/>
              <a:t>Communicating what RI is good at explaining and where it falls short (</a:t>
            </a:r>
            <a:r>
              <a:rPr lang="en-US" sz="2000" b="1" dirty="0"/>
              <a:t>limitations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54CBE6-2368-27E2-3B35-AF3A3B4C71B4}"/>
              </a:ext>
            </a:extLst>
          </p:cNvPr>
          <p:cNvSpPr txBox="1"/>
          <p:nvPr/>
        </p:nvSpPr>
        <p:spPr>
          <a:xfrm>
            <a:off x="6532830" y="4707268"/>
            <a:ext cx="10321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 Value</a:t>
            </a:r>
            <a:endParaRPr lang="en-CA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47D9C-FE6A-4006-7116-FA3E65AA68CC}"/>
              </a:ext>
            </a:extLst>
          </p:cNvPr>
          <p:cNvSpPr txBox="1"/>
          <p:nvPr/>
        </p:nvSpPr>
        <p:spPr>
          <a:xfrm>
            <a:off x="6795681" y="916015"/>
            <a:ext cx="96400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 Value</a:t>
            </a:r>
            <a:endParaRPr lang="en-CA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3B2240-44CC-384A-5E8B-0A7604709AF6}"/>
              </a:ext>
            </a:extLst>
          </p:cNvPr>
          <p:cNvCxnSpPr>
            <a:cxnSpLocks/>
          </p:cNvCxnSpPr>
          <p:nvPr/>
        </p:nvCxnSpPr>
        <p:spPr>
          <a:xfrm flipH="1" flipV="1">
            <a:off x="6532830" y="4294909"/>
            <a:ext cx="380588" cy="40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A1A699-EE5C-7772-4C2F-1C559F35DFC7}"/>
              </a:ext>
            </a:extLst>
          </p:cNvPr>
          <p:cNvCxnSpPr>
            <a:cxnSpLocks/>
          </p:cNvCxnSpPr>
          <p:nvPr/>
        </p:nvCxnSpPr>
        <p:spPr>
          <a:xfrm flipH="1">
            <a:off x="6248400" y="1165716"/>
            <a:ext cx="665018" cy="46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3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OVERVIEW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7549"/>
            <a:ext cx="8402707" cy="326350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/>
              <a:t>The </a:t>
            </a:r>
            <a:r>
              <a:rPr lang="en-US" b="1" dirty="0"/>
              <a:t>goal </a:t>
            </a:r>
            <a:r>
              <a:rPr lang="en-US" dirty="0"/>
              <a:t>of the RI is to: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Capture National Conservation data into a </a:t>
            </a:r>
            <a:r>
              <a:rPr lang="en-US" sz="1600" b="1" dirty="0"/>
              <a:t>single</a:t>
            </a:r>
            <a:r>
              <a:rPr lang="en-US" sz="1600" dirty="0"/>
              <a:t> metric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Enhance Where To Work site selection outputs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Drive What To Do management action optimizations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Guide Project Management Plans and Securement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RI provides a “catch-all” </a:t>
            </a:r>
            <a:r>
              <a:rPr lang="en-US" b="1" dirty="0"/>
              <a:t>Landscape Level </a:t>
            </a:r>
            <a:r>
              <a:rPr lang="en-US" dirty="0"/>
              <a:t>metric that aids in comparing the relationship between location and conservation impact.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333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INPUT DATA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8464"/>
            <a:ext cx="8402707" cy="824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Conservation data has been captured into 8 broad </a:t>
            </a:r>
            <a:r>
              <a:rPr lang="en-US" b="1" dirty="0"/>
              <a:t>Themes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A82A7-BB64-0E41-8DEC-FAFAD827815C}"/>
              </a:ext>
            </a:extLst>
          </p:cNvPr>
          <p:cNvSpPr txBox="1"/>
          <p:nvPr/>
        </p:nvSpPr>
        <p:spPr>
          <a:xfrm>
            <a:off x="1431236" y="1742862"/>
            <a:ext cx="2339009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8DD3C7"/>
                </a:highlight>
              </a:rPr>
              <a:t>Biodiversity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D9D9D9"/>
                </a:highlight>
              </a:rPr>
              <a:t>Carbon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FCCDE5"/>
                </a:highlight>
              </a:rPr>
              <a:t>Climate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FDB462"/>
                </a:highlight>
              </a:rPr>
              <a:t>Connectivity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82E9E-819A-83B4-35AE-3D56EA7A0AA1}"/>
              </a:ext>
            </a:extLst>
          </p:cNvPr>
          <p:cNvSpPr txBox="1"/>
          <p:nvPr/>
        </p:nvSpPr>
        <p:spPr>
          <a:xfrm>
            <a:off x="4234070" y="1742862"/>
            <a:ext cx="319377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80B1D3"/>
                </a:highlight>
              </a:rPr>
              <a:t>Environmental Services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FFED6F"/>
                </a:highlight>
              </a:rPr>
              <a:t>Habitat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B3DE69"/>
                </a:highlight>
              </a:rPr>
              <a:t>Protection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FB8072"/>
                </a:highlight>
              </a:rPr>
              <a:t>Threats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/>
              <a:t>Features</a:t>
            </a:r>
            <a:r>
              <a:rPr lang="en-US" dirty="0"/>
              <a:t> (layers) that make up each theme have been </a:t>
            </a:r>
            <a:r>
              <a:rPr lang="en-US" b="1" dirty="0"/>
              <a:t>weighted</a:t>
            </a:r>
            <a:r>
              <a:rPr lang="en-US" dirty="0"/>
              <a:t> by importance.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96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 FEATURES &amp; RELATIVE WEIGHTS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63B3EB-CF46-D578-E205-1803F7E60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48060"/>
              </p:ext>
            </p:extLst>
          </p:nvPr>
        </p:nvGraphicFramePr>
        <p:xfrm>
          <a:off x="485251" y="1020419"/>
          <a:ext cx="4165434" cy="387625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87373">
                  <a:extLst>
                    <a:ext uri="{9D8B030D-6E8A-4147-A177-3AD203B41FA5}">
                      <a16:colId xmlns:a16="http://schemas.microsoft.com/office/drawing/2014/main" val="1471919770"/>
                    </a:ext>
                  </a:extLst>
                </a:gridCol>
                <a:gridCol w="1534634">
                  <a:extLst>
                    <a:ext uri="{9D8B030D-6E8A-4147-A177-3AD203B41FA5}">
                      <a16:colId xmlns:a16="http://schemas.microsoft.com/office/drawing/2014/main" val="3434318196"/>
                    </a:ext>
                  </a:extLst>
                </a:gridCol>
                <a:gridCol w="396708">
                  <a:extLst>
                    <a:ext uri="{9D8B030D-6E8A-4147-A177-3AD203B41FA5}">
                      <a16:colId xmlns:a16="http://schemas.microsoft.com/office/drawing/2014/main" val="4085942496"/>
                    </a:ext>
                  </a:extLst>
                </a:gridCol>
                <a:gridCol w="678578">
                  <a:extLst>
                    <a:ext uri="{9D8B030D-6E8A-4147-A177-3AD203B41FA5}">
                      <a16:colId xmlns:a16="http://schemas.microsoft.com/office/drawing/2014/main" val="383425934"/>
                    </a:ext>
                  </a:extLst>
                </a:gridCol>
                <a:gridCol w="668141">
                  <a:extLst>
                    <a:ext uri="{9D8B030D-6E8A-4147-A177-3AD203B41FA5}">
                      <a16:colId xmlns:a16="http://schemas.microsoft.com/office/drawing/2014/main" val="1228615487"/>
                    </a:ext>
                  </a:extLst>
                </a:gridCol>
              </a:tblGrid>
              <a:tr h="22548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POSITIVE FEATURES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31287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THEMES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FEATURES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SIGN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WEIGHTS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RANKS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90626247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Key Biodiversity Areas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+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15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949794679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DB462"/>
                          </a:highlight>
                          <a:latin typeface="+mn-lt"/>
                          <a:ea typeface="+mn-ea"/>
                          <a:cs typeface="+mn-cs"/>
                        </a:rPr>
                        <a:t>Connectivity</a:t>
                      </a: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Connectivity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396032717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B3DE69"/>
                          </a:highlight>
                        </a:rPr>
                        <a:t>Protection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3DE6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Existing Conservation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+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338687505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Critical Habitat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4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504141382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Endangered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05056723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Threatened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7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3655131394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Special Concern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96891411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Refugia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54497371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Velocity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441258962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D9D9D9"/>
                          </a:highlight>
                        </a:rPr>
                        <a:t>Carbon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Potential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374705020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D9D9D9"/>
                          </a:highlight>
                        </a:rPr>
                        <a:t>Carbon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Storage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372699170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Forest Landcover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442699799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Grassland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926032515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Wetland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10842213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 err="1">
                          <a:effectLst/>
                          <a:highlight>
                            <a:srgbClr val="80B1D3"/>
                          </a:highlight>
                        </a:rPr>
                        <a:t>eServices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B1D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Freshwater Provision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89600870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 err="1">
                          <a:effectLst/>
                          <a:highlight>
                            <a:srgbClr val="80B1D3"/>
                          </a:highlight>
                        </a:rPr>
                        <a:t>eServices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B1D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Recreation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9474708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A2C825F-4003-CA6D-ED5F-91F13554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16476"/>
              </p:ext>
            </p:extLst>
          </p:nvPr>
        </p:nvGraphicFramePr>
        <p:xfrm>
          <a:off x="4895850" y="1020419"/>
          <a:ext cx="3619500" cy="77152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4358">
                  <a:extLst>
                    <a:ext uri="{9D8B030D-6E8A-4147-A177-3AD203B41FA5}">
                      <a16:colId xmlns:a16="http://schemas.microsoft.com/office/drawing/2014/main" val="3726940338"/>
                    </a:ext>
                  </a:extLst>
                </a:gridCol>
                <a:gridCol w="1480270">
                  <a:extLst>
                    <a:ext uri="{9D8B030D-6E8A-4147-A177-3AD203B41FA5}">
                      <a16:colId xmlns:a16="http://schemas.microsoft.com/office/drawing/2014/main" val="2445518703"/>
                    </a:ext>
                  </a:extLst>
                </a:gridCol>
                <a:gridCol w="362905">
                  <a:extLst>
                    <a:ext uri="{9D8B030D-6E8A-4147-A177-3AD203B41FA5}">
                      <a16:colId xmlns:a16="http://schemas.microsoft.com/office/drawing/2014/main" val="1608706576"/>
                    </a:ext>
                  </a:extLst>
                </a:gridCol>
                <a:gridCol w="620759">
                  <a:extLst>
                    <a:ext uri="{9D8B030D-6E8A-4147-A177-3AD203B41FA5}">
                      <a16:colId xmlns:a16="http://schemas.microsoft.com/office/drawing/2014/main" val="947823489"/>
                    </a:ext>
                  </a:extLst>
                </a:gridCol>
                <a:gridCol w="611208">
                  <a:extLst>
                    <a:ext uri="{9D8B030D-6E8A-4147-A177-3AD203B41FA5}">
                      <a16:colId xmlns:a16="http://schemas.microsoft.com/office/drawing/2014/main" val="2499768361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NEGATIVE FEATURES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956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THEMES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FEATURES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SIGN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WEIGHTS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RANKS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1597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B8072"/>
                          </a:highlight>
                        </a:rPr>
                        <a:t>Threats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B807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Human Footprint Index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-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38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263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Extremes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-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98067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C041065-C140-5661-4C80-DECE1A12CB9E}"/>
              </a:ext>
            </a:extLst>
          </p:cNvPr>
          <p:cNvSpPr txBox="1"/>
          <p:nvPr/>
        </p:nvSpPr>
        <p:spPr>
          <a:xfrm>
            <a:off x="4985716" y="2073450"/>
            <a:ext cx="3439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Ranks are rationalized using the </a:t>
            </a:r>
          </a:p>
          <a:p>
            <a:r>
              <a:rPr lang="en-US" sz="2000" b="1" dirty="0"/>
              <a:t>C</a:t>
            </a:r>
            <a:r>
              <a:rPr lang="en-US" sz="1800" dirty="0"/>
              <a:t>onnectivity. </a:t>
            </a:r>
            <a:r>
              <a:rPr lang="en-US" sz="2000" b="1" dirty="0"/>
              <a:t>A</a:t>
            </a:r>
            <a:r>
              <a:rPr lang="en-US" sz="1800" dirty="0"/>
              <a:t>dequacy. </a:t>
            </a:r>
            <a:r>
              <a:rPr lang="en-US" sz="2000" b="1" dirty="0"/>
              <a:t>R</a:t>
            </a:r>
            <a:r>
              <a:rPr lang="en-US" sz="1800" dirty="0"/>
              <a:t>epresentativeness. </a:t>
            </a:r>
            <a:r>
              <a:rPr lang="en-US" sz="2000" b="1" dirty="0"/>
              <a:t>E</a:t>
            </a:r>
            <a:r>
              <a:rPr lang="en-US" sz="1800" dirty="0"/>
              <a:t>fficiency principle.</a:t>
            </a:r>
            <a:endParaRPr lang="en-CA" sz="1800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Positive weights tally up to </a:t>
            </a:r>
            <a:r>
              <a:rPr lang="en-US" sz="1600" b="1" dirty="0"/>
              <a:t>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weights tally up to </a:t>
            </a:r>
            <a:r>
              <a:rPr lang="en-US" sz="1600" b="1" dirty="0"/>
              <a:t>-50</a:t>
            </a:r>
          </a:p>
          <a:p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321679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PREP DETAILS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062606"/>
            <a:ext cx="7886700" cy="3250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/>
              <a:t>Each feature is </a:t>
            </a:r>
            <a:r>
              <a:rPr lang="en-US" b="1" dirty="0"/>
              <a:t>scaled</a:t>
            </a:r>
            <a:r>
              <a:rPr lang="en-US" dirty="0"/>
              <a:t> between </a:t>
            </a:r>
            <a:r>
              <a:rPr lang="en-US" b="1" dirty="0"/>
              <a:t>0</a:t>
            </a:r>
            <a:r>
              <a:rPr lang="en-US" dirty="0"/>
              <a:t> and </a:t>
            </a:r>
            <a:r>
              <a:rPr lang="en-US" b="1" dirty="0"/>
              <a:t>1</a:t>
            </a:r>
            <a:r>
              <a:rPr lang="en-US" dirty="0"/>
              <a:t> before the RI equation is executed. This step is required in order to combine features that have different units of measurement.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1800" b="1" dirty="0"/>
              <a:t>Scaling equation: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Normalized feature = (feature – min value) / ( max value – min value)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431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EQUATION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062606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(feature * weight) + (feature * weight) - (feature * weight) etc.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/>
              <a:t>CP&amp;P </a:t>
            </a:r>
            <a:r>
              <a:rPr lang="en-US" sz="1800" dirty="0"/>
              <a:t>has provided an RI </a:t>
            </a:r>
            <a:r>
              <a:rPr lang="en-US" sz="1800" b="1" dirty="0"/>
              <a:t>recommendation </a:t>
            </a:r>
            <a:r>
              <a:rPr lang="en-US" sz="1800" dirty="0"/>
              <a:t>for review.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9627B5-54E8-0C76-17C9-60FAEE111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2426271"/>
            <a:ext cx="7553325" cy="12641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339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BUILDER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118462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000" dirty="0"/>
              <a:t>Designed as an </a:t>
            </a:r>
            <a:r>
              <a:rPr lang="en-US" sz="2000" b="1" dirty="0"/>
              <a:t>engagement</a:t>
            </a:r>
            <a:r>
              <a:rPr lang="en-US" sz="2000" dirty="0"/>
              <a:t> tool that shows transparency in the make-up of the index.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Users can </a:t>
            </a:r>
            <a:r>
              <a:rPr lang="en-US" sz="2000" b="1" dirty="0"/>
              <a:t>change</a:t>
            </a:r>
            <a:r>
              <a:rPr lang="en-US" sz="2000" dirty="0"/>
              <a:t> weights and update the RI in real time. This provides a means to reason with the relative importance of layers that comprise the index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/>
              <a:t>Main App Features:</a:t>
            </a:r>
          </a:p>
          <a:p>
            <a:r>
              <a:rPr lang="en-US" sz="1300" dirty="0"/>
              <a:t>RI map display</a:t>
            </a:r>
          </a:p>
          <a:p>
            <a:r>
              <a:rPr lang="en-US" sz="1300" dirty="0"/>
              <a:t>RI equation display</a:t>
            </a:r>
          </a:p>
          <a:p>
            <a:r>
              <a:rPr lang="en-US" sz="1300" dirty="0"/>
              <a:t>RI point extractions and pop-up</a:t>
            </a:r>
          </a:p>
          <a:p>
            <a:r>
              <a:rPr lang="en-US" sz="1300" dirty="0"/>
              <a:t>RI download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61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665751-4034-693A-361A-501202836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808685"/>
            <a:ext cx="8157541" cy="4197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582A8BA4-EAF1-D98F-AA56-3FC58E5A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1231"/>
            <a:ext cx="7886700" cy="874909"/>
          </a:xfrm>
        </p:spPr>
        <p:txBody>
          <a:bodyPr/>
          <a:lstStyle/>
          <a:p>
            <a:r>
              <a:rPr lang="en-US" dirty="0"/>
              <a:t>RI BUILDER UI</a:t>
            </a:r>
            <a:endParaRPr lang="en-CA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946D40-4876-5633-9353-1FDDBAB80C15}"/>
              </a:ext>
            </a:extLst>
          </p:cNvPr>
          <p:cNvCxnSpPr>
            <a:cxnSpLocks/>
          </p:cNvCxnSpPr>
          <p:nvPr/>
        </p:nvCxnSpPr>
        <p:spPr>
          <a:xfrm flipH="1" flipV="1">
            <a:off x="2120348" y="2304041"/>
            <a:ext cx="1769165" cy="1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CFC0C8-79FC-B8B9-E215-7DB4DFAB1E90}"/>
              </a:ext>
            </a:extLst>
          </p:cNvPr>
          <p:cNvCxnSpPr>
            <a:cxnSpLocks/>
          </p:cNvCxnSpPr>
          <p:nvPr/>
        </p:nvCxnSpPr>
        <p:spPr>
          <a:xfrm flipH="1">
            <a:off x="4174435" y="1013792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E59FFD-7EE8-D193-7B5B-61E31BD55009}"/>
              </a:ext>
            </a:extLst>
          </p:cNvPr>
          <p:cNvCxnSpPr>
            <a:cxnSpLocks/>
          </p:cNvCxnSpPr>
          <p:nvPr/>
        </p:nvCxnSpPr>
        <p:spPr>
          <a:xfrm flipH="1" flipV="1">
            <a:off x="3054626" y="1106557"/>
            <a:ext cx="602974" cy="18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D458DA-8D1D-E3AF-CBC3-1B948A7719D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388087" y="1745517"/>
            <a:ext cx="399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DFE380-AFB5-EAEE-B6D7-6997B16D2651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9817" y="3893973"/>
            <a:ext cx="6626" cy="51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BFAB9D-D798-4A6B-F625-F34A3D3C1EBE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3054626" y="3675361"/>
            <a:ext cx="1380714" cy="76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6230CA-8963-C6DB-8F4D-43874DE0A409}"/>
              </a:ext>
            </a:extLst>
          </p:cNvPr>
          <p:cNvCxnSpPr>
            <a:cxnSpLocks/>
          </p:cNvCxnSpPr>
          <p:nvPr/>
        </p:nvCxnSpPr>
        <p:spPr>
          <a:xfrm flipH="1">
            <a:off x="1371600" y="3273055"/>
            <a:ext cx="2232991" cy="145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844D0F-A902-575B-B544-2CB0BB3BA794}"/>
              </a:ext>
            </a:extLst>
          </p:cNvPr>
          <p:cNvCxnSpPr>
            <a:cxnSpLocks/>
          </p:cNvCxnSpPr>
          <p:nvPr/>
        </p:nvCxnSpPr>
        <p:spPr>
          <a:xfrm flipH="1">
            <a:off x="3004930" y="3181516"/>
            <a:ext cx="3364395" cy="151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15128F-7085-7A72-7DFA-9385C38E5F8D}"/>
              </a:ext>
            </a:extLst>
          </p:cNvPr>
          <p:cNvSpPr txBox="1"/>
          <p:nvPr/>
        </p:nvSpPr>
        <p:spPr>
          <a:xfrm>
            <a:off x="4770783" y="894831"/>
            <a:ext cx="288897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Download updated RI raster (.</a:t>
            </a:r>
            <a:r>
              <a:rPr lang="en-US" sz="1000" dirty="0" err="1"/>
              <a:t>tif</a:t>
            </a:r>
            <a:r>
              <a:rPr lang="en-US" sz="1000" dirty="0"/>
              <a:t>) and weights (.xlsx)</a:t>
            </a:r>
            <a:endParaRPr lang="en-CA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4E0254-65E9-4CC0-9EFE-8CFFFE27683C}"/>
              </a:ext>
            </a:extLst>
          </p:cNvPr>
          <p:cNvSpPr txBox="1"/>
          <p:nvPr/>
        </p:nvSpPr>
        <p:spPr>
          <a:xfrm>
            <a:off x="6493153" y="1545462"/>
            <a:ext cx="8949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View layers one at a time</a:t>
            </a:r>
            <a:endParaRPr lang="en-CA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56EB0-DFDE-45B3-547E-9D7F7968A984}"/>
              </a:ext>
            </a:extLst>
          </p:cNvPr>
          <p:cNvSpPr txBox="1"/>
          <p:nvPr/>
        </p:nvSpPr>
        <p:spPr>
          <a:xfrm>
            <a:off x="3889513" y="2193667"/>
            <a:ext cx="10005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weights</a:t>
            </a:r>
            <a:endParaRPr lang="en-CA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7D3899-CBFC-512B-2C4D-461D339A121A}"/>
              </a:ext>
            </a:extLst>
          </p:cNvPr>
          <p:cNvSpPr txBox="1"/>
          <p:nvPr/>
        </p:nvSpPr>
        <p:spPr>
          <a:xfrm>
            <a:off x="3654287" y="1246140"/>
            <a:ext cx="111649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View PowerPoint</a:t>
            </a:r>
            <a:endParaRPr lang="en-CA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2025D1-25EB-F4EC-D28C-1322055D9B02}"/>
              </a:ext>
            </a:extLst>
          </p:cNvPr>
          <p:cNvSpPr txBox="1"/>
          <p:nvPr/>
        </p:nvSpPr>
        <p:spPr>
          <a:xfrm>
            <a:off x="3797579" y="3429140"/>
            <a:ext cx="127552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Tally of total weights</a:t>
            </a:r>
            <a:endParaRPr lang="en-CA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A94220-16BB-4636-DAFB-15C118883A0A}"/>
              </a:ext>
            </a:extLst>
          </p:cNvPr>
          <p:cNvSpPr txBox="1"/>
          <p:nvPr/>
        </p:nvSpPr>
        <p:spPr>
          <a:xfrm>
            <a:off x="5887695" y="3647752"/>
            <a:ext cx="80424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RI Equation</a:t>
            </a:r>
            <a:endParaRPr lang="en-CA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92FBE-09BB-1C6C-590E-7044A686F432}"/>
              </a:ext>
            </a:extLst>
          </p:cNvPr>
          <p:cNvSpPr txBox="1"/>
          <p:nvPr/>
        </p:nvSpPr>
        <p:spPr>
          <a:xfrm>
            <a:off x="3459644" y="2872945"/>
            <a:ext cx="140349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Reset weights to CP&amp;P Recommendation</a:t>
            </a:r>
            <a:endParaRPr lang="en-CA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464E93-20BA-7220-D686-C87339E83F98}"/>
              </a:ext>
            </a:extLst>
          </p:cNvPr>
          <p:cNvSpPr txBox="1"/>
          <p:nvPr/>
        </p:nvSpPr>
        <p:spPr>
          <a:xfrm>
            <a:off x="5831574" y="2937555"/>
            <a:ext cx="129084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RI on map</a:t>
            </a:r>
            <a:endParaRPr lang="en-CA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92F9629-9CDD-4C3F-8379-ED086709FFE1}"/>
              </a:ext>
            </a:extLst>
          </p:cNvPr>
          <p:cNvCxnSpPr>
            <a:cxnSpLocks/>
          </p:cNvCxnSpPr>
          <p:nvPr/>
        </p:nvCxnSpPr>
        <p:spPr>
          <a:xfrm flipV="1">
            <a:off x="7887115" y="3346246"/>
            <a:ext cx="0" cy="30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7912EE-E3EB-4FD9-AFE4-9FBBB16A4ACF}"/>
              </a:ext>
            </a:extLst>
          </p:cNvPr>
          <p:cNvSpPr txBox="1"/>
          <p:nvPr/>
        </p:nvSpPr>
        <p:spPr>
          <a:xfrm>
            <a:off x="7177710" y="3653312"/>
            <a:ext cx="14188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Click on mapped points to view RI cell value </a:t>
            </a:r>
            <a:endParaRPr lang="en-CA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05E07-814C-6A9C-FAC9-655A4A9F5EDC}"/>
              </a:ext>
            </a:extLst>
          </p:cNvPr>
          <p:cNvSpPr txBox="1"/>
          <p:nvPr/>
        </p:nvSpPr>
        <p:spPr>
          <a:xfrm>
            <a:off x="6787181" y="2490202"/>
            <a:ext cx="10005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Toggle overlays</a:t>
            </a:r>
            <a:endParaRPr lang="en-CA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F8C428-8A3E-48FB-E219-7579D958B263}"/>
              </a:ext>
            </a:extLst>
          </p:cNvPr>
          <p:cNvCxnSpPr>
            <a:cxnSpLocks/>
          </p:cNvCxnSpPr>
          <p:nvPr/>
        </p:nvCxnSpPr>
        <p:spPr>
          <a:xfrm>
            <a:off x="7388087" y="2741983"/>
            <a:ext cx="399634" cy="40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81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BUILDER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118462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000" dirty="0"/>
              <a:t>As you increase the weight, the feature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Users can </a:t>
            </a:r>
            <a:r>
              <a:rPr lang="en-US" sz="2000" b="1" dirty="0"/>
              <a:t>change</a:t>
            </a:r>
            <a:r>
              <a:rPr lang="en-US" sz="2000" dirty="0"/>
              <a:t> weights and update the RI in real time. This provides a means to reason with the relative importance of layers that comprise the index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/>
              <a:t>Main App Features:</a:t>
            </a:r>
          </a:p>
          <a:p>
            <a:r>
              <a:rPr lang="en-US" sz="1300" dirty="0"/>
              <a:t>RI map display</a:t>
            </a:r>
          </a:p>
          <a:p>
            <a:r>
              <a:rPr lang="en-US" sz="1300" dirty="0"/>
              <a:t>RI equation display</a:t>
            </a:r>
          </a:p>
          <a:p>
            <a:r>
              <a:rPr lang="en-US" sz="1300" dirty="0"/>
              <a:t>RI point extractions and pop-up</a:t>
            </a:r>
          </a:p>
          <a:p>
            <a:r>
              <a:rPr lang="en-US" sz="1300" dirty="0"/>
              <a:t>RI download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3343921"/>
      </p:ext>
    </p:extLst>
  </p:cSld>
  <p:clrMapOvr>
    <a:masterClrMapping/>
  </p:clrMapOvr>
</p:sld>
</file>

<file path=ppt/theme/theme1.xml><?xml version="1.0" encoding="utf-8"?>
<a:theme xmlns:a="http://schemas.openxmlformats.org/drawingml/2006/main" name="n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3fb41d-4db5-49df-b889-ce373c40e3ec">
      <Value>2</Value>
      <Value>224</Value>
      <Value>1585</Value>
      <Value>3</Value>
      <Value>1022</Value>
      <Value>1598</Value>
    </TaxCatchAll>
    <Year xmlns="b73fb41d-4db5-49df-b889-ce373c40e3ec">2021</Year>
    <TaxKeywordTaxHTFiel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16:9</TermName>
          <TermId xmlns="http://schemas.microsoft.com/office/infopath/2007/PartnerControls">df0a0d5b-ae80-4841-b2fe-8ddcb8e3222c</TermId>
        </TermInfo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59fc26f9-1c9d-40bc-8a58-d66d91dcc0d5</TermId>
        </TermInfo>
      </Terms>
    </TaxKeywordTaxHTField>
    <_dlc_DocId xmlns="9daf4fce-efdb-4f08-985f-94c0458ac4da">COLL-1941601530-77</_dlc_DocId>
    <_dlc_DocIdUrl xmlns="9daf4fce-efdb-4f08-985f-94c0458ac4da">
      <Url>https://itncc.sharepoint.com/sites/MarketingCollaboration/_layouts/DocIdRedir.aspx?ID=COLL-1941601530-77</Url>
      <Description>COLL-1941601530-77</Description>
    </_dlc_DocIdUrl>
    <hf62e2b7c9654133b3ca7da47c388bce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and Development</TermName>
          <TermId xmlns="http://schemas.microsoft.com/office/infopath/2007/PartnerControls">cb043f34-81be-43cd-aebf-735cc7c51d79</TermId>
        </TermInfo>
      </Terms>
    </hf62e2b7c9654133b3ca7da47c388bce>
    <e5445ced404845ff8a2b3be9c8f7c65c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National</TermName>
          <TermId xmlns="http://schemas.microsoft.com/office/infopath/2007/PartnerControls">60e160cc-5b62-440e-88bf-c8c5292327f4</TermId>
        </TermInfo>
      </Terms>
    </e5445ced404845ff8a2b3be9c8f7c65c>
    <Topic xmlns="b73fb41d-4db5-49df-b889-ce373c40e3ec">Presentation</Topic>
    <j851f0c75970476ca044f56c831142c9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Editable Creative</TermName>
          <TermId xmlns="http://schemas.microsoft.com/office/infopath/2007/PartnerControls">29fc3b9e-2d01-4eeb-9c55-b9ac82cf2c15</TermId>
        </TermInfo>
      </Terms>
    </j851f0c75970476ca044f56c831142c9>
    <h5d00e838cac4a36b66416c1ac0f08f4 xmlns="b73fb41d-4db5-49df-b889-ce373c40e3ec">
      <Terms xmlns="http://schemas.microsoft.com/office/infopath/2007/PartnerControls"/>
    </h5d00e838cac4a36b66416c1ac0f08f4>
    <pde0b5a6bb7242599ac30d59622b742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Administration</TermName>
          <TermId xmlns="http://schemas.microsoft.com/office/infopath/2007/PartnerControls">15579f7e-1289-4124-875f-fbfdd1ce1e19</TermId>
        </TermInfo>
      </Terms>
    </pde0b5a6bb7242599ac30d59622b742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rand Development Document" ma:contentTypeID="0x01010070FD3A26C879A74592BE4DD1CF6C17C510020067E13304C532104281EC8A3037A9164A" ma:contentTypeVersion="11" ma:contentTypeDescription="" ma:contentTypeScope="" ma:versionID="a43c5f1fd3e888c7e6fddeb0e88e3abc">
  <xsd:schema xmlns:xsd="http://www.w3.org/2001/XMLSchema" xmlns:xs="http://www.w3.org/2001/XMLSchema" xmlns:p="http://schemas.microsoft.com/office/2006/metadata/properties" xmlns:ns2="b73fb41d-4db5-49df-b889-ce373c40e3ec" xmlns:ns3="9daf4fce-efdb-4f08-985f-94c0458ac4da" targetNamespace="http://schemas.microsoft.com/office/2006/metadata/properties" ma:root="true" ma:fieldsID="ac958db3d5748ff17de2fdf13965b786" ns2:_="" ns3:_="">
    <xsd:import namespace="b73fb41d-4db5-49df-b889-ce373c40e3ec"/>
    <xsd:import namespace="9daf4fce-efdb-4f08-985f-94c0458ac4da"/>
    <xsd:element name="properties">
      <xsd:complexType>
        <xsd:sequence>
          <xsd:element name="documentManagement">
            <xsd:complexType>
              <xsd:all>
                <xsd:element ref="ns2:Year" minOccurs="0"/>
                <xsd:element ref="ns2:Topic" minOccurs="0"/>
                <xsd:element ref="ns2:hf62e2b7c9654133b3ca7da47c388bce" minOccurs="0"/>
                <xsd:element ref="ns2:TaxKeywordTaxHTField" minOccurs="0"/>
                <xsd:element ref="ns2:e5445ced404845ff8a2b3be9c8f7c65c" minOccurs="0"/>
                <xsd:element ref="ns2:h5d00e838cac4a36b66416c1ac0f08f4" minOccurs="0"/>
                <xsd:element ref="ns2:pde0b5a6bb7242599ac30d59622b742d" minOccurs="0"/>
                <xsd:element ref="ns2:j851f0c75970476ca044f56c831142c9" minOccurs="0"/>
                <xsd:element ref="ns2:TaxCatchAll" minOccurs="0"/>
                <xsd:element ref="ns2:TaxCatchAllLabel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fb41d-4db5-49df-b889-ce373c40e3ec" elementFormDefault="qualified">
    <xsd:import namespace="http://schemas.microsoft.com/office/2006/documentManagement/types"/>
    <xsd:import namespace="http://schemas.microsoft.com/office/infopath/2007/PartnerControls"/>
    <xsd:element name="Year" ma:index="2" nillable="true" ma:displayName="Year" ma:default="2022" ma:format="Dropdown" ma:internalName="Year">
      <xsd:simpleType>
        <xsd:restriction base="dms:Choice"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enumeration value="2016"/>
          <xsd:enumeration value="2017"/>
          <xsd:enumeration value="2018"/>
          <xsd:enumeration value="2019"/>
          <xsd:enumeration value="2020"/>
          <xsd:enumeration value="2021"/>
          <xsd:enumeration value="2022"/>
          <xsd:enumeration value="2023"/>
          <xsd:enumeration value="2024"/>
          <xsd:enumeration value="2025"/>
        </xsd:restriction>
      </xsd:simpleType>
    </xsd:element>
    <xsd:element name="Topic" ma:index="3" nillable="true" ma:displayName="Topic" ma:format="Dropdown" ma:internalName="Topic">
      <xsd:simpleType>
        <xsd:union memberTypes="dms:Text">
          <xsd:simpleType>
            <xsd:restriction base="dms:Choice">
              <xsd:enumeration value="N/A"/>
            </xsd:restriction>
          </xsd:simpleType>
        </xsd:union>
      </xsd:simpleType>
    </xsd:element>
    <xsd:element name="hf62e2b7c9654133b3ca7da47c388bce" ma:index="12" nillable="true" ma:taxonomy="true" ma:internalName="hf62e2b7c9654133b3ca7da47c388bce" ma:taxonomyFieldName="Unit" ma:displayName="Unit" ma:default="" ma:fieldId="{1f62e2b7-c965-4133-b3ca-7da47c388bce}" ma:sspId="3dae2bc9-964c-4bb7-94bc-c5dd0815213b" ma:termSetId="56d85306-77f6-44be-9e81-c21381c915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e5445ced404845ff8a2b3be9c8f7c65c" ma:index="16" nillable="true" ma:taxonomy="true" ma:internalName="e5445ced404845ff8a2b3be9c8f7c65c" ma:taxonomyFieldName="Region" ma:displayName="Region" ma:default="" ma:fieldId="{e5445ced-4048-45ff-8a2b-3be9c8f7c65c}" ma:sspId="3dae2bc9-964c-4bb7-94bc-c5dd0815213b" ma:termSetId="df161956-830f-40d6-b064-61e6dd9626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5d00e838cac4a36b66416c1ac0f08f4" ma:index="18" nillable="true" ma:taxonomy="true" ma:internalName="h5d00e838cac4a36b66416c1ac0f08f4" ma:taxonomyFieldName="Sub_x002d_Region" ma:displayName="Sub-Region" ma:default="" ma:fieldId="{15d00e83-8cac-4a36-b664-16c1ac0f08f4}" ma:taxonomyMulti="true" ma:sspId="3dae2bc9-964c-4bb7-94bc-c5dd0815213b" ma:termSetId="e9559363-85d9-4885-98a4-72aa7af6f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de0b5a6bb7242599ac30d59622b742d" ma:index="20" nillable="true" ma:taxonomy="true" ma:internalName="pde0b5a6bb7242599ac30d59622b742d" ma:taxonomyFieldName="Team" ma:displayName="Team" ma:default="" ma:fieldId="{9de0b5a6-bb72-4259-9ac3-0d59622b742d}" ma:sspId="3dae2bc9-964c-4bb7-94bc-c5dd0815213b" ma:termSetId="1873790c-a6c1-4492-926f-31aeed41c9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851f0c75970476ca044f56c831142c9" ma:index="21" nillable="true" ma:taxonomy="true" ma:internalName="j851f0c75970476ca044f56c831142c9" ma:taxonomyFieldName="Development_x002C__x0020_Marketing_x002C__x0020_Communications_x0020_Doc_x0020_Type" ma:displayName="Doc Type" ma:default="" ma:fieldId="{3851f0c7-5970-476c-a044-f56c831142c9}" ma:sspId="3dae2bc9-964c-4bb7-94bc-c5dd0815213b" ma:termSetId="5051fcf8-20cf-49cd-9470-e4c39a97219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2" nillable="true" ma:displayName="Taxonomy Catch All Column" ma:hidden="true" ma:list="{865cc6eb-5545-4931-81ce-1878db07cf0e}" ma:internalName="TaxCatchAll" ma:showField="CatchAllData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3" nillable="true" ma:displayName="Taxonomy Catch All Column1" ma:hidden="true" ma:list="{865cc6eb-5545-4931-81ce-1878db07cf0e}" ma:internalName="TaxCatchAllLabel" ma:readOnly="true" ma:showField="CatchAllDataLabel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af4fce-efdb-4f08-985f-94c0458ac4da" elementFormDefault="qualified">
    <xsd:import namespace="http://schemas.microsoft.com/office/2006/documentManagement/types"/>
    <xsd:import namespace="http://schemas.microsoft.com/office/infopath/2007/PartnerControls"/>
    <xsd:element name="_dlc_DocId" ma:index="24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SharedContentType xmlns="Microsoft.SharePoint.Taxonomy.ContentTypeSync" SourceId="3dae2bc9-964c-4bb7-94bc-c5dd0815213b" ContentTypeId="0x01010070FD3A26C879A74592BE4DD1CF6C17C51002" PreviousValue="false" LastSyncTimeStamp="2022-04-19T15:49:25.177Z"/>
</file>

<file path=customXml/itemProps1.xml><?xml version="1.0" encoding="utf-8"?>
<ds:datastoreItem xmlns:ds="http://schemas.openxmlformats.org/officeDocument/2006/customXml" ds:itemID="{9C876B4E-9239-4840-BF5E-B55D728E076B}">
  <ds:schemaRefs>
    <ds:schemaRef ds:uri="http://schemas.microsoft.com/office/2006/documentManagement/types"/>
    <ds:schemaRef ds:uri="http://purl.org/dc/dcmitype/"/>
    <ds:schemaRef ds:uri="9daf4fce-efdb-4f08-985f-94c0458ac4da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b73fb41d-4db5-49df-b889-ce373c40e3e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95DB8DD-2968-45AB-A0E1-F330D10D018A}">
  <ds:schemaRefs>
    <ds:schemaRef ds:uri="9daf4fce-efdb-4f08-985f-94c0458ac4da"/>
    <ds:schemaRef ds:uri="b73fb41d-4db5-49df-b889-ce373c40e3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3070A85-BE5F-4ECE-B1F6-8D04067ED97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5F25848-81A4-4056-9048-FD884C8DD719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C04A9EA0-F30C-4FDA-9437-BDAB378662C2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ncc.thmx</Template>
  <TotalTime>6887</TotalTime>
  <Words>567</Words>
  <Application>Microsoft Office PowerPoint</Application>
  <PresentationFormat>On-screen Show (16:9)</PresentationFormat>
  <Paragraphs>240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Tahoma</vt:lpstr>
      <vt:lpstr>Verdana</vt:lpstr>
      <vt:lpstr>ncc</vt:lpstr>
      <vt:lpstr>RESILIENCE INDEX (RI) </vt:lpstr>
      <vt:lpstr>RI OVERVIEW</vt:lpstr>
      <vt:lpstr>RI INPUT DATA</vt:lpstr>
      <vt:lpstr>RI FEATURES &amp; RELATIVE WEIGHTS</vt:lpstr>
      <vt:lpstr>RI PREP DETAILS</vt:lpstr>
      <vt:lpstr>RI EQUATION</vt:lpstr>
      <vt:lpstr>RI BUILDER</vt:lpstr>
      <vt:lpstr>RI BUILDER UI</vt:lpstr>
      <vt:lpstr>RI BUILDER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NCC Powerpoint Template - Bilingual</dc:title>
  <dc:creator>Nila Sivatheesan</dc:creator>
  <cp:keywords>16:9; Presentation</cp:keywords>
  <cp:lastModifiedBy>Dan Wismer</cp:lastModifiedBy>
  <cp:revision>44</cp:revision>
  <dcterms:created xsi:type="dcterms:W3CDTF">2019-09-11T15:23:30Z</dcterms:created>
  <dcterms:modified xsi:type="dcterms:W3CDTF">2023-08-17T13:42:40Z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0x01010070FD3A26C879A74592BE4DD1CF6C17C510020067E13304C532104281EC8A3037A9164A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_dlc_DocIdItemGuid">
    <vt:lpwstr>130c6484-4b97-49e9-b2ab-72ebc51ba39b</vt:lpwstr>
  </property>
  <property fmtid="{D5CDD505-2E9C-101B-9397-08002B2CF9AE}" pid="6" name="Region">
    <vt:lpwstr>2;#National|60e160cc-5b62-440e-88bf-c8c5292327f4</vt:lpwstr>
  </property>
  <property fmtid="{D5CDD505-2E9C-101B-9397-08002B2CF9AE}" pid="7" name="Unit">
    <vt:lpwstr>3;#Marketing and Development|cb043f34-81be-43cd-aebf-735cc7c51d79</vt:lpwstr>
  </property>
  <property fmtid="{D5CDD505-2E9C-101B-9397-08002B2CF9AE}" pid="8" name="TaxKeyword">
    <vt:lpwstr>1598;#16:9|df0a0d5b-ae80-4841-b2fe-8ddcb8e3222c;#1022;#Presentation|59fc26f9-1c9d-40bc-8a58-d66d91dcc0d5</vt:lpwstr>
  </property>
  <property fmtid="{D5CDD505-2E9C-101B-9397-08002B2CF9AE}" pid="9" name="Topic">
    <vt:lpwstr/>
  </property>
  <property fmtid="{D5CDD505-2E9C-101B-9397-08002B2CF9AE}" pid="10" name="Team">
    <vt:lpwstr>224;#Administration|15579f7e-1289-4124-875f-fbfdd1ce1e19</vt:lpwstr>
  </property>
  <property fmtid="{D5CDD505-2E9C-101B-9397-08002B2CF9AE}" pid="11" name="Material_Type">
    <vt:lpwstr>9461;#Presentation|ffc0662b-c447-43a2-ae95-127f3d3caa95</vt:lpwstr>
  </property>
  <property fmtid="{D5CDD505-2E9C-101B-9397-08002B2CF9AE}" pid="12" name="Name of Project">
    <vt:lpwstr/>
  </property>
  <property fmtid="{D5CDD505-2E9C-101B-9397-08002B2CF9AE}" pid="13" name="Sub_Region">
    <vt:lpwstr/>
  </property>
  <property fmtid="{D5CDD505-2E9C-101B-9397-08002B2CF9AE}" pid="14" name="DocType">
    <vt:lpwstr>9993;#Editable Creative|b1913d45-d106-4ac8-acb5-467af8c20c9a</vt:lpwstr>
  </property>
  <property fmtid="{D5CDD505-2E9C-101B-9397-08002B2CF9AE}" pid="15" name="pc6e5944b92f4d77b3e9364a9085c4e3">
    <vt:lpwstr/>
  </property>
  <property fmtid="{D5CDD505-2E9C-101B-9397-08002B2CF9AE}" pid="16" name="DocumentSetDescription">
    <vt:lpwstr/>
  </property>
  <property fmtid="{D5CDD505-2E9C-101B-9397-08002B2CF9AE}" pid="17" name="Sub-Region">
    <vt:lpwstr/>
  </property>
  <property fmtid="{D5CDD505-2E9C-101B-9397-08002B2CF9AE}" pid="18" name="System">
    <vt:lpwstr/>
  </property>
  <property fmtid="{D5CDD505-2E9C-101B-9397-08002B2CF9AE}" pid="19" name="Development, Marketing, Communications Doc Type">
    <vt:lpwstr>1585;#Editable Creative|29fc3b9e-2d01-4eeb-9c55-b9ac82cf2c15</vt:lpwstr>
  </property>
</Properties>
</file>