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1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B3DE69"/>
    <a:srgbClr val="FFED6F"/>
    <a:srgbClr val="80B1D3"/>
    <a:srgbClr val="FDB462"/>
    <a:srgbClr val="FCCDE5"/>
    <a:srgbClr val="D9D9D9"/>
    <a:srgbClr val="8DD3C7"/>
    <a:srgbClr val="000000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2023-08-16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81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856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95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RESILEINCE INDEX (RI)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Aug 16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OVERVIEW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8402707" cy="32635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goal </a:t>
            </a:r>
            <a:r>
              <a:rPr lang="en-US" dirty="0"/>
              <a:t>of the RI is to: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Capture National Conservation data into a </a:t>
            </a:r>
            <a:r>
              <a:rPr lang="en-US" sz="1600" b="1" dirty="0"/>
              <a:t>single</a:t>
            </a:r>
            <a:r>
              <a:rPr lang="en-US" sz="1600" dirty="0"/>
              <a:t> metric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Enhance Where To Work site selection outputs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Drive What To Do management action optimizations</a:t>
            </a:r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600" dirty="0"/>
              <a:t>Guide Project Management Plans and Securement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RI provides a “catch-all” </a:t>
            </a:r>
            <a:r>
              <a:rPr lang="en-US" b="1" dirty="0"/>
              <a:t>Landscape Level </a:t>
            </a:r>
            <a:r>
              <a:rPr lang="en-US" dirty="0"/>
              <a:t>metric that aids in comparing the relationship between location and conservation impact.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INPUT DATA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8464"/>
            <a:ext cx="8402707" cy="82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Conservation data has been captured into 8 broad </a:t>
            </a:r>
            <a:r>
              <a:rPr lang="en-US" b="1" dirty="0"/>
              <a:t>Themes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A82A7-BB64-0E41-8DEC-FAFAD827815C}"/>
              </a:ext>
            </a:extLst>
          </p:cNvPr>
          <p:cNvSpPr txBox="1"/>
          <p:nvPr/>
        </p:nvSpPr>
        <p:spPr>
          <a:xfrm>
            <a:off x="1431236" y="1742862"/>
            <a:ext cx="233900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8DD3C7"/>
                </a:highlight>
              </a:rPr>
              <a:t>Biodiversity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D9D9D9"/>
                </a:highlight>
              </a:rPr>
              <a:t>Carbon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CCDE5"/>
                </a:highlight>
              </a:rPr>
              <a:t>Climate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1800" dirty="0">
                <a:highlight>
                  <a:srgbClr val="FDB462"/>
                </a:highlight>
              </a:rPr>
              <a:t>Connectivity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82E9E-819A-83B4-35AE-3D56EA7A0AA1}"/>
              </a:ext>
            </a:extLst>
          </p:cNvPr>
          <p:cNvSpPr txBox="1"/>
          <p:nvPr/>
        </p:nvSpPr>
        <p:spPr>
          <a:xfrm>
            <a:off x="4234070" y="1742862"/>
            <a:ext cx="319377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80B1D3"/>
                </a:highlight>
              </a:rPr>
              <a:t>Environmental Services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FED6F"/>
                </a:highlight>
              </a:rPr>
              <a:t>Habitat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B3DE69"/>
                </a:highlight>
              </a:rPr>
              <a:t>Protection</a:t>
            </a:r>
          </a:p>
          <a:p>
            <a:pPr marL="342900" indent="-342900">
              <a:buFont typeface="+mj-lt"/>
              <a:buAutoNum type="alphaUcPeriod" startAt="5"/>
            </a:pPr>
            <a:r>
              <a:rPr lang="en-US" sz="1800" dirty="0">
                <a:highlight>
                  <a:srgbClr val="FB8072"/>
                </a:highlight>
              </a:rPr>
              <a:t>Threats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Features</a:t>
            </a:r>
            <a:r>
              <a:rPr lang="en-US" dirty="0"/>
              <a:t> (layers) that make up each theme have been </a:t>
            </a:r>
            <a:r>
              <a:rPr lang="en-US" b="1" dirty="0"/>
              <a:t>weighted</a:t>
            </a:r>
            <a:r>
              <a:rPr lang="en-US" dirty="0"/>
              <a:t> by importance.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 FEATURES &amp; RELATIVE WEIGHTS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63B3EB-CF46-D578-E205-1803F7E6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8060"/>
              </p:ext>
            </p:extLst>
          </p:nvPr>
        </p:nvGraphicFramePr>
        <p:xfrm>
          <a:off x="485251" y="1020419"/>
          <a:ext cx="4165434" cy="387625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87373">
                  <a:extLst>
                    <a:ext uri="{9D8B030D-6E8A-4147-A177-3AD203B41FA5}">
                      <a16:colId xmlns:a16="http://schemas.microsoft.com/office/drawing/2014/main" val="1471919770"/>
                    </a:ext>
                  </a:extLst>
                </a:gridCol>
                <a:gridCol w="1534634">
                  <a:extLst>
                    <a:ext uri="{9D8B030D-6E8A-4147-A177-3AD203B41FA5}">
                      <a16:colId xmlns:a16="http://schemas.microsoft.com/office/drawing/2014/main" val="3434318196"/>
                    </a:ext>
                  </a:extLst>
                </a:gridCol>
                <a:gridCol w="396708">
                  <a:extLst>
                    <a:ext uri="{9D8B030D-6E8A-4147-A177-3AD203B41FA5}">
                      <a16:colId xmlns:a16="http://schemas.microsoft.com/office/drawing/2014/main" val="4085942496"/>
                    </a:ext>
                  </a:extLst>
                </a:gridCol>
                <a:gridCol w="678578">
                  <a:extLst>
                    <a:ext uri="{9D8B030D-6E8A-4147-A177-3AD203B41FA5}">
                      <a16:colId xmlns:a16="http://schemas.microsoft.com/office/drawing/2014/main" val="383425934"/>
                    </a:ext>
                  </a:extLst>
                </a:gridCol>
                <a:gridCol w="668141">
                  <a:extLst>
                    <a:ext uri="{9D8B030D-6E8A-4147-A177-3AD203B41FA5}">
                      <a16:colId xmlns:a16="http://schemas.microsoft.com/office/drawing/2014/main" val="1228615487"/>
                    </a:ext>
                  </a:extLst>
                </a:gridCol>
              </a:tblGrid>
              <a:tr h="2254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POSITIVE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128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0626247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Key Biodiversity Areas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15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94979467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DB462"/>
                          </a:highlight>
                          <a:latin typeface="+mn-lt"/>
                          <a:ea typeface="+mn-ea"/>
                          <a:cs typeface="+mn-cs"/>
                        </a:rPr>
                        <a:t>Connectivity</a:t>
                      </a: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Connectivity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39603271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B3DE69"/>
                          </a:highlight>
                        </a:rPr>
                        <a:t>Protection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3DE6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Existing Conservation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+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3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3868750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Critical Habitat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4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0414138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Endangered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0505672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Threatened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7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65513139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8DD3C7"/>
                          </a:highlight>
                        </a:rPr>
                        <a:t>Biodiversity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DD3C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Special Concern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6891411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Refugia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54497371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Velocity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6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7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44125896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Potential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37470502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D9D9D9"/>
                          </a:highlight>
                        </a:rPr>
                        <a:t>Carbon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Storage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5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2372699170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Forest Landcover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442699799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Grassland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926032515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FED6F"/>
                          </a:highlight>
                        </a:rPr>
                        <a:t>Habitat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ED6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Wetland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2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9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110842213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Freshwater Provision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896008701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 err="1">
                          <a:effectLst/>
                          <a:highlight>
                            <a:srgbClr val="80B1D3"/>
                          </a:highlight>
                        </a:rPr>
                        <a:t>eServices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80B1D3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Recreation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+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10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37" marR="9037" marT="9037" marB="0" anchor="b"/>
                </a:tc>
                <a:extLst>
                  <a:ext uri="{0D108BD9-81ED-4DB2-BD59-A6C34878D82A}">
                    <a16:rowId xmlns:a16="http://schemas.microsoft.com/office/drawing/2014/main" val="9474708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2C825F-4003-CA6D-ED5F-91F13554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6476"/>
              </p:ext>
            </p:extLst>
          </p:nvPr>
        </p:nvGraphicFramePr>
        <p:xfrm>
          <a:off x="4895850" y="1020419"/>
          <a:ext cx="3619500" cy="7715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44358">
                  <a:extLst>
                    <a:ext uri="{9D8B030D-6E8A-4147-A177-3AD203B41FA5}">
                      <a16:colId xmlns:a16="http://schemas.microsoft.com/office/drawing/2014/main" val="3726940338"/>
                    </a:ext>
                  </a:extLst>
                </a:gridCol>
                <a:gridCol w="1480270">
                  <a:extLst>
                    <a:ext uri="{9D8B030D-6E8A-4147-A177-3AD203B41FA5}">
                      <a16:colId xmlns:a16="http://schemas.microsoft.com/office/drawing/2014/main" val="2445518703"/>
                    </a:ext>
                  </a:extLst>
                </a:gridCol>
                <a:gridCol w="362905">
                  <a:extLst>
                    <a:ext uri="{9D8B030D-6E8A-4147-A177-3AD203B41FA5}">
                      <a16:colId xmlns:a16="http://schemas.microsoft.com/office/drawing/2014/main" val="1608706576"/>
                    </a:ext>
                  </a:extLst>
                </a:gridCol>
                <a:gridCol w="620759">
                  <a:extLst>
                    <a:ext uri="{9D8B030D-6E8A-4147-A177-3AD203B41FA5}">
                      <a16:colId xmlns:a16="http://schemas.microsoft.com/office/drawing/2014/main" val="947823489"/>
                    </a:ext>
                  </a:extLst>
                </a:gridCol>
                <a:gridCol w="611208">
                  <a:extLst>
                    <a:ext uri="{9D8B030D-6E8A-4147-A177-3AD203B41FA5}">
                      <a16:colId xmlns:a16="http://schemas.microsoft.com/office/drawing/2014/main" val="2499768361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NEGATIVE FEATURES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56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THEMES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FEATURES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SIGN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WEIGHTS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b="1" u="none" strike="noStrike" dirty="0">
                          <a:effectLst/>
                        </a:rPr>
                        <a:t>RANKS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597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B8072"/>
                          </a:highlight>
                        </a:rPr>
                        <a:t>Threats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B807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Human Footprint Index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>
                          <a:effectLst/>
                        </a:rPr>
                        <a:t>-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38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>
                          <a:effectLst/>
                        </a:rPr>
                        <a:t>1</a:t>
                      </a:r>
                      <a:endParaRPr lang="en-CA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26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  <a:highlight>
                            <a:srgbClr val="FCCDE5"/>
                          </a:highlight>
                        </a:rPr>
                        <a:t>Climate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CCDE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Extremes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000" u="none" strike="noStrike" dirty="0">
                          <a:effectLst/>
                        </a:rPr>
                        <a:t>-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12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000" u="none" strike="noStrike" dirty="0">
                          <a:effectLst/>
                        </a:rPr>
                        <a:t>2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98067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041065-C140-5661-4C80-DECE1A12CB9E}"/>
              </a:ext>
            </a:extLst>
          </p:cNvPr>
          <p:cNvSpPr txBox="1"/>
          <p:nvPr/>
        </p:nvSpPr>
        <p:spPr>
          <a:xfrm>
            <a:off x="4985716" y="2073450"/>
            <a:ext cx="34397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Ranks are rationalized using the </a:t>
            </a:r>
          </a:p>
          <a:p>
            <a:r>
              <a:rPr lang="en-US" sz="2000" b="1" dirty="0"/>
              <a:t>C</a:t>
            </a:r>
            <a:r>
              <a:rPr lang="en-US" sz="1800" dirty="0"/>
              <a:t>onnectivity. </a:t>
            </a:r>
            <a:r>
              <a:rPr lang="en-US" sz="2000" b="1" dirty="0"/>
              <a:t>A</a:t>
            </a:r>
            <a:r>
              <a:rPr lang="en-US" sz="1800" dirty="0"/>
              <a:t>dequacy. </a:t>
            </a:r>
            <a:r>
              <a:rPr lang="en-US" sz="2000" b="1" dirty="0"/>
              <a:t>R</a:t>
            </a:r>
            <a:r>
              <a:rPr lang="en-US" sz="1800" dirty="0"/>
              <a:t>epresentativeness. </a:t>
            </a:r>
            <a:r>
              <a:rPr lang="en-US" sz="2000" b="1" dirty="0"/>
              <a:t>E</a:t>
            </a:r>
            <a:r>
              <a:rPr lang="en-US" sz="1800" dirty="0"/>
              <a:t>fficiency principle.</a:t>
            </a:r>
            <a:endParaRPr lang="en-CA" sz="18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weights tally up to </a:t>
            </a:r>
            <a:r>
              <a:rPr lang="en-US" sz="1600" b="1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weights tally up to </a:t>
            </a:r>
            <a:r>
              <a:rPr lang="en-US" sz="1600" b="1" dirty="0"/>
              <a:t>-50</a:t>
            </a:r>
          </a:p>
          <a:p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32167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PREP DETAILS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886700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Each feature is </a:t>
            </a:r>
            <a:r>
              <a:rPr lang="en-US" b="1" dirty="0"/>
              <a:t>scaled</a:t>
            </a:r>
            <a:r>
              <a:rPr lang="en-US" dirty="0"/>
              <a:t> between </a:t>
            </a:r>
            <a:r>
              <a:rPr lang="en-US" b="1" dirty="0"/>
              <a:t>0</a:t>
            </a:r>
            <a:r>
              <a:rPr lang="en-US" dirty="0"/>
              <a:t> and </a:t>
            </a:r>
            <a:r>
              <a:rPr lang="en-US" b="1" dirty="0"/>
              <a:t>1</a:t>
            </a:r>
            <a:r>
              <a:rPr lang="en-US" dirty="0"/>
              <a:t> before the RI equation is executed. This step is required in order to combine features that have different units of measurement.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8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EQUATION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062606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(feature * weight) + (feature * weight) - (feature * weight) etc.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dirty="0"/>
              <a:t>CP&amp;P </a:t>
            </a:r>
            <a:r>
              <a:rPr lang="en-US" sz="1800" dirty="0"/>
              <a:t>has provided an RI </a:t>
            </a:r>
            <a:r>
              <a:rPr lang="en-US" sz="1800" b="1" dirty="0"/>
              <a:t>recommendation </a:t>
            </a:r>
            <a:r>
              <a:rPr lang="en-US" sz="1800" dirty="0"/>
              <a:t>for review.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627B5-54E8-0C76-17C9-60FAEE111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426271"/>
            <a:ext cx="7553325" cy="12641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39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/>
              <a:t>Designed as an </a:t>
            </a:r>
            <a:r>
              <a:rPr lang="en-US" sz="2000" b="1" dirty="0"/>
              <a:t>engagement</a:t>
            </a:r>
            <a:r>
              <a:rPr lang="en-US" sz="2000" dirty="0"/>
              <a:t> tool that shows transparency in the make-up of the index.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Users can </a:t>
            </a:r>
            <a:r>
              <a:rPr lang="en-US" sz="2000" b="1" dirty="0"/>
              <a:t>change</a:t>
            </a:r>
            <a:r>
              <a:rPr lang="en-US" sz="2000" dirty="0"/>
              <a:t> weights and update the RI in real time. This provides a means to reason with the relative importance of layers that comprise the index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Main App Features:</a:t>
            </a:r>
          </a:p>
          <a:p>
            <a:r>
              <a:rPr lang="en-US" sz="1300" dirty="0"/>
              <a:t>RI map display</a:t>
            </a:r>
          </a:p>
          <a:p>
            <a:r>
              <a:rPr lang="en-US" sz="1300" dirty="0"/>
              <a:t>RI equation display</a:t>
            </a:r>
          </a:p>
          <a:p>
            <a:r>
              <a:rPr lang="en-US" sz="1300" dirty="0"/>
              <a:t>RI point extractions and pop-up</a:t>
            </a:r>
          </a:p>
          <a:p>
            <a:r>
              <a:rPr lang="en-US" sz="1300" dirty="0"/>
              <a:t>RI download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808685"/>
            <a:ext cx="8157541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RI BUILDER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</p:cNvCxnSpPr>
          <p:nvPr/>
        </p:nvCxnSpPr>
        <p:spPr>
          <a:xfrm flipH="1" flipV="1">
            <a:off x="2120348" y="2304041"/>
            <a:ext cx="1769165" cy="1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</p:cNvCxnSpPr>
          <p:nvPr/>
        </p:nvCxnSpPr>
        <p:spPr>
          <a:xfrm flipH="1">
            <a:off x="4174435" y="1013792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106557"/>
            <a:ext cx="602974" cy="18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88087" y="1745517"/>
            <a:ext cx="39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9817" y="3893973"/>
            <a:ext cx="6626" cy="51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FAB9D-D798-4A6B-F625-F34A3D3C1EB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3054626" y="3675361"/>
            <a:ext cx="1380714" cy="76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H="1">
            <a:off x="1371600" y="3273055"/>
            <a:ext cx="2232991" cy="145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</p:cNvCxnSpPr>
          <p:nvPr/>
        </p:nvCxnSpPr>
        <p:spPr>
          <a:xfrm flipH="1">
            <a:off x="3004930" y="3181516"/>
            <a:ext cx="3364395" cy="151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4770783" y="894831"/>
            <a:ext cx="288897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updated RI raster (.</a:t>
            </a:r>
            <a:r>
              <a:rPr lang="en-US" sz="1000" dirty="0" err="1"/>
              <a:t>tif</a:t>
            </a:r>
            <a:r>
              <a:rPr lang="en-US" sz="1000" dirty="0"/>
              <a:t>) and weights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493153" y="1545462"/>
            <a:ext cx="8949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 one at a time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889513" y="2193667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weights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654287" y="1246140"/>
            <a:ext cx="111649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PowerPoint</a:t>
            </a:r>
            <a:endParaRPr lang="en-CA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025D1-25EB-F4EC-D28C-1322055D9B02}"/>
              </a:ext>
            </a:extLst>
          </p:cNvPr>
          <p:cNvSpPr txBox="1"/>
          <p:nvPr/>
        </p:nvSpPr>
        <p:spPr>
          <a:xfrm>
            <a:off x="3797579" y="3429140"/>
            <a:ext cx="12755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Tally of total weights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5887695" y="3647752"/>
            <a:ext cx="8042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RI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3459644" y="2872945"/>
            <a:ext cx="14034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weights to CP&amp;P Recommendation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5831574" y="2937555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RI on map</a:t>
            </a:r>
            <a:endParaRPr lang="en-CA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2F9629-9CDD-4C3F-8379-ED086709FFE1}"/>
              </a:ext>
            </a:extLst>
          </p:cNvPr>
          <p:cNvCxnSpPr>
            <a:cxnSpLocks/>
          </p:cNvCxnSpPr>
          <p:nvPr/>
        </p:nvCxnSpPr>
        <p:spPr>
          <a:xfrm flipV="1">
            <a:off x="7887115" y="3346246"/>
            <a:ext cx="0" cy="3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912EE-E3EB-4FD9-AFE4-9FBBB16A4ACF}"/>
              </a:ext>
            </a:extLst>
          </p:cNvPr>
          <p:cNvSpPr txBox="1"/>
          <p:nvPr/>
        </p:nvSpPr>
        <p:spPr>
          <a:xfrm>
            <a:off x="7177710" y="3653312"/>
            <a:ext cx="14188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Click on mapped points to view RI cell value </a:t>
            </a:r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5E07-814C-6A9C-FAC9-655A4A9F5EDC}"/>
              </a:ext>
            </a:extLst>
          </p:cNvPr>
          <p:cNvSpPr txBox="1"/>
          <p:nvPr/>
        </p:nvSpPr>
        <p:spPr>
          <a:xfrm>
            <a:off x="6787181" y="2490202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Toggle overlays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8C428-8A3E-48FB-E219-7579D958B263}"/>
              </a:ext>
            </a:extLst>
          </p:cNvPr>
          <p:cNvCxnSpPr>
            <a:cxnSpLocks/>
          </p:cNvCxnSpPr>
          <p:nvPr/>
        </p:nvCxnSpPr>
        <p:spPr>
          <a:xfrm>
            <a:off x="7388087" y="2741983"/>
            <a:ext cx="399634" cy="40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Props1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9C876B4E-9239-4840-BF5E-B55D728E076B}">
  <ds:schemaRefs>
    <ds:schemaRef ds:uri="http://purl.org/dc/dcmitype/"/>
    <ds:schemaRef ds:uri="http://purl.org/dc/terms/"/>
    <ds:schemaRef ds:uri="9daf4fce-efdb-4f08-985f-94c0458ac4da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b73fb41d-4db5-49df-b889-ce373c40e3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6783</TotalTime>
  <Words>470</Words>
  <Application>Microsoft Office PowerPoint</Application>
  <PresentationFormat>On-screen Show (16:9)</PresentationFormat>
  <Paragraphs>206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Verdana</vt:lpstr>
      <vt:lpstr>ncc</vt:lpstr>
      <vt:lpstr>RESILEINCE INDEX (RI) </vt:lpstr>
      <vt:lpstr>RI OVERVIEW</vt:lpstr>
      <vt:lpstr>RI INPUT DATA</vt:lpstr>
      <vt:lpstr>RI FEATURES &amp; RELATIVE WEIGHTS</vt:lpstr>
      <vt:lpstr>RI PREP DETAILS</vt:lpstr>
      <vt:lpstr>RI EQUATION</vt:lpstr>
      <vt:lpstr>RI BUILDER</vt:lpstr>
      <vt:lpstr>RI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41</cp:revision>
  <dcterms:created xsi:type="dcterms:W3CDTF">2019-09-11T15:23:30Z</dcterms:created>
  <dcterms:modified xsi:type="dcterms:W3CDTF">2023-08-16T16:15:54Z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