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27"/>
  </p:notesMasterIdLst>
  <p:sldIdLst>
    <p:sldId id="256" r:id="rId7"/>
    <p:sldId id="257" r:id="rId8"/>
    <p:sldId id="270" r:id="rId9"/>
    <p:sldId id="266" r:id="rId10"/>
    <p:sldId id="265" r:id="rId11"/>
    <p:sldId id="271" r:id="rId12"/>
    <p:sldId id="258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68" r:id="rId22"/>
    <p:sldId id="262" r:id="rId23"/>
    <p:sldId id="263" r:id="rId24"/>
    <p:sldId id="264" r:id="rId25"/>
    <p:sldId id="26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000000"/>
    <a:srgbClr val="FFED6F"/>
    <a:srgbClr val="FCCDE5"/>
    <a:srgbClr val="FDB462"/>
    <a:srgbClr val="8DD3C7"/>
    <a:srgbClr val="B3DE69"/>
    <a:srgbClr val="80B1D3"/>
    <a:srgbClr val="D9D9D9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53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4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9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07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82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45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2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03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4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57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4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6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98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4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west.databasin.org/pages/climatic-macrorefugia-for-trees-and-songbir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daptwest.databasin.org/pages/climate-connectivity-north-americ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nfis.org/mapserver/nfis-change_e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.canada.ca/data/en/dataset/9d96e8c9-22fe-4ad2-b5e8-94a6991b744b" TargetMode="External"/><Relationship Id="rId5" Type="http://schemas.openxmlformats.org/officeDocument/2006/relationships/hyperlink" Target="https://open.canada.ca/data/en/dataset/80aa8ec6-4947-48de-bc9c-7d09d48b4cad" TargetMode="External"/><Relationship Id="rId4" Type="http://schemas.openxmlformats.org/officeDocument/2006/relationships/hyperlink" Target="https://open.canada.ca/data/en/dataset/fa84a70f-03ad-4946-b0f8-a3b481dd524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realisdata.ca/dataset.xhtml?persistentId=doi:10.5683/SP2/EVKAV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007/s10584-021-03094-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10980-021-01193-y" TargetMode="External"/><Relationship Id="rId13" Type="http://schemas.openxmlformats.org/officeDocument/2006/relationships/hyperlink" Target="https://www.sciencedirect.com/science/article/pii/S0006320715002529#bb0155" TargetMode="External"/><Relationship Id="rId3" Type="http://schemas.openxmlformats.org/officeDocument/2006/relationships/hyperlink" Target="https://link.springer.com/article/10.1007/s100219900002" TargetMode="External"/><Relationship Id="rId7" Type="http://schemas.openxmlformats.org/officeDocument/2006/relationships/hyperlink" Target="https://esajournals.onlinelibrary.wiley.com/doi/abs/10.1890/13-2113.1?casa_token=a5GUcC01mnsAAAAA:dsV4tSiXnHfhPwnCutvAEmA-FGFrxO40JND730ft-nI6Oq_Eqe6GlarmzasTqznSmhyP1B2BW-0UNNg5" TargetMode="External"/><Relationship Id="rId12" Type="http://schemas.openxmlformats.org/officeDocument/2006/relationships/hyperlink" Target="https://www.sciencedirect.com/science/article/pii/S1470160X1500241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ajournals.onlinelibrary.wiley.com/doi/full/10.1002/eap.1527" TargetMode="External"/><Relationship Id="rId11" Type="http://schemas.openxmlformats.org/officeDocument/2006/relationships/hyperlink" Target="https://www.cell.com/trends/ecology-evolution/fulltext/S0169-5347(15)00321-3" TargetMode="External"/><Relationship Id="rId5" Type="http://schemas.openxmlformats.org/officeDocument/2006/relationships/hyperlink" Target="https://www.frontiersin.org/articles/10.3389/fevo.2019.00440/full" TargetMode="External"/><Relationship Id="rId15" Type="http://schemas.openxmlformats.org/officeDocument/2006/relationships/hyperlink" Target="https://esajournals.onlinelibrary.wiley.com/doi/full/10.1890/1540-9295%282006%29004%5B0080%3ABEFART%5D2.0.CO%3B2?casa_token=iSM4aLrMYhcAAAAA%3A7vbR7SrZmxu_f3k5FDiNeRWU9icdsIW24OMs6uA9QyAp6uCxU-JiKypg2ox7W9UpNIh2NCDROQtxkV4l" TargetMode="External"/><Relationship Id="rId10" Type="http://schemas.openxmlformats.org/officeDocument/2006/relationships/hyperlink" Target="https://besjournals.onlinelibrary.wiley.com/doi/full/10.1111/1365-2664.12634" TargetMode="External"/><Relationship Id="rId4" Type="http://schemas.openxmlformats.org/officeDocument/2006/relationships/hyperlink" Target="https://www.annualreviews.org/doi/abs/10.1146/annurev.es.04.110173.000245" TargetMode="External"/><Relationship Id="rId9" Type="http://schemas.openxmlformats.org/officeDocument/2006/relationships/hyperlink" Target="https://www.mdpi.com/2071-1050/13/5/2629" TargetMode="External"/><Relationship Id="rId14" Type="http://schemas.openxmlformats.org/officeDocument/2006/relationships/hyperlink" Target="https://www.pnas.org/doi/10.1073/pnas.22044341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environment-climate-change/services/national-wildlife-areas/protected-conserved-areas-databas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data/en/dataset/d00f8e8c-40c4-435a-b790-980339ce312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pen.canada.ca/data/en/dataset/47caa405-be2b-4e9e-8f53-c478ade2ca74" TargetMode="External"/><Relationship Id="rId4" Type="http://schemas.openxmlformats.org/officeDocument/2006/relationships/hyperlink" Target="https://ibacanada.com/explore_how.jsp?lang=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2819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333656"/>
            <a:ext cx="7651376" cy="2125546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</a:t>
            </a:r>
            <a:br>
              <a:rPr lang="en-US" dirty="0"/>
            </a:br>
            <a:r>
              <a:rPr lang="en-US" sz="1800" dirty="0"/>
              <a:t>CONCEPTS &amp; SCORE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chemeClr val="tx1"/>
                </a:solidFill>
              </a:rPr>
              <a:t>THIS IS NOT AN OVERVIEW OF THE LANSCAPE RESILIENCE TOOL 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14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CCDE5"/>
                </a:highlight>
              </a:rPr>
              <a:t>Climate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Related to connectivity, it is important to adjust for the effects of climate change and give species the opportunity to move as climate conditions change.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Areas that provide climate resiliency increase the Landscape Resilience Score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CCDE5"/>
                </a:highlight>
              </a:rPr>
              <a:t>Climate:</a:t>
            </a:r>
          </a:p>
          <a:p>
            <a:r>
              <a:rPr lang="en-US" sz="1400" dirty="0"/>
              <a:t>Climate refugia (</a:t>
            </a:r>
            <a:r>
              <a:rPr lang="en-US" sz="1400" dirty="0" err="1"/>
              <a:t>Stralberg</a:t>
            </a:r>
            <a:r>
              <a:rPr lang="en-US" sz="1400" dirty="0"/>
              <a:t> et al. 2021; </a:t>
            </a:r>
            <a:r>
              <a:rPr lang="en-US" sz="1400" dirty="0">
                <a:hlinkClick r:id="rId3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Locations with rare climatic conditions that are likely to facilitate species persistence under climate change</a:t>
            </a:r>
          </a:p>
          <a:p>
            <a:r>
              <a:rPr lang="en-US" sz="1400" dirty="0"/>
              <a:t>Climate centrality (Carroll et al. 2018; </a:t>
            </a:r>
            <a:r>
              <a:rPr lang="en-US" sz="1400" dirty="0">
                <a:hlinkClick r:id="rId4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Represents connectivity between current and future climate analogs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1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455906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ED6F"/>
                </a:highlight>
              </a:rPr>
              <a:t>Habitat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By securing a diverse portfolio of habitat types ensures redundancy is built into the protected area network.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types reflect NCC impact metrics.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FED6F"/>
                </a:highlight>
              </a:rPr>
              <a:t>Habitat:</a:t>
            </a:r>
          </a:p>
          <a:p>
            <a:r>
              <a:rPr lang="en-US" sz="1400" dirty="0"/>
              <a:t>Forest landcover hectares (</a:t>
            </a:r>
            <a:r>
              <a:rPr lang="en-US" sz="1400" dirty="0">
                <a:hlinkClick r:id="rId3"/>
              </a:rPr>
              <a:t>VLCE2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AFFC LUTS</a:t>
            </a:r>
            <a:r>
              <a:rPr lang="en-US" sz="1400" dirty="0"/>
              <a:t>)</a:t>
            </a:r>
          </a:p>
          <a:p>
            <a:r>
              <a:rPr lang="en-US" sz="1400" dirty="0"/>
              <a:t>Wetland hectares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  <a:p>
            <a:r>
              <a:rPr lang="en-US" sz="1400" dirty="0"/>
              <a:t>Grassland hectares (</a:t>
            </a:r>
            <a:r>
              <a:rPr lang="en-US" sz="1400" dirty="0">
                <a:hlinkClick r:id="rId4"/>
              </a:rPr>
              <a:t>AAFC LU</a:t>
            </a:r>
            <a:r>
              <a:rPr lang="en-US" sz="1400" dirty="0"/>
              <a:t>)</a:t>
            </a:r>
          </a:p>
          <a:p>
            <a:r>
              <a:rPr lang="en-US" sz="1400" dirty="0"/>
              <a:t>River kilometers (</a:t>
            </a:r>
            <a:r>
              <a:rPr lang="en-US" sz="1400" dirty="0">
                <a:hlinkClick r:id="rId6"/>
              </a:rPr>
              <a:t>NRCan</a:t>
            </a:r>
            <a:r>
              <a:rPr lang="en-US" sz="1400" dirty="0"/>
              <a:t>) </a:t>
            </a:r>
          </a:p>
          <a:p>
            <a:r>
              <a:rPr lang="en-US" sz="1400" dirty="0"/>
              <a:t>Shoreline kilometers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0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B8072"/>
                </a:highlight>
              </a:rPr>
              <a:t>Threats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pressures pose a negative impact on Landscape Resilience.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decreases the threat of biodiversity loss from anthropogenic pressures.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B8072"/>
                </a:highlight>
              </a:rPr>
              <a:t>Threats:</a:t>
            </a:r>
          </a:p>
          <a:p>
            <a:r>
              <a:rPr lang="en-US" sz="1400" dirty="0"/>
              <a:t>Human footprint index (</a:t>
            </a:r>
            <a:r>
              <a:rPr lang="en-US" sz="1400" dirty="0">
                <a:hlinkClick r:id="rId3"/>
              </a:rPr>
              <a:t>UNBC</a:t>
            </a:r>
            <a:r>
              <a:rPr lang="en-US" sz="1400" dirty="0"/>
              <a:t>) 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considers built environments, population density, nighttime lights, crop lands, pasture lands, forestry, railways, roads dams, reservoirs, navigable waterways, mining and oil and gas disturbances.</a:t>
            </a:r>
          </a:p>
          <a:p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extremes (</a:t>
            </a:r>
            <a:r>
              <a:rPr lang="en-US" sz="1400" dirty="0">
                <a:hlinkClick r:id="rId4"/>
              </a:rPr>
              <a:t>La </a:t>
            </a:r>
            <a:r>
              <a:rPr lang="en-US" sz="1400" dirty="0" err="1">
                <a:hlinkClick r:id="rId4"/>
              </a:rPr>
              <a:t>Sorte</a:t>
            </a:r>
            <a:r>
              <a:rPr lang="en-US" sz="1400" dirty="0">
                <a:hlinkClick r:id="rId4"/>
              </a:rPr>
              <a:t> et al. 2021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Useful way to capture extreme stressors on biodiversity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534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Each variable is </a:t>
            </a:r>
            <a:r>
              <a:rPr lang="en-US" sz="1700" b="1" dirty="0"/>
              <a:t>scaled</a:t>
            </a:r>
            <a:r>
              <a:rPr lang="en-US" sz="1700" dirty="0"/>
              <a:t> between </a:t>
            </a:r>
            <a:r>
              <a:rPr lang="en-US" sz="1700" b="1" dirty="0"/>
              <a:t>0</a:t>
            </a:r>
            <a:r>
              <a:rPr lang="en-US" sz="1700" dirty="0"/>
              <a:t> and </a:t>
            </a:r>
            <a:r>
              <a:rPr lang="en-US" sz="1700" b="1" dirty="0"/>
              <a:t>1</a:t>
            </a:r>
            <a:r>
              <a:rPr lang="en-US" sz="1700" dirty="0"/>
              <a:t> before the score is executed. This step is required to combine features that have different units of measurement.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For variables that have </a:t>
            </a:r>
            <a:r>
              <a:rPr lang="en-US" sz="1700" b="1" dirty="0"/>
              <a:t>extreme</a:t>
            </a:r>
            <a:r>
              <a:rPr lang="en-US" sz="1700" dirty="0"/>
              <a:t> concentration of high or low values, a </a:t>
            </a:r>
            <a:r>
              <a:rPr lang="en-US" sz="1700" b="1" dirty="0"/>
              <a:t>log</a:t>
            </a:r>
            <a:r>
              <a:rPr lang="en-US" sz="1700" dirty="0"/>
              <a:t> transformation is applied before scaling.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79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933319"/>
            <a:ext cx="8137525" cy="404666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Landscape Resilience Score </a:t>
            </a: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B3DE69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protection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key biodiversity area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critical habitat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richness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richness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richness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DB46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connectivity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centrality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refugia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forest landcover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wetland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grassland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rivers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shoreline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 (</a:t>
            </a:r>
            <a:r>
              <a:rPr lang="en-US" sz="25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human footprint index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- (</a:t>
            </a:r>
            <a:r>
              <a:rPr lang="en-US" sz="25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extremes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Where </a:t>
            </a: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value 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represents the relative importance in rank with other variables in the equation. </a:t>
            </a:r>
          </a:p>
          <a:p>
            <a:pPr marL="0" indent="0" algn="ctr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sz="3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Each unique 1km x 1km pixel has a score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29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/>
              <a:t>For now, each variable gets an equal weight of </a:t>
            </a:r>
            <a:r>
              <a:rPr lang="en-US" sz="1400" b="1" dirty="0"/>
              <a:t>1.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Eventually, we will need to decide </a:t>
            </a:r>
            <a:r>
              <a:rPr lang="en-US" sz="1400" b="1" dirty="0"/>
              <a:t>IF </a:t>
            </a:r>
            <a:r>
              <a:rPr lang="en-US" sz="1400" dirty="0"/>
              <a:t>variables </a:t>
            </a:r>
            <a:r>
              <a:rPr lang="en-US" sz="1400" b="1" dirty="0"/>
              <a:t>should</a:t>
            </a:r>
            <a:r>
              <a:rPr lang="en-US" sz="1400" dirty="0"/>
              <a:t> or </a:t>
            </a:r>
            <a:r>
              <a:rPr lang="en-US" sz="1400" b="1" dirty="0"/>
              <a:t>should not </a:t>
            </a:r>
            <a:r>
              <a:rPr lang="en-US" sz="1400" dirty="0"/>
              <a:t> be influenced by a “</a:t>
            </a:r>
            <a:r>
              <a:rPr lang="en-US" sz="1400" b="1" dirty="0"/>
              <a:t>relative importance value</a:t>
            </a:r>
            <a:r>
              <a:rPr lang="en-US" sz="1400" dirty="0"/>
              <a:t>”. 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This decision should align with what NCC infers as</a:t>
            </a:r>
            <a:r>
              <a:rPr lang="en-US" sz="1400" b="1" dirty="0"/>
              <a:t> Landscape Resilience.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There is no </a:t>
            </a:r>
            <a:r>
              <a:rPr lang="en-US" sz="1400" b="1" dirty="0"/>
              <a:t>right</a:t>
            </a:r>
            <a:r>
              <a:rPr lang="en-US" sz="1400" dirty="0"/>
              <a:t> or </a:t>
            </a:r>
            <a:r>
              <a:rPr lang="en-US" sz="1400" b="1"/>
              <a:t>wrong </a:t>
            </a:r>
            <a:r>
              <a:rPr lang="en-US" sz="1400"/>
              <a:t>approach,</a:t>
            </a:r>
            <a:r>
              <a:rPr lang="en-US" sz="1400" b="1"/>
              <a:t> </a:t>
            </a:r>
            <a:r>
              <a:rPr lang="en-US" sz="1400" dirty="0"/>
              <a:t>as argument could be made for many different combinations.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8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600" u="sng" dirty="0"/>
              <a:t>Example</a:t>
            </a:r>
            <a:r>
              <a:rPr lang="en-US" sz="1600" dirty="0"/>
              <a:t> of importance broken down by </a:t>
            </a:r>
            <a:r>
              <a:rPr lang="en-US" sz="1600" b="1" dirty="0"/>
              <a:t>Impact</a:t>
            </a:r>
            <a:r>
              <a:rPr lang="en-US" sz="1600" dirty="0"/>
              <a:t> and </a:t>
            </a:r>
            <a:r>
              <a:rPr lang="en-US" sz="1600" b="1" dirty="0"/>
              <a:t>Risk: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Impacts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B3DE69"/>
                </a:highlight>
              </a:rPr>
              <a:t>Protection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8DD3C7"/>
                </a:highlight>
              </a:rPr>
              <a:t>Biodiversity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DB462"/>
                </a:highlight>
              </a:rPr>
              <a:t>Connectivity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CCDE5"/>
                </a:highlight>
              </a:rPr>
              <a:t>Climate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FED6F"/>
                </a:highlight>
              </a:rPr>
              <a:t>Habitat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     Risks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FB8072"/>
                </a:highlight>
              </a:rPr>
              <a:t>Threats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highlight>
                <a:srgbClr val="FFED6F"/>
              </a:highlight>
            </a:endParaRPr>
          </a:p>
          <a:p>
            <a:pPr>
              <a:lnSpc>
                <a:spcPct val="130000"/>
              </a:lnSpc>
            </a:pPr>
            <a:endParaRPr lang="en-US" sz="1700" b="1" dirty="0"/>
          </a:p>
          <a:p>
            <a:pPr marL="0" indent="0">
              <a:lnSpc>
                <a:spcPct val="130000"/>
              </a:lnSpc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92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201225"/>
            <a:ext cx="7651376" cy="2424843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</a:t>
            </a:r>
            <a:br>
              <a:rPr lang="en-US" dirty="0"/>
            </a:br>
            <a:r>
              <a:rPr lang="en-US" sz="2000" dirty="0"/>
              <a:t>BUILDER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>
                <a:solidFill>
                  <a:schemeClr val="tx1"/>
                </a:solidFill>
              </a:rPr>
              <a:t>THIS IS NOT THE LANSCAPE RESILIENCE TOOL</a:t>
            </a:r>
            <a:br>
              <a:rPr lang="en-US" sz="2000" dirty="0"/>
            </a:b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14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9352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dirty="0"/>
              <a:t>Designed as an </a:t>
            </a:r>
            <a:r>
              <a:rPr lang="en-US" sz="1700" b="1" dirty="0"/>
              <a:t>engagement</a:t>
            </a:r>
            <a:r>
              <a:rPr lang="en-US" sz="1700" dirty="0"/>
              <a:t> tool that shows transparency in the make-up of the Landscape Resilience (LR) Score.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Provides a </a:t>
            </a:r>
            <a:r>
              <a:rPr lang="en-US" sz="1700" b="1" dirty="0"/>
              <a:t>proto-type</a:t>
            </a:r>
            <a:r>
              <a:rPr lang="en-US" sz="1700" dirty="0"/>
              <a:t> of Landscape Resilience, where each </a:t>
            </a:r>
            <a:r>
              <a:rPr lang="en-US" sz="1700" b="1" dirty="0"/>
              <a:t>pixel</a:t>
            </a:r>
            <a:r>
              <a:rPr lang="en-US" sz="1700" dirty="0"/>
              <a:t> has a score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Users can </a:t>
            </a:r>
            <a:r>
              <a:rPr lang="en-US" sz="1700" b="1" dirty="0"/>
              <a:t>change</a:t>
            </a:r>
            <a:r>
              <a:rPr lang="en-US" sz="1700" dirty="0"/>
              <a:t> values and update the </a:t>
            </a:r>
            <a:r>
              <a:rPr lang="en-US" sz="1700" b="1" dirty="0"/>
              <a:t>LR score </a:t>
            </a:r>
            <a:r>
              <a:rPr lang="en-US" sz="1700" dirty="0"/>
              <a:t>in real time. This provides a means to reason with the relative importance of layers that comprise the score.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1" y="808685"/>
            <a:ext cx="8157539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178328" y="2250818"/>
            <a:ext cx="41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250383" y="1014870"/>
            <a:ext cx="12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065423"/>
            <a:ext cx="418387" cy="1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950372" y="4128630"/>
            <a:ext cx="139474" cy="20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V="1">
            <a:off x="1138608" y="4391081"/>
            <a:ext cx="0" cy="3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445654" y="4391081"/>
            <a:ext cx="0" cy="2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5487278" y="891759"/>
            <a:ext cx="216604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score (.</a:t>
            </a:r>
            <a:r>
              <a:rPr lang="en-US" sz="1000" dirty="0" err="1"/>
              <a:t>tif</a:t>
            </a:r>
            <a:r>
              <a:rPr lang="en-US" sz="1000" dirty="0"/>
              <a:t>) and values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588468" y="2127707"/>
            <a:ext cx="9533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values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482603" y="1181319"/>
            <a:ext cx="833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PowerPoint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4150958" y="3882409"/>
            <a:ext cx="18777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Landscape Resilience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760588" y="4685883"/>
            <a:ext cx="8463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values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1800231" y="4677493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score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8046720" y="3317065"/>
            <a:ext cx="0" cy="38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785176" y="3704921"/>
            <a:ext cx="9383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points to view LR Score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886574" y="2437950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453937" y="2700315"/>
            <a:ext cx="542333" cy="43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8E333D-A3B5-9B86-FC87-A8A7C699CF3C}"/>
              </a:ext>
            </a:extLst>
          </p:cNvPr>
          <p:cNvSpPr txBox="1"/>
          <p:nvPr/>
        </p:nvSpPr>
        <p:spPr>
          <a:xfrm>
            <a:off x="3681952" y="1499969"/>
            <a:ext cx="64769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Web link</a:t>
            </a:r>
            <a:endParaRPr lang="en-CA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3BBE76-0E9D-A5DF-7828-4DAE20E78935}"/>
              </a:ext>
            </a:extLst>
          </p:cNvPr>
          <p:cNvCxnSpPr>
            <a:cxnSpLocks/>
          </p:cNvCxnSpPr>
          <p:nvPr/>
        </p:nvCxnSpPr>
        <p:spPr>
          <a:xfrm flipH="1" flipV="1">
            <a:off x="2944999" y="1367690"/>
            <a:ext cx="736952" cy="2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FAB0B31-22A8-1B40-3329-3629B56B235A}"/>
              </a:ext>
            </a:extLst>
          </p:cNvPr>
          <p:cNvSpPr txBox="1"/>
          <p:nvPr/>
        </p:nvSpPr>
        <p:spPr>
          <a:xfrm>
            <a:off x="3870399" y="3128013"/>
            <a:ext cx="56111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Legend</a:t>
            </a:r>
            <a:endParaRPr lang="en-CA" sz="1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81F2C6-74C9-318D-3825-4935DA918E4C}"/>
              </a:ext>
            </a:extLst>
          </p:cNvPr>
          <p:cNvCxnSpPr>
            <a:cxnSpLocks/>
          </p:cNvCxnSpPr>
          <p:nvPr/>
        </p:nvCxnSpPr>
        <p:spPr>
          <a:xfrm flipH="1">
            <a:off x="3703440" y="3374234"/>
            <a:ext cx="361708" cy="33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D1FFB-C6C9-B9CC-9710-4314A54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82" y="393106"/>
            <a:ext cx="3377537" cy="43709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49" y="1118462"/>
            <a:ext cx="4510910" cy="38851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 </a:t>
            </a:r>
            <a:r>
              <a:rPr lang="en-US" sz="1700" b="1" dirty="0"/>
              <a:t>definition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</a:t>
            </a:r>
            <a:r>
              <a:rPr lang="en-US" sz="1700" b="1" dirty="0"/>
              <a:t> inputs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 </a:t>
            </a:r>
            <a:r>
              <a:rPr lang="en-US" sz="1700" b="1" dirty="0"/>
              <a:t>values</a:t>
            </a: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Communicating the difference between Landscape Resilience </a:t>
            </a:r>
            <a:r>
              <a:rPr lang="en-US" sz="1700" b="1" dirty="0"/>
              <a:t>concept</a:t>
            </a:r>
            <a:r>
              <a:rPr lang="en-US" sz="1700" dirty="0"/>
              <a:t>, </a:t>
            </a:r>
            <a:r>
              <a:rPr lang="en-US" sz="1700" b="1" dirty="0"/>
              <a:t>score</a:t>
            </a:r>
            <a:r>
              <a:rPr lang="en-US" sz="1700" dirty="0"/>
              <a:t> and </a:t>
            </a:r>
            <a:r>
              <a:rPr lang="en-US" sz="1700" b="1" dirty="0"/>
              <a:t>tool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CBE6-2368-27E2-3B35-AF3A3B4C71B4}"/>
              </a:ext>
            </a:extLst>
          </p:cNvPr>
          <p:cNvSpPr txBox="1"/>
          <p:nvPr/>
        </p:nvSpPr>
        <p:spPr>
          <a:xfrm>
            <a:off x="6532830" y="4707268"/>
            <a:ext cx="1032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47D9C-FE6A-4006-7116-FA3E65AA68CC}"/>
              </a:ext>
            </a:extLst>
          </p:cNvPr>
          <p:cNvSpPr txBox="1"/>
          <p:nvPr/>
        </p:nvSpPr>
        <p:spPr>
          <a:xfrm>
            <a:off x="6795681" y="916015"/>
            <a:ext cx="10618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B2240-44CC-384A-5E8B-0A7604709AF6}"/>
              </a:ext>
            </a:extLst>
          </p:cNvPr>
          <p:cNvCxnSpPr>
            <a:cxnSpLocks/>
          </p:cNvCxnSpPr>
          <p:nvPr/>
        </p:nvCxnSpPr>
        <p:spPr>
          <a:xfrm flipH="1" flipV="1">
            <a:off x="6532830" y="4294909"/>
            <a:ext cx="380588" cy="4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1A699-EE5C-7772-4C2F-1C559F35DFC7}"/>
              </a:ext>
            </a:extLst>
          </p:cNvPr>
          <p:cNvCxnSpPr>
            <a:cxnSpLocks/>
          </p:cNvCxnSpPr>
          <p:nvPr/>
        </p:nvCxnSpPr>
        <p:spPr>
          <a:xfrm flipH="1">
            <a:off x="6248400" y="1165716"/>
            <a:ext cx="665018" cy="46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8042"/>
            <a:ext cx="8402707" cy="400235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NCC infers the term </a:t>
            </a:r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Landscape Resilience 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the capacity for biodiversity to recover from local losses and persist at the landscape scale.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1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For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landscape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to be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resilient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it must be able to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adapt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 pressures over time in a way that supports the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long-term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survival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 biodiversity and ecosystems.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Landscape Resilience within this context considers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ecological variables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and aligns more closely with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Ecological Resilience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defined in the academic literature.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/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/>
              <a:t>NCC’s Landscape scale is </a:t>
            </a:r>
            <a:r>
              <a:rPr lang="en-US" sz="1700" b="1" dirty="0"/>
              <a:t>1km x 1km </a:t>
            </a:r>
            <a:r>
              <a:rPr lang="en-US" sz="1700" dirty="0"/>
              <a:t>square pixel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599"/>
            <a:ext cx="7886700" cy="874909"/>
          </a:xfrm>
        </p:spPr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786417"/>
            <a:ext cx="7391860" cy="4149484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Ecological Resilience, Biodiversity and Scale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https://link.springer.com/article/10.1007/s100219900002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Resilience and stability of ecological systems: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https://www.annualreviews.org/doi/abs/10.1146/annurev.es.04.110173.000245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Metrics and Models for Quantifying Ecological Resilience at Landscape Scales: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https://www.frontiersin.org/articles/10.3389/fevo.2019.00440/full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Wild, connected, and diverse: building a more resilient system of protected areas: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6"/>
              </a:rPr>
              <a:t>https://esajournals.onlinelibrary.wiley.com/doi/full/10.1002/eap.1527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Understanding protected area resilience: a multi-scale, social-ecological approach: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https://esajournals.onlinelibrary.wiley.com/doi/abs/10.1890/13-2113.1?casa_token=a5GUcC01mnsAAAAA:dsV4tSiXnHfhPwnCutvAEmA-FGFrxO40JND730ft-nI6Oq_Eqe6GlarmzasTqznSmhyP1B2BW-0UNNg5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Landscape ecological concepts in planning: review of recent developments: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8"/>
              </a:rPr>
              <a:t>https://link.springer.com/article/10.1007/s10980-021-01193-y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Managing Rather Than Avoiding “Difficulties” in Building Landscape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9"/>
              </a:rPr>
              <a:t>https://www.mdpi.com/2071-1050/13/5/2629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Quantifying spatial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0"/>
              </a:rPr>
              <a:t>https://besjournals.onlinelibrary.wiley.com/doi/full/10.1111/1365-2664.12634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Resilience in the Studies of Biodiversity-Ecosystem Functioning: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1"/>
              </a:rPr>
              <a:t>https://www.cell.com/trends/ecology-evolution/fulltext/S0169-5347(15)00321-3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Perspectives for ecosystem management based on ecosystem resilience and ecological thresholds against multiple and stochastic disturbances: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2"/>
              </a:rPr>
              <a:t>https://www.sciencedirect.com/science/article/pii/S1470160X15002411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A riparian conservation network for ecological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3"/>
              </a:rPr>
              <a:t>https://www.sciencedirect.com/science/article/pii/S0006320715002529#bb0155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A resilient and connected network of sites to sustain biodiversity under a changing climate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4"/>
              </a:rPr>
              <a:t>https://www.pnas.org/doi/10.1073/pnas.2204434119</a:t>
            </a:r>
            <a:endParaRPr lang="en-US" dirty="0"/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2800" dirty="0"/>
              <a:t>Biodiversity, ecosystem function, and resilience: ten guiding principles for commodity production landscapes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5"/>
              </a:rPr>
              <a:t>https://esajournals.onlinelibrary.wiley.com/doi/full/10.1890/1540-9295%282006%29004%5B0080%3ABEFART%5D2.0.CO%3B2?casa_token=iSM4aLrMYhcAAAAA%3A7vbR7SrZmxu_f3k5FDiNeRWU9icdsIW24OMs6uA9QyAp6uCxU-JiKypg2ox7W9UpNIh2NCDROQtxkV4l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8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1221283"/>
          </a:xfrm>
        </p:spPr>
        <p:txBody>
          <a:bodyPr/>
          <a:lstStyle/>
          <a:p>
            <a:r>
              <a:rPr lang="en-US" dirty="0"/>
              <a:t>How can NCC Contribute to 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67546"/>
            <a:ext cx="7886699" cy="360715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>
                <a:solidFill>
                  <a:srgbClr val="000000"/>
                </a:solidFill>
                <a:latin typeface="Open Sans" panose="020B0606030504020204" pitchFamily="34" charset="0"/>
              </a:rPr>
              <a:t>Addressing the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existing protected area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gaps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to better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represent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ecosystems, increase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connectivity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and promote species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persistence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within intact landscapes.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By building a system of protected areas with a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diverse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ecological portfolio to help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mitigate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the risk of biodiversity loss.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Adding redundancy of species and their habitat through protection ensures persistence of biodiversity at the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landscape level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(Peterson, Allen &amp; </a:t>
            </a:r>
            <a:r>
              <a:rPr lang="en-US" sz="1700" dirty="0" err="1">
                <a:solidFill>
                  <a:srgbClr val="000000"/>
                </a:solidFill>
                <a:latin typeface="Open Sans" panose="020B0606030504020204" pitchFamily="34" charset="0"/>
              </a:rPr>
              <a:t>Holling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, 1998).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Score Needed?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7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</a:t>
            </a:r>
            <a:r>
              <a:rPr lang="en-US" sz="1700" b="1" dirty="0"/>
              <a:t>operationalize</a:t>
            </a:r>
            <a:r>
              <a:rPr lang="en-US" sz="1700" dirty="0"/>
              <a:t> the concept of Landscape Resilience. 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consolidate conservation variables that support the definition of Landscape Resilience into a </a:t>
            </a:r>
            <a:r>
              <a:rPr lang="en-US" sz="1700" b="1" dirty="0"/>
              <a:t>single composite metric.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b="1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</a:t>
            </a:r>
            <a:r>
              <a:rPr lang="en-US" sz="1700" b="1" dirty="0"/>
              <a:t>assess </a:t>
            </a:r>
            <a:r>
              <a:rPr lang="en-US" sz="1700" dirty="0"/>
              <a:t>a project’s contribution to Landscape Resilience and </a:t>
            </a:r>
            <a:r>
              <a:rPr lang="en-US" sz="1700" b="1" dirty="0"/>
              <a:t>validate</a:t>
            </a:r>
            <a:r>
              <a:rPr lang="en-US" sz="1700" dirty="0"/>
              <a:t> securement.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basis for directing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limited resources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those areas on the landscape where they are likely to have the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greatest benefit.</a:t>
            </a:r>
            <a:endParaRPr lang="en-US" sz="17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Score be used?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7380233" cy="385913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Enhance </a:t>
            </a:r>
            <a:r>
              <a:rPr lang="en-US" sz="1700" b="1" dirty="0"/>
              <a:t>Where To Work </a:t>
            </a:r>
            <a:r>
              <a:rPr lang="en-US" sz="1700" dirty="0"/>
              <a:t>site selection outputs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Where To Work outputs provides a continuous variable to assess Landscape Resilience between planning units.</a:t>
            </a:r>
          </a:p>
          <a:p>
            <a:pPr marL="342900" lvl="1" indent="0">
              <a:lnSpc>
                <a:spcPct val="130000"/>
              </a:lnSpc>
              <a:buNone/>
            </a:pPr>
            <a:endParaRPr lang="en-US" sz="12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Guide Project Management Plans and validate </a:t>
            </a:r>
            <a:r>
              <a:rPr lang="en-US" sz="1700" b="1" dirty="0"/>
              <a:t>Securement 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parcel boundaries provides a means to assess a projects contribution to Landscape Resilience.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highlight>
                  <a:srgbClr val="FFFF00"/>
                </a:highlight>
              </a:rPr>
              <a:t>Landscape Resilience Tool </a:t>
            </a:r>
            <a:r>
              <a:rPr lang="en-US" sz="2000" dirty="0">
                <a:highlight>
                  <a:srgbClr val="FFFF00"/>
                </a:highlight>
              </a:rPr>
              <a:t>is the interface to extract the </a:t>
            </a:r>
            <a:r>
              <a:rPr lang="en-US" sz="2000" b="1" dirty="0">
                <a:highlight>
                  <a:srgbClr val="FFFF00"/>
                </a:highlight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2117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the Score?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3713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900" b="1" dirty="0">
                <a:solidFill>
                  <a:schemeClr val="tx1"/>
                </a:solidFill>
              </a:rPr>
              <a:t>NCC valued </a:t>
            </a:r>
            <a:r>
              <a:rPr lang="en-US" sz="1900" dirty="0">
                <a:solidFill>
                  <a:schemeClr val="tx1"/>
                </a:solidFill>
              </a:rPr>
              <a:t>conservation themes that capture concepts of Landscape Resilience impacts and risks: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B3DE69"/>
                </a:highlight>
              </a:rPr>
              <a:t>Protection: </a:t>
            </a:r>
            <a:r>
              <a:rPr lang="en-US" sz="1400" dirty="0"/>
              <a:t>  existing conservation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8DD3C7"/>
                </a:highlight>
              </a:rPr>
              <a:t>Biodiversity: </a:t>
            </a:r>
            <a:r>
              <a:rPr lang="en-US" sz="1400" dirty="0"/>
              <a:t>  richness, adequacy, key biodiversity areas, critical habitat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DB462"/>
                </a:highlight>
              </a:rPr>
              <a:t>Connectivity: </a:t>
            </a:r>
            <a:r>
              <a:rPr lang="en-US" sz="1700" dirty="0"/>
              <a:t>  </a:t>
            </a:r>
            <a:r>
              <a:rPr lang="en-US" sz="1400" dirty="0"/>
              <a:t>current density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CCDE5"/>
                </a:highlight>
              </a:rPr>
              <a:t>Climate: </a:t>
            </a:r>
            <a:r>
              <a:rPr lang="en-US" sz="1400" dirty="0"/>
              <a:t>  centrality, refugia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FED6F"/>
                </a:highlight>
              </a:rPr>
              <a:t>Habitat:</a:t>
            </a:r>
            <a:r>
              <a:rPr lang="en-US" sz="1700" dirty="0"/>
              <a:t>  </a:t>
            </a:r>
            <a:r>
              <a:rPr lang="en-US" sz="1400" dirty="0"/>
              <a:t>forest, wetland, grassland, rivers, shoreline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B8072"/>
                </a:highlight>
              </a:rPr>
              <a:t>Threats: </a:t>
            </a:r>
            <a:r>
              <a:rPr lang="en-US" sz="1400" dirty="0"/>
              <a:t>  human disturbance, climate extremes</a:t>
            </a:r>
          </a:p>
          <a:p>
            <a:pPr marL="342900" lvl="1" indent="0">
              <a:lnSpc>
                <a:spcPct val="120000"/>
              </a:lnSpc>
              <a:buNone/>
            </a:pPr>
            <a:endParaRPr lang="en-US" dirty="0">
              <a:highlight>
                <a:srgbClr val="FB8072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 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126548"/>
            <a:ext cx="7411764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B3DE69"/>
                </a:highlight>
              </a:rPr>
              <a:t>Protection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contribute to Landscape Resilience by safeguarding species from threats of biodiversity loss.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that intersect other themes of </a:t>
            </a:r>
            <a:r>
              <a:rPr lang="en-US" sz="1400" dirty="0">
                <a:highlight>
                  <a:srgbClr val="8DD3C7"/>
                </a:highlight>
              </a:rPr>
              <a:t>Biodiversity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FDB462"/>
                </a:highlight>
              </a:rPr>
              <a:t>Connectivity</a:t>
            </a:r>
            <a:r>
              <a:rPr lang="en-US" sz="1400" dirty="0"/>
              <a:t> and </a:t>
            </a:r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with less influence of </a:t>
            </a:r>
            <a:r>
              <a:rPr lang="en-US" sz="1400" dirty="0">
                <a:highlight>
                  <a:srgbClr val="FB8072"/>
                </a:highlight>
              </a:rPr>
              <a:t>Threats</a:t>
            </a:r>
            <a:r>
              <a:rPr lang="en-US" sz="1400" dirty="0"/>
              <a:t> are more resilient.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B3DE69"/>
                </a:highlight>
              </a:rPr>
              <a:t>Protection:</a:t>
            </a:r>
          </a:p>
          <a:p>
            <a:r>
              <a:rPr lang="en-US" sz="1400" dirty="0"/>
              <a:t>Existing conservation from </a:t>
            </a:r>
            <a:r>
              <a:rPr lang="en-US" sz="1400" dirty="0">
                <a:hlinkClick r:id="rId3"/>
              </a:rPr>
              <a:t>Canadian Protected and Conserved Areas Database</a:t>
            </a:r>
            <a:endParaRPr lang="en-US" sz="1400" dirty="0"/>
          </a:p>
          <a:p>
            <a:r>
              <a:rPr lang="en-US" sz="1400" dirty="0"/>
              <a:t>NCC fee simple and conservation agreement achievements</a:t>
            </a:r>
          </a:p>
          <a:p>
            <a:r>
              <a:rPr lang="en-US" sz="1400" dirty="0"/>
              <a:t>All classes of protections is considered equal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500051" cy="3864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8DD3C7"/>
                </a:highlight>
              </a:rPr>
              <a:t>Biodiversity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Biodiversity theme is captured by mapping species data and calculating cumulative adequacy goals for each individual species.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The adequacy goal explains the required protection needed to ensure species persistence throughout time; where some species need more conservation than others.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8DD3C7"/>
                </a:highlight>
              </a:rPr>
              <a:t>Biodiversity:</a:t>
            </a:r>
          </a:p>
          <a:p>
            <a:r>
              <a:rPr lang="en-US" sz="1400" dirty="0"/>
              <a:t>Species at risk: richness &amp; cumulative adequacy goal (</a:t>
            </a:r>
            <a:r>
              <a:rPr lang="en-US" sz="1400" dirty="0">
                <a:hlinkClick r:id="rId3"/>
              </a:rPr>
              <a:t>ECCC</a:t>
            </a:r>
            <a:r>
              <a:rPr lang="en-US" sz="1400" dirty="0"/>
              <a:t>)</a:t>
            </a:r>
          </a:p>
          <a:p>
            <a:r>
              <a:rPr lang="en-US" sz="1400" dirty="0"/>
              <a:t>Endemic species: richness &amp; cumulative adequacy goal (NSC)</a:t>
            </a:r>
          </a:p>
          <a:p>
            <a:r>
              <a:rPr lang="en-US" sz="1400" dirty="0"/>
              <a:t>Common species: richness &amp; cumulative adequacy goal (IUCN &amp; NSC)</a:t>
            </a:r>
          </a:p>
          <a:p>
            <a:r>
              <a:rPr lang="en-US" sz="1400" dirty="0"/>
              <a:t>Key biodiversity areas (</a:t>
            </a:r>
            <a:r>
              <a:rPr lang="en-US" sz="1400" dirty="0">
                <a:hlinkClick r:id="rId4"/>
              </a:rPr>
              <a:t>IBA Canada</a:t>
            </a:r>
            <a:r>
              <a:rPr lang="en-US" sz="1400" dirty="0"/>
              <a:t>) </a:t>
            </a:r>
          </a:p>
          <a:p>
            <a:r>
              <a:rPr lang="en-US" sz="1400" dirty="0"/>
              <a:t>Critical habitat for species at risk (</a:t>
            </a:r>
            <a:r>
              <a:rPr lang="en-US" sz="1400" dirty="0">
                <a:hlinkClick r:id="rId5"/>
              </a:rPr>
              <a:t>ECCC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94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443295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DB462"/>
                </a:highlight>
              </a:rPr>
              <a:t>Connectivity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Landscapes that are connected promote the movement of species among habitat patches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High connectivity values favor biological flows and represent movement and dispersal patterns of species.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DB462"/>
                </a:highlight>
              </a:rPr>
              <a:t>Connectivity:</a:t>
            </a:r>
          </a:p>
          <a:p>
            <a:r>
              <a:rPr lang="en-US" sz="1400" dirty="0"/>
              <a:t>Current density (</a:t>
            </a:r>
            <a:r>
              <a:rPr lang="en-US" sz="1400" dirty="0">
                <a:hlinkClick r:id="rId3"/>
              </a:rPr>
              <a:t>Pither et al, 2023</a:t>
            </a:r>
            <a:r>
              <a:rPr lang="en-US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Considered anthropogenic and natural features and their know effects on the movement of terrestrial non-volant fauna to predict connectivity. 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244101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Props1.xml><?xml version="1.0" encoding="utf-8"?>
<ds:datastoreItem xmlns:ds="http://schemas.openxmlformats.org/officeDocument/2006/customXml" ds:itemID="{9C876B4E-9239-4840-BF5E-B55D728E076B}">
  <ds:schemaRefs>
    <ds:schemaRef ds:uri="http://schemas.microsoft.com/office/2006/metadata/properties"/>
    <ds:schemaRef ds:uri="b73fb41d-4db5-49df-b889-ce373c40e3ec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9daf4fce-efdb-4f08-985f-94c0458ac4d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22083</TotalTime>
  <Words>1787</Words>
  <Application>Microsoft Office PowerPoint</Application>
  <PresentationFormat>On-screen Show (16:9)</PresentationFormat>
  <Paragraphs>294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Open Sans</vt:lpstr>
      <vt:lpstr>Tahoma</vt:lpstr>
      <vt:lpstr>Verdana</vt:lpstr>
      <vt:lpstr>ncc</vt:lpstr>
      <vt:lpstr>LANDSCAPE RESILIENCE CONCEPTS &amp; SCORE  THIS IS NOT AN OVERVIEW OF THE LANSCAPE RESILIENCE TOOL   </vt:lpstr>
      <vt:lpstr>What is Landscape Resilience?</vt:lpstr>
      <vt:lpstr>How can NCC Contribute to  Landscape Resilience?</vt:lpstr>
      <vt:lpstr>Why is a Score Needed?</vt:lpstr>
      <vt:lpstr>How will the Score be used?</vt:lpstr>
      <vt:lpstr>What makes up the Score?</vt:lpstr>
      <vt:lpstr>Landscape Resilience Score Inputs 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Details</vt:lpstr>
      <vt:lpstr>Landscape Resilience Score Details</vt:lpstr>
      <vt:lpstr>Landscape Resilience Score Details</vt:lpstr>
      <vt:lpstr>LANDSCAPE RESILIENCE BUILDER  THIS IS NOT THE LANSCAPE RESILIENCE TOOL   </vt:lpstr>
      <vt:lpstr>Landscape Resilience Builder</vt:lpstr>
      <vt:lpstr>Landscape Resilience Builder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272</cp:revision>
  <dcterms:created xsi:type="dcterms:W3CDTF">2019-09-11T15:23:30Z</dcterms:created>
  <dcterms:modified xsi:type="dcterms:W3CDTF">2023-09-19T16:18:59Z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