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B3DE69"/>
    <a:srgbClr val="FFED6F"/>
    <a:srgbClr val="80B1D3"/>
    <a:srgbClr val="FDB462"/>
    <a:srgbClr val="FCCDE5"/>
    <a:srgbClr val="D9D9D9"/>
    <a:srgbClr val="8DD3C7"/>
    <a:srgbClr val="000000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85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5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RESILEINCE INDEX (RI)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OVERVIEW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8402707" cy="32635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goal </a:t>
            </a:r>
            <a:r>
              <a:rPr lang="en-US" dirty="0"/>
              <a:t>of the RI is to: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Capture National Conservation data into a single metric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Enhance Where To Work site selection outputs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Drive What To Do management action optimizations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Guide Project Management Plans and Securement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RI provides a “</a:t>
            </a:r>
            <a:r>
              <a:rPr lang="en-US" b="1" dirty="0"/>
              <a:t>catch-all</a:t>
            </a:r>
            <a:r>
              <a:rPr lang="en-US" dirty="0"/>
              <a:t>” metric that aids in comparing the relationship between location and conservation impact.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INPUT DATA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8464"/>
            <a:ext cx="8402707" cy="82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Conservation data has been captured into 8 broad </a:t>
            </a:r>
            <a:r>
              <a:rPr lang="en-US" b="1" dirty="0"/>
              <a:t>Themes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A82A7-BB64-0E41-8DEC-FAFAD827815C}"/>
              </a:ext>
            </a:extLst>
          </p:cNvPr>
          <p:cNvSpPr txBox="1"/>
          <p:nvPr/>
        </p:nvSpPr>
        <p:spPr>
          <a:xfrm>
            <a:off x="1431236" y="1742862"/>
            <a:ext cx="233900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8DD3C7"/>
                </a:highlight>
              </a:rPr>
              <a:t>Biodiversity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D9D9D9"/>
                </a:highlight>
              </a:rPr>
              <a:t>Carbon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CCDE5"/>
                </a:highlight>
              </a:rPr>
              <a:t>Climate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DB462"/>
                </a:highlight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2E9E-819A-83B4-35AE-3D56EA7A0AA1}"/>
              </a:ext>
            </a:extLst>
          </p:cNvPr>
          <p:cNvSpPr txBox="1"/>
          <p:nvPr/>
        </p:nvSpPr>
        <p:spPr>
          <a:xfrm>
            <a:off x="4234070" y="1742862"/>
            <a:ext cx="319377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80B1D3"/>
                </a:highlight>
              </a:rPr>
              <a:t>Environmental Services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FED6F"/>
                </a:highlight>
              </a:rPr>
              <a:t>Habitat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B3DE69"/>
                </a:highlight>
              </a:rPr>
              <a:t>Protection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B8072"/>
                </a:highlight>
              </a:rPr>
              <a:t>Threats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Features</a:t>
            </a:r>
            <a:r>
              <a:rPr lang="en-US" dirty="0"/>
              <a:t> (layers) that make up each theme have been </a:t>
            </a:r>
            <a:r>
              <a:rPr lang="en-US" b="1" dirty="0"/>
              <a:t>weighted</a:t>
            </a:r>
            <a:r>
              <a:rPr lang="en-US" dirty="0"/>
              <a:t> by importance.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 FEATURES &amp; RELATIVE WEIGHTS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63B3EB-CF46-D578-E205-1803F7E6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8060"/>
              </p:ext>
            </p:extLst>
          </p:nvPr>
        </p:nvGraphicFramePr>
        <p:xfrm>
          <a:off x="485251" y="1020419"/>
          <a:ext cx="4165434" cy="38762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373">
                  <a:extLst>
                    <a:ext uri="{9D8B030D-6E8A-4147-A177-3AD203B41FA5}">
                      <a16:colId xmlns:a16="http://schemas.microsoft.com/office/drawing/2014/main" val="1471919770"/>
                    </a:ext>
                  </a:extLst>
                </a:gridCol>
                <a:gridCol w="1534634">
                  <a:extLst>
                    <a:ext uri="{9D8B030D-6E8A-4147-A177-3AD203B41FA5}">
                      <a16:colId xmlns:a16="http://schemas.microsoft.com/office/drawing/2014/main" val="3434318196"/>
                    </a:ext>
                  </a:extLst>
                </a:gridCol>
                <a:gridCol w="396708">
                  <a:extLst>
                    <a:ext uri="{9D8B030D-6E8A-4147-A177-3AD203B41FA5}">
                      <a16:colId xmlns:a16="http://schemas.microsoft.com/office/drawing/2014/main" val="4085942496"/>
                    </a:ext>
                  </a:extLst>
                </a:gridCol>
                <a:gridCol w="678578">
                  <a:extLst>
                    <a:ext uri="{9D8B030D-6E8A-4147-A177-3AD203B41FA5}">
                      <a16:colId xmlns:a16="http://schemas.microsoft.com/office/drawing/2014/main" val="383425934"/>
                    </a:ext>
                  </a:extLst>
                </a:gridCol>
                <a:gridCol w="668141">
                  <a:extLst>
                    <a:ext uri="{9D8B030D-6E8A-4147-A177-3AD203B41FA5}">
                      <a16:colId xmlns:a16="http://schemas.microsoft.com/office/drawing/2014/main" val="1228615487"/>
                    </a:ext>
                  </a:extLst>
                </a:gridCol>
              </a:tblGrid>
              <a:tr h="2254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POSITIVE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128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0626247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Key Biodiversity Areas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4979467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DB462"/>
                          </a:highlight>
                          <a:latin typeface="+mn-lt"/>
                          <a:ea typeface="+mn-ea"/>
                          <a:cs typeface="+mn-cs"/>
                        </a:rPr>
                        <a:t>Connectivity</a:t>
                      </a: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Connectivity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39603271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B3DE69"/>
                          </a:highlight>
                        </a:rPr>
                        <a:t>Protection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3DE6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Existing Conservation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3868750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Critical Habitat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0414138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Endangered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0505672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Threatened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65513139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Special Concern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6891411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Refugia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4497371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Velocity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44125896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Potential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7470502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Storage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72699170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Forest Landcover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44269979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Grassland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2603251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Wetland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1084221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Freshwater Provision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8960087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Recreation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9474708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2C825F-4003-CA6D-ED5F-91F13554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6476"/>
              </p:ext>
            </p:extLst>
          </p:nvPr>
        </p:nvGraphicFramePr>
        <p:xfrm>
          <a:off x="4895850" y="1020419"/>
          <a:ext cx="3619500" cy="7715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4358">
                  <a:extLst>
                    <a:ext uri="{9D8B030D-6E8A-4147-A177-3AD203B41FA5}">
                      <a16:colId xmlns:a16="http://schemas.microsoft.com/office/drawing/2014/main" val="3726940338"/>
                    </a:ext>
                  </a:extLst>
                </a:gridCol>
                <a:gridCol w="1480270">
                  <a:extLst>
                    <a:ext uri="{9D8B030D-6E8A-4147-A177-3AD203B41FA5}">
                      <a16:colId xmlns:a16="http://schemas.microsoft.com/office/drawing/2014/main" val="2445518703"/>
                    </a:ext>
                  </a:extLst>
                </a:gridCol>
                <a:gridCol w="362905">
                  <a:extLst>
                    <a:ext uri="{9D8B030D-6E8A-4147-A177-3AD203B41FA5}">
                      <a16:colId xmlns:a16="http://schemas.microsoft.com/office/drawing/2014/main" val="1608706576"/>
                    </a:ext>
                  </a:extLst>
                </a:gridCol>
                <a:gridCol w="620759">
                  <a:extLst>
                    <a:ext uri="{9D8B030D-6E8A-4147-A177-3AD203B41FA5}">
                      <a16:colId xmlns:a16="http://schemas.microsoft.com/office/drawing/2014/main" val="947823489"/>
                    </a:ext>
                  </a:extLst>
                </a:gridCol>
                <a:gridCol w="611208">
                  <a:extLst>
                    <a:ext uri="{9D8B030D-6E8A-4147-A177-3AD203B41FA5}">
                      <a16:colId xmlns:a16="http://schemas.microsoft.com/office/drawing/2014/main" val="2499768361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NEGATIVE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56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597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B8072"/>
                          </a:highlight>
                        </a:rPr>
                        <a:t>Threats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807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Human Footprint Index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-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38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26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Extremes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-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9806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041065-C140-5661-4C80-DECE1A12CB9E}"/>
              </a:ext>
            </a:extLst>
          </p:cNvPr>
          <p:cNvSpPr txBox="1"/>
          <p:nvPr/>
        </p:nvSpPr>
        <p:spPr>
          <a:xfrm>
            <a:off x="5129962" y="2444512"/>
            <a:ext cx="32859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Positive weights tally up to </a:t>
            </a:r>
            <a:r>
              <a:rPr lang="en-US" sz="1800" b="1" dirty="0"/>
              <a:t>100</a:t>
            </a:r>
          </a:p>
          <a:p>
            <a:endParaRPr lang="en-US" sz="1800" b="1" dirty="0"/>
          </a:p>
          <a:p>
            <a:r>
              <a:rPr lang="en-US" sz="1800" dirty="0"/>
              <a:t>Negative weights tally up to </a:t>
            </a:r>
            <a:r>
              <a:rPr lang="en-US" sz="1800" b="1" dirty="0"/>
              <a:t>-50</a:t>
            </a:r>
            <a:endParaRPr lang="en-CA" sz="1800" b="1" dirty="0"/>
          </a:p>
          <a:p>
            <a:endParaRPr lang="en-US" sz="1600" b="1" dirty="0"/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216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PREP DETAILS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886700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Each feature is </a:t>
            </a:r>
            <a:r>
              <a:rPr lang="en-US" b="1" dirty="0"/>
              <a:t>scaled</a:t>
            </a:r>
            <a:r>
              <a:rPr lang="en-US" dirty="0"/>
              <a:t>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  <a:r>
              <a:rPr lang="en-US" dirty="0"/>
              <a:t> before the RI equation is executed. This step is required in order to combine features that have different units of measurement.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8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EQUATION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(feature * weight) + (feature * weight) - (feature * weight)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800" dirty="0"/>
              <a:t>CP&amp;P has provided an RI recommendation for review.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627B5-54E8-0C76-17C9-60FAEE11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356022"/>
            <a:ext cx="7553325" cy="1404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3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Designed as an </a:t>
            </a:r>
            <a:r>
              <a:rPr lang="en-US" sz="2000" b="1" dirty="0"/>
              <a:t>engagement</a:t>
            </a:r>
            <a:r>
              <a:rPr lang="en-US" sz="2000" dirty="0"/>
              <a:t> tool that shows transparency in the make-up of the index.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Users can </a:t>
            </a:r>
            <a:r>
              <a:rPr lang="en-US" sz="2000" b="1" dirty="0"/>
              <a:t>change</a:t>
            </a:r>
            <a:r>
              <a:rPr lang="en-US" sz="2000" dirty="0"/>
              <a:t> weights and update the RI in real time. This provides a means to reason with the relative importance of layers that comprise the index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Main App Features:</a:t>
            </a:r>
          </a:p>
          <a:p>
            <a:r>
              <a:rPr lang="en-US" sz="1300" dirty="0"/>
              <a:t>Display</a:t>
            </a:r>
          </a:p>
          <a:p>
            <a:r>
              <a:rPr lang="en-US" sz="1300" dirty="0"/>
              <a:t>RI point extractions and pop-up</a:t>
            </a:r>
          </a:p>
          <a:p>
            <a:r>
              <a:rPr lang="en-US" sz="1300" dirty="0"/>
              <a:t>RI Download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808685"/>
            <a:ext cx="8157541" cy="4197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Props1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9C876B4E-9239-4840-BF5E-B55D728E076B}">
  <ds:schemaRefs>
    <ds:schemaRef ds:uri="2bec4a9b-cc25-42db-811b-8c1541308260"/>
    <ds:schemaRef ds:uri="9daf4fce-efdb-4f08-985f-94c0458ac4da"/>
    <ds:schemaRef ds:uri="b73fb41d-4db5-49df-b889-ce373c40e3ec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5869</TotalTime>
  <Words>391</Words>
  <Application>Microsoft Office PowerPoint</Application>
  <PresentationFormat>On-screen Show (16:9)</PresentationFormat>
  <Paragraphs>188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Verdana</vt:lpstr>
      <vt:lpstr>ncc</vt:lpstr>
      <vt:lpstr>RESILEINCE INDEX (RI) </vt:lpstr>
      <vt:lpstr>RI OVERVIEW</vt:lpstr>
      <vt:lpstr>RI INPUT DATA</vt:lpstr>
      <vt:lpstr>RI FEATURES &amp; RELATIVE WEIGHTS</vt:lpstr>
      <vt:lpstr>RI PREP DETAILS</vt:lpstr>
      <vt:lpstr>RI EQUATION</vt:lpstr>
      <vt:lpstr>RI BUILDER</vt:lpstr>
      <vt:lpstr>RI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30</cp:revision>
  <dcterms:created xsi:type="dcterms:W3CDTF">2019-09-11T15:23:30Z</dcterms:created>
  <dcterms:modified xsi:type="dcterms:W3CDTF">2023-08-15T16:46:12Z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