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6"/>
  </p:sldMasterIdLst>
  <p:notesMasterIdLst>
    <p:notesMasterId r:id="rId27"/>
  </p:notesMasterIdLst>
  <p:sldIdLst>
    <p:sldId id="256" r:id="rId7"/>
    <p:sldId id="257" r:id="rId8"/>
    <p:sldId id="270" r:id="rId9"/>
    <p:sldId id="266" r:id="rId10"/>
    <p:sldId id="265" r:id="rId11"/>
    <p:sldId id="271" r:id="rId12"/>
    <p:sldId id="258" r:id="rId13"/>
    <p:sldId id="272" r:id="rId14"/>
    <p:sldId id="273" r:id="rId15"/>
    <p:sldId id="274" r:id="rId16"/>
    <p:sldId id="276" r:id="rId17"/>
    <p:sldId id="275" r:id="rId18"/>
    <p:sldId id="277" r:id="rId19"/>
    <p:sldId id="278" r:id="rId20"/>
    <p:sldId id="279" r:id="rId21"/>
    <p:sldId id="268" r:id="rId22"/>
    <p:sldId id="262" r:id="rId23"/>
    <p:sldId id="263" r:id="rId24"/>
    <p:sldId id="264" r:id="rId25"/>
    <p:sldId id="26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8072"/>
    <a:srgbClr val="000000"/>
    <a:srgbClr val="FFED6F"/>
    <a:srgbClr val="FCCDE5"/>
    <a:srgbClr val="FDB462"/>
    <a:srgbClr val="8DD3C7"/>
    <a:srgbClr val="B3DE69"/>
    <a:srgbClr val="80B1D3"/>
    <a:srgbClr val="D9D9D9"/>
    <a:srgbClr val="338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80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04430-EB95-4461-BE68-2466FDCE3B9D}" type="datetimeFigureOut">
              <a:rPr lang="en-CA" smtClean="0"/>
              <a:t>2023-09-19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FE74B-307F-4064-955D-4424C3D9D71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37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2835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03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2532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646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529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0754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282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459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309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88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8420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1547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03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4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57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242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6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0802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981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7FE74B-307F-4064-955D-4424C3D9D71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46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24A008-7390-1349-A3E3-A60110D00D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3ECDAC-0030-4D13-9085-66E8E0337C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624" y="841772"/>
            <a:ext cx="7651376" cy="2125546"/>
          </a:xfrm>
        </p:spPr>
        <p:txBody>
          <a:bodyPr lIns="0" bIns="36000" anchor="b" anchorCtr="0">
            <a:normAutofit/>
          </a:bodyPr>
          <a:lstStyle>
            <a:lvl1pPr algn="l">
              <a:defRPr sz="3300" b="1" i="0" baseline="0">
                <a:solidFill>
                  <a:srgbClr val="FFFFFF"/>
                </a:solidFill>
              </a:defRPr>
            </a:lvl1pPr>
          </a:lstStyle>
          <a:p>
            <a:r>
              <a:rPr lang="en-CA"/>
              <a:t>Click to edit </a:t>
            </a:r>
            <a:br>
              <a:rPr lang="en-CA"/>
            </a:br>
            <a:r>
              <a:rPr lang="en-CA"/>
              <a:t>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49C71-D897-4334-A7DD-4D18EE0BD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850526"/>
          </a:xfrm>
        </p:spPr>
        <p:txBody>
          <a:bodyPr lIns="0" anchor="t" anchorCtr="0"/>
          <a:lstStyle>
            <a:lvl1pPr marL="0" indent="0" algn="l">
              <a:buNone/>
              <a:defRPr sz="1800" baseline="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4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5157-3604-425F-9674-048EEF8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1E94-6729-4549-BEED-F52CC562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2F458-BC9E-4935-9D43-C46D152D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73816-E5A8-4917-A143-469720B1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9CE4C-670D-4738-BD9F-20672E0F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4165B-02AC-40FC-BDD4-A743236F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5AA-902F-4E34-BF49-8470AE7F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D0FEF-D4D8-4238-880C-3E6F66DFB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517A-695E-4E1F-A9D0-76A70867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AF5B-62ED-4425-8C59-67DFAC9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AEBD-2A68-45F4-9E24-C88A27AE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14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B112F-6BCE-4EAD-86B3-43527729E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E890-3459-4324-8A45-40AD63CC0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61DDA-3DC9-436E-A71E-1A14CD7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1F420-FB42-4899-81A9-326390ED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F3DC-2784-4969-8C03-7A5DA983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3B75-EB53-2344-A9CD-08F2B6A4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735E-6C13-3145-B560-C68FC78B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EF308-AF68-2747-A912-2B5F6701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52FB1-6B4B-7A41-AE47-507EC64A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0EE7-A634-44FE-AB7A-AF668068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73B8-7129-4E85-BF7E-8CD36F669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2B1C-A0DA-4EAD-BCB6-575DFD0B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87A64-93E4-42E6-964A-7C3D9E66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390D-A8EB-43BC-9A12-1F983F14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C72-1AE7-4795-88A3-F3F7B4B0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01973"/>
            <a:ext cx="7886700" cy="2139553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866B-844D-4B01-83D0-6B292FB85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61196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36F69-B1BE-4326-8895-84B9576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0AB4-D7AD-46FE-A2DF-E0539ECD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1B46-45FE-48CB-9031-9958B82F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7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A9AF-8458-4996-8550-BC4FD3F8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D647-5118-4A59-89F2-94227EC16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1469B-AB3D-4AB2-9426-0F878DC5F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6ADA5-7E53-4F71-A853-3F142F21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D053-18AF-4530-A04E-B6308B6B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E94-6491-4B92-B3F2-3BADED6D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3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AD9A-E18F-44E1-A14F-F618462F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DC8A9-0720-4F35-A0F5-5303A29F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35896-C846-4114-9D64-1224C491E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6DCD6-4ED9-4263-9CDD-BE09709D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8DB5D-3631-4459-B6B9-78AB009B8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F7D31-3EA6-427B-A093-47C23EE7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EF40C-8025-4E8A-85D5-D2A23330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549A5-15A3-43F0-9106-807E6A0C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2A2E-FE40-4D30-B60A-A881F26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85485-8192-46A7-A55A-B3237A97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229ECB-70A9-416D-8959-418B7F05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3291F-D585-4FA0-98AB-94B0A3C9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7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03B5-882C-4EBA-A4A8-CFBBEEC8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DAB20-8F1D-4CFE-8693-E568D087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AAF0E-96F2-410D-8F16-7F42C5E4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1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ABDA-2813-4384-B03C-FCE1F0F9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A436-E587-4F53-B603-53E168CF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FE49D-7E57-4E33-94A3-5C6B94BE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CD872-BD78-469A-BF66-564ADE49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A9807-A961-4DBC-ABBD-FBEF35A8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955D-6FE0-46CD-912F-0780F2E0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3304FFB-C43C-E74D-B84B-8A03CA95D66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43F0-ADB5-407C-806C-FB1F717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874909"/>
          </a:xfrm>
          <a:prstGeom prst="rect">
            <a:avLst/>
          </a:prstGeom>
        </p:spPr>
        <p:txBody>
          <a:bodyPr vert="horz" lIns="68580" tIns="34290" rIns="68580" bIns="34290" rtlCol="0" anchor="t" anchorCtr="0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85EF-0529-4B2A-A6E4-73B1DD26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E3328-1B1A-4A3A-B5A6-7CEC50813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67761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5FF30-D88A-4C26-A396-735F208F6573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251C6-BEB7-4A7E-AD7A-8AD271239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67761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834E-445A-4E00-B99E-3C1935CE4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677613"/>
            <a:ext cx="137572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532D-B39E-4572-ADA7-3F4AA1BEA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 baseline="0">
          <a:solidFill>
            <a:srgbClr val="33862B"/>
          </a:solidFill>
          <a:latin typeface="Verdana"/>
          <a:ea typeface="+mj-ea"/>
          <a:cs typeface="Verdana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25000"/>
            </a:schemeClr>
          </a:solidFill>
          <a:latin typeface="Verdana"/>
          <a:ea typeface="+mn-ea"/>
          <a:cs typeface="Verdan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west.databasin.org/pages/climatic-macrorefugia-for-trees-and-songbir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daptwest.databasin.org/pages/climate-connectivity-north-america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nfis.org/mapserver/nfis-change_eng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.canada.ca/data/en/dataset/9d96e8c9-22fe-4ad2-b5e8-94a6991b744b" TargetMode="External"/><Relationship Id="rId5" Type="http://schemas.openxmlformats.org/officeDocument/2006/relationships/hyperlink" Target="https://open.canada.ca/data/en/dataset/80aa8ec6-4947-48de-bc9c-7d09d48b4cad" TargetMode="External"/><Relationship Id="rId4" Type="http://schemas.openxmlformats.org/officeDocument/2006/relationships/hyperlink" Target="https://open.canada.ca/data/en/dataset/fa84a70f-03ad-4946-b0f8-a3b481dd524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orealisdata.ca/dataset.xhtml?persistentId=doi:10.5683/SP2/EVKAV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ink.springer.com/article/10.1007/s10584-021-03094-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10980-021-01193-y" TargetMode="External"/><Relationship Id="rId13" Type="http://schemas.openxmlformats.org/officeDocument/2006/relationships/hyperlink" Target="https://www.sciencedirect.com/science/article/pii/S0006320715002529#bb0155" TargetMode="External"/><Relationship Id="rId3" Type="http://schemas.openxmlformats.org/officeDocument/2006/relationships/hyperlink" Target="https://link.springer.com/article/10.1007/s100219900002" TargetMode="External"/><Relationship Id="rId7" Type="http://schemas.openxmlformats.org/officeDocument/2006/relationships/hyperlink" Target="https://esajournals.onlinelibrary.wiley.com/doi/abs/10.1890/13-2113.1?casa_token=a5GUcC01mnsAAAAA:dsV4tSiXnHfhPwnCutvAEmA-FGFrxO40JND730ft-nI6Oq_Eqe6GlarmzasTqznSmhyP1B2BW-0UNNg5" TargetMode="External"/><Relationship Id="rId12" Type="http://schemas.openxmlformats.org/officeDocument/2006/relationships/hyperlink" Target="https://www.sciencedirect.com/science/article/pii/S1470160X1500241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sajournals.onlinelibrary.wiley.com/doi/full/10.1002/eap.1527" TargetMode="External"/><Relationship Id="rId11" Type="http://schemas.openxmlformats.org/officeDocument/2006/relationships/hyperlink" Target="https://www.cell.com/trends/ecology-evolution/fulltext/S0169-5347(15)00321-3" TargetMode="External"/><Relationship Id="rId5" Type="http://schemas.openxmlformats.org/officeDocument/2006/relationships/hyperlink" Target="https://www.frontiersin.org/articles/10.3389/fevo.2019.00440/full" TargetMode="External"/><Relationship Id="rId15" Type="http://schemas.openxmlformats.org/officeDocument/2006/relationships/hyperlink" Target="https://esajournals.onlinelibrary.wiley.com/doi/full/10.1890/1540-9295%282006%29004%5B0080%3ABEFART%5D2.0.CO%3B2?casa_token=iSM4aLrMYhcAAAAA%3A7vbR7SrZmxu_f3k5FDiNeRWU9icdsIW24OMs6uA9QyAp6uCxU-JiKypg2ox7W9UpNIh2NCDROQtxkV4l" TargetMode="External"/><Relationship Id="rId10" Type="http://schemas.openxmlformats.org/officeDocument/2006/relationships/hyperlink" Target="https://besjournals.onlinelibrary.wiley.com/doi/full/10.1111/1365-2664.12634" TargetMode="External"/><Relationship Id="rId4" Type="http://schemas.openxmlformats.org/officeDocument/2006/relationships/hyperlink" Target="https://www.annualreviews.org/doi/abs/10.1146/annurev.es.04.110173.000245" TargetMode="External"/><Relationship Id="rId9" Type="http://schemas.openxmlformats.org/officeDocument/2006/relationships/hyperlink" Target="https://www.mdpi.com/2071-1050/13/5/2629" TargetMode="External"/><Relationship Id="rId14" Type="http://schemas.openxmlformats.org/officeDocument/2006/relationships/hyperlink" Target="https://www.pnas.org/doi/10.1073/pnas.220443411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da.ca/en/environment-climate-change/services/national-wildlife-areas/protected-conserved-areas-databas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canada.ca/data/en/dataset/d00f8e8c-40c4-435a-b790-980339ce312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open.canada.ca/data/en/dataset/47caa405-be2b-4e9e-8f53-c478ade2ca74" TargetMode="External"/><Relationship Id="rId4" Type="http://schemas.openxmlformats.org/officeDocument/2006/relationships/hyperlink" Target="https://ibacanada.com/explore_how.jsp?lang=E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28198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333656"/>
            <a:ext cx="7651376" cy="2125546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</a:t>
            </a:r>
            <a:br>
              <a:rPr lang="en-US" dirty="0"/>
            </a:br>
            <a:r>
              <a:rPr lang="en-US" sz="1800" dirty="0"/>
              <a:t>CONCEPTS &amp; SCORE</a:t>
            </a:r>
            <a:br>
              <a:rPr lang="en-US" dirty="0"/>
            </a:br>
            <a:br>
              <a:rPr lang="en-US" dirty="0"/>
            </a:br>
            <a:r>
              <a:rPr lang="en-US" sz="1600" dirty="0">
                <a:solidFill>
                  <a:schemeClr val="tx1"/>
                </a:solidFill>
              </a:rPr>
              <a:t>THIS IS NOT AN OVERVIEW OF THE LANSCAPE RESILIENCE TOOL 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14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2686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CCDE5"/>
                </a:highlight>
              </a:rPr>
              <a:t>Climate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Related to connectivity, it is important to adjust for the effects of climate change and give species the opportunity to move as climate conditions change.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Areas that provide climate resiliency increase the Landscape Resilience Score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CCDE5"/>
                </a:highlight>
              </a:rPr>
              <a:t>Climate:</a:t>
            </a:r>
          </a:p>
          <a:p>
            <a:r>
              <a:rPr lang="en-US" sz="1400" dirty="0"/>
              <a:t>Climate refugia (</a:t>
            </a:r>
            <a:r>
              <a:rPr lang="en-US" sz="1400" dirty="0" err="1"/>
              <a:t>Stralberg</a:t>
            </a:r>
            <a:r>
              <a:rPr lang="en-US" sz="1400" dirty="0"/>
              <a:t> et al. 2021; </a:t>
            </a:r>
            <a:r>
              <a:rPr lang="en-US" sz="1400" dirty="0">
                <a:hlinkClick r:id="rId3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Locations with rare climatic conditions that are likely to facilitate species persistence under climate change</a:t>
            </a:r>
          </a:p>
          <a:p>
            <a:r>
              <a:rPr lang="en-US" sz="1400" dirty="0"/>
              <a:t>Climate centrality (Carroll et al. 2018; </a:t>
            </a:r>
            <a:r>
              <a:rPr lang="en-US" sz="1400" dirty="0">
                <a:hlinkClick r:id="rId4"/>
              </a:rPr>
              <a:t>AdaptWest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Represents connectivity between current and future climate analogs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1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455906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ED6F"/>
                </a:highlight>
              </a:rPr>
              <a:t>Habitat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By securing a diverse portfolio of habitat types ensures redundancy is built into the protected area network.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types reflect NCC impact metrics.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FED6F"/>
                </a:highlight>
              </a:rPr>
              <a:t>Habitat:</a:t>
            </a:r>
          </a:p>
          <a:p>
            <a:r>
              <a:rPr lang="en-US" sz="1400" dirty="0"/>
              <a:t>Forest landcover hectares (</a:t>
            </a:r>
            <a:r>
              <a:rPr lang="en-US" sz="1400" dirty="0">
                <a:hlinkClick r:id="rId3"/>
              </a:rPr>
              <a:t>VLCE2</a:t>
            </a:r>
            <a:r>
              <a:rPr lang="en-US" sz="1400" dirty="0"/>
              <a:t> and </a:t>
            </a:r>
            <a:r>
              <a:rPr lang="en-US" sz="1400" dirty="0">
                <a:hlinkClick r:id="rId4"/>
              </a:rPr>
              <a:t>AFFC LUTS</a:t>
            </a:r>
            <a:r>
              <a:rPr lang="en-US" sz="1400" dirty="0"/>
              <a:t>)</a:t>
            </a:r>
          </a:p>
          <a:p>
            <a:r>
              <a:rPr lang="en-US" sz="1400" dirty="0"/>
              <a:t>Wetland hectares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  <a:p>
            <a:r>
              <a:rPr lang="en-US" sz="1400" dirty="0"/>
              <a:t>Grassland hectares (</a:t>
            </a:r>
            <a:r>
              <a:rPr lang="en-US" sz="1400" dirty="0">
                <a:hlinkClick r:id="rId4"/>
              </a:rPr>
              <a:t>AAFC LU</a:t>
            </a:r>
            <a:r>
              <a:rPr lang="en-US" sz="1400" dirty="0"/>
              <a:t>)</a:t>
            </a:r>
          </a:p>
          <a:p>
            <a:r>
              <a:rPr lang="en-US" sz="1400" dirty="0"/>
              <a:t>River kilometers (</a:t>
            </a:r>
            <a:r>
              <a:rPr lang="en-US" sz="1400" dirty="0">
                <a:hlinkClick r:id="rId6"/>
              </a:rPr>
              <a:t>NRCan</a:t>
            </a:r>
            <a:r>
              <a:rPr lang="en-US" sz="1400" dirty="0"/>
              <a:t>) </a:t>
            </a:r>
          </a:p>
          <a:p>
            <a:r>
              <a:rPr lang="en-US" sz="1400" dirty="0"/>
              <a:t>Shoreline kilometers (</a:t>
            </a:r>
            <a:r>
              <a:rPr lang="en-US" sz="1400" dirty="0">
                <a:hlinkClick r:id="rId5"/>
              </a:rPr>
              <a:t>CanVec</a:t>
            </a:r>
            <a:r>
              <a:rPr lang="en-US" sz="1400" dirty="0"/>
              <a:t>)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405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5" y="1115468"/>
            <a:ext cx="7500050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B8072"/>
                </a:highlight>
              </a:rPr>
              <a:t>Threats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Habitat pressures pose a negative impact on Landscape Resilience.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decreases the threat of biodiversity loss from anthropogenic pressures.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B8072"/>
                </a:highlight>
              </a:rPr>
              <a:t>Threats:</a:t>
            </a:r>
          </a:p>
          <a:p>
            <a:r>
              <a:rPr lang="en-US" sz="1400" dirty="0"/>
              <a:t>Human footprint index (</a:t>
            </a:r>
            <a:r>
              <a:rPr lang="en-US" sz="1400" dirty="0">
                <a:hlinkClick r:id="rId3"/>
              </a:rPr>
              <a:t>UNBC</a:t>
            </a:r>
            <a:r>
              <a:rPr lang="en-US" sz="1400" dirty="0"/>
              <a:t>) 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considers built environments, population density, nighttime lights, crop lands, pasture lands, forestry, railways, roads dams, reservoirs, navigable waterways, mining and oil and gas disturbances.</a:t>
            </a:r>
          </a:p>
          <a:p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extremes (</a:t>
            </a:r>
            <a:r>
              <a:rPr lang="en-US" sz="1400" dirty="0">
                <a:hlinkClick r:id="rId4"/>
              </a:rPr>
              <a:t>La </a:t>
            </a:r>
            <a:r>
              <a:rPr lang="en-US" sz="1400" dirty="0" err="1">
                <a:hlinkClick r:id="rId4"/>
              </a:rPr>
              <a:t>Sorte</a:t>
            </a:r>
            <a:r>
              <a:rPr lang="en-US" sz="1400" dirty="0">
                <a:hlinkClick r:id="rId4"/>
              </a:rPr>
              <a:t> et al. 2021</a:t>
            </a:r>
            <a:r>
              <a:rPr lang="en-US" sz="1400" dirty="0"/>
              <a:t>)</a:t>
            </a:r>
          </a:p>
          <a:p>
            <a:pPr lvl="1"/>
            <a:r>
              <a:rPr lang="en-US" sz="1100" dirty="0"/>
              <a:t>Useful way to capture extreme stressors on biodiversity</a:t>
            </a:r>
            <a:endParaRPr lang="en-CA" sz="1100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534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Each variable is </a:t>
            </a:r>
            <a:r>
              <a:rPr lang="en-US" sz="1700" b="1" dirty="0"/>
              <a:t>scaled</a:t>
            </a:r>
            <a:r>
              <a:rPr lang="en-US" sz="1700" dirty="0"/>
              <a:t> between </a:t>
            </a:r>
            <a:r>
              <a:rPr lang="en-US" sz="1700" b="1" dirty="0"/>
              <a:t>0</a:t>
            </a:r>
            <a:r>
              <a:rPr lang="en-US" sz="1700" dirty="0"/>
              <a:t> and </a:t>
            </a:r>
            <a:r>
              <a:rPr lang="en-US" sz="1700" b="1" dirty="0"/>
              <a:t>1</a:t>
            </a:r>
            <a:r>
              <a:rPr lang="en-US" sz="1700" dirty="0"/>
              <a:t> before the score is executed. This step is required to combine features that have different units of measurement.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1700" dirty="0"/>
              <a:t>For variables that have </a:t>
            </a:r>
            <a:r>
              <a:rPr lang="en-US" sz="1700" b="1" dirty="0"/>
              <a:t>extreme</a:t>
            </a:r>
            <a:r>
              <a:rPr lang="en-US" sz="1700" dirty="0"/>
              <a:t> concentration of high or low values, a </a:t>
            </a:r>
            <a:r>
              <a:rPr lang="en-US" sz="1700" b="1" dirty="0"/>
              <a:t>log</a:t>
            </a:r>
            <a:r>
              <a:rPr lang="en-US" sz="1700" dirty="0"/>
              <a:t> transformation is applied before scaling.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7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Scaling equation: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dirty="0">
                <a:latin typeface="Cambria Math" panose="02040503050406030204" pitchFamily="18" charset="0"/>
                <a:ea typeface="Cambria Math" panose="02040503050406030204" pitchFamily="18" charset="0"/>
              </a:rPr>
              <a:t>Normalized feature = (feature – min value) / ( max value – min value)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80793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933319"/>
            <a:ext cx="8137525" cy="4046669"/>
          </a:xfrm>
          <a:prstGeom prst="rect">
            <a:avLst/>
          </a:prstGeom>
        </p:spPr>
        <p:txBody>
          <a:bodyPr vert="horz" lIns="68580" tIns="34290" rIns="68580" bIns="34290" rtlCol="0">
            <a:normAutofit fontScale="4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Landscape Resilience Score </a:t>
            </a:r>
            <a:r>
              <a:rPr lang="en-US" sz="3300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B3DE69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protection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key biodiversity area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critical habitat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richness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richness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richness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SAR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END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8DD3C7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common goal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DB46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connectivity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centrality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CCDE5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refugia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forest landcover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wetland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grassland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rivers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+ (</a:t>
            </a:r>
            <a:r>
              <a:rPr lang="en-US" sz="2500" dirty="0">
                <a:highlight>
                  <a:srgbClr val="FFED6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shoreline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* value)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5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  (</a:t>
            </a:r>
            <a:r>
              <a:rPr lang="en-US" sz="25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human footprint index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 - (</a:t>
            </a:r>
            <a:r>
              <a:rPr lang="en-US" sz="2500" dirty="0">
                <a:highlight>
                  <a:srgbClr val="FB8072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climate extremes </a:t>
            </a:r>
            <a:r>
              <a:rPr lang="en-US" sz="2500" dirty="0">
                <a:latin typeface="Cambria Math" panose="02040503050406030204" pitchFamily="18" charset="0"/>
                <a:ea typeface="Cambria Math" panose="02040503050406030204" pitchFamily="18" charset="0"/>
              </a:rPr>
              <a:t>*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Where </a:t>
            </a:r>
            <a:r>
              <a:rPr lang="en-US" sz="2900" b="1" dirty="0">
                <a:latin typeface="Verdana" panose="020B0604030504040204" pitchFamily="34" charset="0"/>
                <a:ea typeface="Verdana" panose="020B0604030504040204" pitchFamily="34" charset="0"/>
              </a:rPr>
              <a:t>value </a:t>
            </a:r>
            <a:r>
              <a:rPr lang="en-US" sz="2900" dirty="0">
                <a:latin typeface="Verdana" panose="020B0604030504040204" pitchFamily="34" charset="0"/>
                <a:ea typeface="Verdana" panose="020B0604030504040204" pitchFamily="34" charset="0"/>
              </a:rPr>
              <a:t>represents the relative importance in rank with other variables in the equation. </a:t>
            </a:r>
          </a:p>
          <a:p>
            <a:pPr marL="0" indent="0" algn="ctr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sz="3800" b="1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Each unique 1km x 1km pixel has a score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9293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Details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0C9D5BD-2E07-99DC-4310-9ADB548EB29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1500" y="1116013"/>
            <a:ext cx="8137525" cy="386397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400" dirty="0"/>
              <a:t>For now, each variable gets an equal weight of </a:t>
            </a:r>
            <a:r>
              <a:rPr lang="en-US" sz="1400" b="1" dirty="0"/>
              <a:t>1.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Eventually, we will need to decide </a:t>
            </a:r>
            <a:r>
              <a:rPr lang="en-US" sz="1400" b="1" dirty="0"/>
              <a:t>IF </a:t>
            </a:r>
            <a:r>
              <a:rPr lang="en-US" sz="1400" dirty="0"/>
              <a:t>variables </a:t>
            </a:r>
            <a:r>
              <a:rPr lang="en-US" sz="1400" b="1" dirty="0"/>
              <a:t>should</a:t>
            </a:r>
            <a:r>
              <a:rPr lang="en-US" sz="1400" dirty="0"/>
              <a:t> or </a:t>
            </a:r>
            <a:r>
              <a:rPr lang="en-US" sz="1400" b="1" dirty="0"/>
              <a:t>should not </a:t>
            </a:r>
            <a:r>
              <a:rPr lang="en-US" sz="1400" dirty="0"/>
              <a:t> be influenced by a “</a:t>
            </a:r>
            <a:r>
              <a:rPr lang="en-US" sz="1400" b="1" dirty="0"/>
              <a:t>relative importance value</a:t>
            </a:r>
            <a:r>
              <a:rPr lang="en-US" sz="1400" dirty="0"/>
              <a:t>”. </a:t>
            </a:r>
          </a:p>
          <a:p>
            <a:pPr>
              <a:lnSpc>
                <a:spcPct val="130000"/>
              </a:lnSpc>
            </a:pPr>
            <a:r>
              <a:rPr lang="en-US" sz="1400" dirty="0"/>
              <a:t>This decision should align with what NCC infers as</a:t>
            </a:r>
            <a:r>
              <a:rPr lang="en-US" sz="1400" b="1" dirty="0"/>
              <a:t> Landscape Resilience.</a:t>
            </a:r>
            <a:endParaRPr lang="en-US" sz="1400" dirty="0"/>
          </a:p>
          <a:p>
            <a:pPr>
              <a:lnSpc>
                <a:spcPct val="130000"/>
              </a:lnSpc>
            </a:pPr>
            <a:r>
              <a:rPr lang="en-US" sz="1400" dirty="0"/>
              <a:t>There is no </a:t>
            </a:r>
            <a:r>
              <a:rPr lang="en-US" sz="1400" b="1" dirty="0"/>
              <a:t>right</a:t>
            </a:r>
            <a:r>
              <a:rPr lang="en-US" sz="1400" dirty="0"/>
              <a:t> or </a:t>
            </a:r>
            <a:r>
              <a:rPr lang="en-US" sz="1400" b="1"/>
              <a:t>wrong </a:t>
            </a:r>
            <a:r>
              <a:rPr lang="en-US" sz="1400"/>
              <a:t>approach,</a:t>
            </a:r>
            <a:r>
              <a:rPr lang="en-US" sz="1400" b="1"/>
              <a:t> </a:t>
            </a:r>
            <a:r>
              <a:rPr lang="en-US" sz="1400" dirty="0"/>
              <a:t>as argument could be made for many different combinations.</a:t>
            </a:r>
          </a:p>
          <a:p>
            <a:pPr marL="0" indent="0">
              <a:lnSpc>
                <a:spcPct val="130000"/>
              </a:lnSpc>
              <a:buNone/>
            </a:pPr>
            <a:endParaRPr lang="en-US" sz="8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600" u="sng" dirty="0"/>
              <a:t>Example</a:t>
            </a:r>
            <a:r>
              <a:rPr lang="en-US" sz="1600" dirty="0"/>
              <a:t> of importance broken down by </a:t>
            </a:r>
            <a:r>
              <a:rPr lang="en-US" sz="1600" b="1" dirty="0"/>
              <a:t>Impact</a:t>
            </a:r>
            <a:r>
              <a:rPr lang="en-US" sz="1600" dirty="0"/>
              <a:t> and </a:t>
            </a:r>
            <a:r>
              <a:rPr lang="en-US" sz="1600" b="1" dirty="0"/>
              <a:t>Risk: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Impacts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B3DE69"/>
                </a:highlight>
              </a:rPr>
              <a:t>Protection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8DD3C7"/>
                </a:highlight>
              </a:rPr>
              <a:t>Biodiversity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DB462"/>
                </a:highlight>
              </a:rPr>
              <a:t>Connectivity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CCDE5"/>
                </a:highlight>
              </a:rPr>
              <a:t>Climate</a:t>
            </a:r>
            <a:r>
              <a:rPr lang="en-US" sz="1700" dirty="0"/>
              <a:t> &gt; </a:t>
            </a:r>
            <a:r>
              <a:rPr lang="en-US" sz="1700" dirty="0">
                <a:highlight>
                  <a:srgbClr val="FFED6F"/>
                </a:highlight>
              </a:rPr>
              <a:t>Habitat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700" b="1" dirty="0"/>
              <a:t>     Risks</a:t>
            </a:r>
            <a:r>
              <a:rPr lang="en-US" sz="1700" dirty="0"/>
              <a:t> = </a:t>
            </a:r>
            <a:r>
              <a:rPr lang="en-US" sz="1700" dirty="0">
                <a:highlight>
                  <a:srgbClr val="FB8072"/>
                </a:highlight>
              </a:rPr>
              <a:t>Threats</a:t>
            </a: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highlight>
                <a:srgbClr val="FFED6F"/>
              </a:highlight>
            </a:endParaRPr>
          </a:p>
          <a:p>
            <a:pPr>
              <a:lnSpc>
                <a:spcPct val="130000"/>
              </a:lnSpc>
            </a:pPr>
            <a:endParaRPr lang="en-US" sz="1700" b="1" dirty="0"/>
          </a:p>
          <a:p>
            <a:pPr marL="0" indent="0">
              <a:lnSpc>
                <a:spcPct val="130000"/>
              </a:lnSpc>
              <a:buNone/>
            </a:pPr>
            <a:endParaRPr lang="en-US" sz="1800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92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D42E7-12C8-A446-8A2D-2425C80F2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24" y="1201225"/>
            <a:ext cx="7651376" cy="2424843"/>
          </a:xfrm>
        </p:spPr>
        <p:txBody>
          <a:bodyPr>
            <a:normAutofit fontScale="90000"/>
          </a:bodyPr>
          <a:lstStyle/>
          <a:p>
            <a:r>
              <a:rPr lang="en-US" dirty="0"/>
              <a:t>LANDSCAPE RESILIENCE</a:t>
            </a:r>
            <a:br>
              <a:rPr lang="en-US" dirty="0"/>
            </a:br>
            <a:r>
              <a:rPr lang="en-US" sz="2000" dirty="0"/>
              <a:t>BUILDER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>
                <a:solidFill>
                  <a:schemeClr val="tx1"/>
                </a:solidFill>
              </a:rPr>
              <a:t>THIS IS NOT THE LANSCAPE RESILIENCE TOOL</a:t>
            </a:r>
            <a:br>
              <a:rPr lang="en-US" sz="2000" dirty="0"/>
            </a:b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A1F6A-2D51-4640-B742-007DD9D51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624" y="3092824"/>
            <a:ext cx="7651376" cy="1916498"/>
          </a:xfrm>
        </p:spPr>
        <p:txBody>
          <a:bodyPr/>
          <a:lstStyle/>
          <a:p>
            <a:r>
              <a:rPr lang="en-US" dirty="0"/>
              <a:t>Dan Wismer</a:t>
            </a:r>
          </a:p>
          <a:p>
            <a:r>
              <a:rPr lang="en-US" sz="1200" dirty="0"/>
              <a:t>Conservation Data Specialist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800" dirty="0"/>
              <a:t>Last major edit: Sep 14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59352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1118462"/>
            <a:ext cx="7620828" cy="3250976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dirty="0"/>
              <a:t>Designed as an </a:t>
            </a:r>
            <a:r>
              <a:rPr lang="en-US" sz="1700" b="1" dirty="0"/>
              <a:t>engagement</a:t>
            </a:r>
            <a:r>
              <a:rPr lang="en-US" sz="1700" dirty="0"/>
              <a:t> tool that shows transparency in the make-up of the Landscape Resilience (LR) Score.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Provides a </a:t>
            </a:r>
            <a:r>
              <a:rPr lang="en-US" sz="1700" b="1" dirty="0"/>
              <a:t>proto-type</a:t>
            </a:r>
            <a:r>
              <a:rPr lang="en-US" sz="1700" dirty="0"/>
              <a:t> of Landscape Resilience, where each </a:t>
            </a:r>
            <a:r>
              <a:rPr lang="en-US" sz="1700" b="1" dirty="0"/>
              <a:t>pixel</a:t>
            </a:r>
            <a:r>
              <a:rPr lang="en-US" sz="1700" dirty="0"/>
              <a:t> has a score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Users can </a:t>
            </a:r>
            <a:r>
              <a:rPr lang="en-US" sz="1700" b="1" dirty="0"/>
              <a:t>change</a:t>
            </a:r>
            <a:r>
              <a:rPr lang="en-US" sz="1700" dirty="0"/>
              <a:t> values and update the </a:t>
            </a:r>
            <a:r>
              <a:rPr lang="en-US" sz="1700" b="1" dirty="0"/>
              <a:t>LR score </a:t>
            </a:r>
            <a:r>
              <a:rPr lang="en-US" sz="1700" dirty="0"/>
              <a:t>in real time. This provides a means to reason with the relative importance of layers that comprise the score.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061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65751-4034-693A-361A-501202836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1" y="808685"/>
            <a:ext cx="8157539" cy="4197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5">
            <a:extLst>
              <a:ext uri="{FF2B5EF4-FFF2-40B4-BE49-F238E27FC236}">
                <a16:creationId xmlns:a16="http://schemas.microsoft.com/office/drawing/2014/main" id="{582A8BA4-EAF1-D98F-AA56-3FC58E5A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1231"/>
            <a:ext cx="7886700" cy="874909"/>
          </a:xfrm>
        </p:spPr>
        <p:txBody>
          <a:bodyPr/>
          <a:lstStyle/>
          <a:p>
            <a:r>
              <a:rPr lang="en-US" dirty="0"/>
              <a:t>Landscape Resilience Builder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46D40-4876-5633-9353-1FDDBAB80C15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178328" y="2250818"/>
            <a:ext cx="41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CFC0C8-79FC-B8B9-E215-7DB4DFAB1E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4250383" y="1014870"/>
            <a:ext cx="1236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E59FFD-7EE8-D193-7B5B-61E31BD55009}"/>
              </a:ext>
            </a:extLst>
          </p:cNvPr>
          <p:cNvCxnSpPr>
            <a:cxnSpLocks/>
          </p:cNvCxnSpPr>
          <p:nvPr/>
        </p:nvCxnSpPr>
        <p:spPr>
          <a:xfrm flipH="1" flipV="1">
            <a:off x="3054626" y="1065423"/>
            <a:ext cx="418387" cy="13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D458DA-8D1D-E3AF-CBC3-1B948A7719D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388087" y="1745517"/>
            <a:ext cx="399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DFE380-AFB5-EAEE-B6D7-6997B16D2651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4950372" y="4128630"/>
            <a:ext cx="139474" cy="20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6230CA-8963-C6DB-8F4D-43874DE0A409}"/>
              </a:ext>
            </a:extLst>
          </p:cNvPr>
          <p:cNvCxnSpPr>
            <a:cxnSpLocks/>
          </p:cNvCxnSpPr>
          <p:nvPr/>
        </p:nvCxnSpPr>
        <p:spPr>
          <a:xfrm flipV="1">
            <a:off x="1138608" y="4391081"/>
            <a:ext cx="0" cy="30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844D0F-A902-575B-B544-2CB0BB3BA794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445654" y="4391081"/>
            <a:ext cx="0" cy="2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15128F-7085-7A72-7DFA-9385C38E5F8D}"/>
              </a:ext>
            </a:extLst>
          </p:cNvPr>
          <p:cNvSpPr txBox="1"/>
          <p:nvPr/>
        </p:nvSpPr>
        <p:spPr>
          <a:xfrm>
            <a:off x="5487278" y="891759"/>
            <a:ext cx="216604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Download score (.</a:t>
            </a:r>
            <a:r>
              <a:rPr lang="en-US" sz="1000" dirty="0" err="1"/>
              <a:t>tif</a:t>
            </a:r>
            <a:r>
              <a:rPr lang="en-US" sz="1000" dirty="0"/>
              <a:t>) and values (.xlsx)</a:t>
            </a:r>
            <a:endParaRPr lang="en-CA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E0254-65E9-4CC0-9EFE-8CFFFE27683C}"/>
              </a:ext>
            </a:extLst>
          </p:cNvPr>
          <p:cNvSpPr txBox="1"/>
          <p:nvPr/>
        </p:nvSpPr>
        <p:spPr>
          <a:xfrm>
            <a:off x="6493153" y="1545462"/>
            <a:ext cx="89493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View layers one at a time</a:t>
            </a:r>
            <a:endParaRPr lang="en-CA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756EB0-DFDE-45B3-547E-9D7F7968A984}"/>
              </a:ext>
            </a:extLst>
          </p:cNvPr>
          <p:cNvSpPr txBox="1"/>
          <p:nvPr/>
        </p:nvSpPr>
        <p:spPr>
          <a:xfrm>
            <a:off x="3588468" y="2127707"/>
            <a:ext cx="95336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values</a:t>
            </a:r>
            <a:endParaRPr lang="en-CA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7D3899-CBFC-512B-2C4D-461D339A121A}"/>
              </a:ext>
            </a:extLst>
          </p:cNvPr>
          <p:cNvSpPr txBox="1"/>
          <p:nvPr/>
        </p:nvSpPr>
        <p:spPr>
          <a:xfrm>
            <a:off x="3482603" y="1181319"/>
            <a:ext cx="8330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PowerPoint</a:t>
            </a:r>
            <a:endParaRPr lang="en-CA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A94220-16BB-4636-DAFB-15C118883A0A}"/>
              </a:ext>
            </a:extLst>
          </p:cNvPr>
          <p:cNvSpPr txBox="1"/>
          <p:nvPr/>
        </p:nvSpPr>
        <p:spPr>
          <a:xfrm>
            <a:off x="4150958" y="3882409"/>
            <a:ext cx="187777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Landscape Resilience Equation</a:t>
            </a:r>
            <a:endParaRPr lang="en-CA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C92FBE-09BB-1C6C-590E-7044A686F432}"/>
              </a:ext>
            </a:extLst>
          </p:cNvPr>
          <p:cNvSpPr txBox="1"/>
          <p:nvPr/>
        </p:nvSpPr>
        <p:spPr>
          <a:xfrm>
            <a:off x="760588" y="4685883"/>
            <a:ext cx="8463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Reset values</a:t>
            </a:r>
            <a:endParaRPr lang="en-CA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E464E93-20BA-7220-D686-C87339E83F98}"/>
              </a:ext>
            </a:extLst>
          </p:cNvPr>
          <p:cNvSpPr txBox="1"/>
          <p:nvPr/>
        </p:nvSpPr>
        <p:spPr>
          <a:xfrm>
            <a:off x="1800231" y="4677493"/>
            <a:ext cx="129084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Update score on map</a:t>
            </a:r>
            <a:endParaRPr lang="en-CA" sz="10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92F9629-9CDD-4C3F-8379-ED086709FFE1}"/>
              </a:ext>
            </a:extLst>
          </p:cNvPr>
          <p:cNvCxnSpPr>
            <a:cxnSpLocks/>
          </p:cNvCxnSpPr>
          <p:nvPr/>
        </p:nvCxnSpPr>
        <p:spPr>
          <a:xfrm flipV="1">
            <a:off x="8046720" y="3317065"/>
            <a:ext cx="0" cy="38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7912EE-E3EB-4FD9-AFE4-9FBBB16A4ACF}"/>
              </a:ext>
            </a:extLst>
          </p:cNvPr>
          <p:cNvSpPr txBox="1"/>
          <p:nvPr/>
        </p:nvSpPr>
        <p:spPr>
          <a:xfrm>
            <a:off x="7785176" y="3704921"/>
            <a:ext cx="93837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Click points to view LR Score </a:t>
            </a:r>
            <a:endParaRPr lang="en-CA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5E07-814C-6A9C-FAC9-655A4A9F5EDC}"/>
              </a:ext>
            </a:extLst>
          </p:cNvPr>
          <p:cNvSpPr txBox="1"/>
          <p:nvPr/>
        </p:nvSpPr>
        <p:spPr>
          <a:xfrm>
            <a:off x="6886574" y="2437950"/>
            <a:ext cx="100054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Toggle overlays</a:t>
            </a:r>
            <a:endParaRPr lang="en-CA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8C428-8A3E-48FB-E219-7579D958B263}"/>
              </a:ext>
            </a:extLst>
          </p:cNvPr>
          <p:cNvCxnSpPr>
            <a:cxnSpLocks/>
          </p:cNvCxnSpPr>
          <p:nvPr/>
        </p:nvCxnSpPr>
        <p:spPr>
          <a:xfrm>
            <a:off x="7453937" y="2700315"/>
            <a:ext cx="542333" cy="43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8E333D-A3B5-9B86-FC87-A8A7C699CF3C}"/>
              </a:ext>
            </a:extLst>
          </p:cNvPr>
          <p:cNvSpPr txBox="1"/>
          <p:nvPr/>
        </p:nvSpPr>
        <p:spPr>
          <a:xfrm>
            <a:off x="3681952" y="1499969"/>
            <a:ext cx="64769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Web link</a:t>
            </a:r>
            <a:endParaRPr lang="en-CA" sz="1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3BBE76-0E9D-A5DF-7828-4DAE20E78935}"/>
              </a:ext>
            </a:extLst>
          </p:cNvPr>
          <p:cNvCxnSpPr>
            <a:cxnSpLocks/>
          </p:cNvCxnSpPr>
          <p:nvPr/>
        </p:nvCxnSpPr>
        <p:spPr>
          <a:xfrm flipH="1" flipV="1">
            <a:off x="2944999" y="1367690"/>
            <a:ext cx="736952" cy="21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FAB0B31-22A8-1B40-3329-3629B56B235A}"/>
              </a:ext>
            </a:extLst>
          </p:cNvPr>
          <p:cNvSpPr txBox="1"/>
          <p:nvPr/>
        </p:nvSpPr>
        <p:spPr>
          <a:xfrm>
            <a:off x="3870399" y="3128013"/>
            <a:ext cx="56111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Legend</a:t>
            </a:r>
            <a:endParaRPr lang="en-CA" sz="10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81F2C6-74C9-318D-3825-4935DA918E4C}"/>
              </a:ext>
            </a:extLst>
          </p:cNvPr>
          <p:cNvCxnSpPr>
            <a:cxnSpLocks/>
          </p:cNvCxnSpPr>
          <p:nvPr/>
        </p:nvCxnSpPr>
        <p:spPr>
          <a:xfrm flipH="1">
            <a:off x="3703440" y="3374234"/>
            <a:ext cx="361708" cy="330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81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D1FFB-C6C9-B9CC-9710-4314A541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2782" y="393106"/>
            <a:ext cx="3377537" cy="43709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9884"/>
            <a:ext cx="8402707" cy="824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49" y="1118462"/>
            <a:ext cx="4510910" cy="388511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 </a:t>
            </a:r>
            <a:r>
              <a:rPr lang="en-US" sz="1700" b="1" dirty="0"/>
              <a:t>definition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</a:t>
            </a:r>
            <a:r>
              <a:rPr lang="en-US" sz="1700" b="1" dirty="0"/>
              <a:t> inputs</a:t>
            </a:r>
          </a:p>
          <a:p>
            <a:pPr>
              <a:lnSpc>
                <a:spcPct val="130000"/>
              </a:lnSpc>
            </a:pPr>
            <a:r>
              <a:rPr lang="en-US" sz="1700" dirty="0"/>
              <a:t>Finding agreement on Landscape Resilience </a:t>
            </a:r>
            <a:r>
              <a:rPr lang="en-US" sz="1700" b="1" dirty="0"/>
              <a:t>values</a:t>
            </a: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dirty="0"/>
              <a:t>Communicating the difference between Landscape Resilience </a:t>
            </a:r>
            <a:r>
              <a:rPr lang="en-US" sz="1700" b="1" dirty="0"/>
              <a:t>concept</a:t>
            </a:r>
            <a:r>
              <a:rPr lang="en-US" sz="1700" dirty="0"/>
              <a:t>, </a:t>
            </a:r>
            <a:r>
              <a:rPr lang="en-US" sz="1700" b="1" dirty="0"/>
              <a:t>score</a:t>
            </a:r>
            <a:r>
              <a:rPr lang="en-US" sz="1700" dirty="0"/>
              <a:t> and </a:t>
            </a:r>
            <a:r>
              <a:rPr lang="en-US" sz="1700" b="1" dirty="0"/>
              <a:t>tool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54CBE6-2368-27E2-3B35-AF3A3B4C71B4}"/>
              </a:ext>
            </a:extLst>
          </p:cNvPr>
          <p:cNvSpPr txBox="1"/>
          <p:nvPr/>
        </p:nvSpPr>
        <p:spPr>
          <a:xfrm>
            <a:off x="6532830" y="4707268"/>
            <a:ext cx="103216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B47D9C-FE6A-4006-7116-FA3E65AA68CC}"/>
              </a:ext>
            </a:extLst>
          </p:cNvPr>
          <p:cNvSpPr txBox="1"/>
          <p:nvPr/>
        </p:nvSpPr>
        <p:spPr>
          <a:xfrm>
            <a:off x="6795681" y="916015"/>
            <a:ext cx="106185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LR Score</a:t>
            </a:r>
            <a:endParaRPr lang="en-CA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B2240-44CC-384A-5E8B-0A7604709AF6}"/>
              </a:ext>
            </a:extLst>
          </p:cNvPr>
          <p:cNvCxnSpPr>
            <a:cxnSpLocks/>
          </p:cNvCxnSpPr>
          <p:nvPr/>
        </p:nvCxnSpPr>
        <p:spPr>
          <a:xfrm flipH="1" flipV="1">
            <a:off x="6532830" y="4294909"/>
            <a:ext cx="380588" cy="406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A1A699-EE5C-7772-4C2F-1C559F35DFC7}"/>
              </a:ext>
            </a:extLst>
          </p:cNvPr>
          <p:cNvCxnSpPr>
            <a:cxnSpLocks/>
          </p:cNvCxnSpPr>
          <p:nvPr/>
        </p:nvCxnSpPr>
        <p:spPr>
          <a:xfrm flipH="1">
            <a:off x="6248400" y="1165716"/>
            <a:ext cx="665018" cy="46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8042"/>
            <a:ext cx="8402707" cy="400235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NCC infers the term </a:t>
            </a:r>
            <a:r>
              <a:rPr lang="en-US" sz="17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Landscape Resilience 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 the capacity for biodiversity to recover from local losses and persist at the landscape scale.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1" i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For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landscape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to be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resilient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it must be able to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adapt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 pressures over time in a way that supports the 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long-term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survival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of biodiversity and ecosystems.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Landscape Resilience within this context considers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ecological variables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and aligns more closely with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Ecological Resilience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defined in the academic literature.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/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/>
              <a:t>NCC </a:t>
            </a:r>
            <a:r>
              <a:rPr lang="en-US" sz="1700" b="1" dirty="0"/>
              <a:t>measures</a:t>
            </a:r>
            <a:r>
              <a:rPr lang="en-US" sz="1700" dirty="0"/>
              <a:t> Landscape Resilience at </a:t>
            </a:r>
            <a:r>
              <a:rPr lang="en-US" sz="1700" b="1" dirty="0"/>
              <a:t>1km x 1km </a:t>
            </a:r>
            <a:r>
              <a:rPr lang="en-US" sz="1700" dirty="0"/>
              <a:t>pixel scale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3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7599"/>
            <a:ext cx="7886700" cy="874909"/>
          </a:xfrm>
        </p:spPr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374234"/>
            <a:ext cx="7886700" cy="824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DAE791B-F751-2BDC-D8A5-62ED5AE64703}"/>
              </a:ext>
            </a:extLst>
          </p:cNvPr>
          <p:cNvSpPr txBox="1">
            <a:spLocks/>
          </p:cNvSpPr>
          <p:nvPr/>
        </p:nvSpPr>
        <p:spPr>
          <a:xfrm>
            <a:off x="628650" y="786417"/>
            <a:ext cx="7391860" cy="4149484"/>
          </a:xfrm>
          <a:prstGeom prst="rect">
            <a:avLst/>
          </a:prstGeom>
        </p:spPr>
        <p:txBody>
          <a:bodyPr vert="horz" lIns="68580" tIns="34290" rIns="68580" bIns="3429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Ecological Resilience, Biodiversity and Scale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3"/>
              </a:rPr>
              <a:t>https://link.springer.com/article/10.1007/s100219900002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Resilience and stability of ecological systems: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4"/>
              </a:rPr>
              <a:t>https://www.annualreviews.org/doi/abs/10.1146/annurev.es.04.110173.000245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Metrics and Models for Quantifying Ecological Resilience at Landscape Scales: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5"/>
              </a:rPr>
              <a:t>https://www.frontiersin.org/articles/10.3389/fevo.2019.00440/full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Wild, connected, and diverse: building a more resilient system of protected areas: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6"/>
              </a:rPr>
              <a:t>https://esajournals.onlinelibrary.wiley.com/doi/full/10.1002/eap.1527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Understanding protected area resilience: a multi-scale, social-ecological approach: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https://esajournals.onlinelibrary.wiley.com/doi/abs/10.1890/13-2113.1?casa_token=a5GUcC01mnsAAAAA:dsV4tSiXnHfhPwnCutvAEmA-FGFrxO40JND730ft-nI6Oq_Eqe6GlarmzasTqznSmhyP1B2BW-0UNNg5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Landscape ecological concepts in planning: review of recent developments: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8"/>
              </a:rPr>
              <a:t>https://link.springer.com/article/10.1007/s10980-021-01193-y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Managing Rather Than Avoiding “Difficulties” in Building Landscape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9"/>
              </a:rPr>
              <a:t>https://www.mdpi.com/2071-1050/13/5/2629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Quantifying spatial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0"/>
              </a:rPr>
              <a:t>https://besjournals.onlinelibrary.wiley.com/doi/full/10.1111/1365-2664.12634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Resilience in the Studies of Biodiversity-Ecosystem Functioning: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1"/>
              </a:rPr>
              <a:t>https://www.cell.com/trends/ecology-evolution/fulltext/S0169-5347(15)00321-3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Perspectives for ecosystem management based on ecosystem resilience and ecological thresholds against multiple and stochastic disturbances: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2"/>
              </a:rPr>
              <a:t>https://www.sciencedirect.com/science/article/pii/S1470160X15002411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A riparian conservation network for ecological resilience: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3"/>
              </a:rPr>
              <a:t>https://www.sciencedirect.com/science/article/pii/S0006320715002529#bb0155</a:t>
            </a:r>
            <a:r>
              <a:rPr lang="en-US" dirty="0"/>
              <a:t> </a:t>
            </a:r>
          </a:p>
          <a:p>
            <a:pPr marL="0" indent="0">
              <a:lnSpc>
                <a:spcPct val="14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endParaRPr lang="en-US" sz="2800" dirty="0"/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/>
              <a:t>A resilient and connected network of sites to sustain biodiversity under a changing climate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4"/>
              </a:rPr>
              <a:t>https://www.pnas.org/doi/10.1073/pnas.2204434119</a:t>
            </a:r>
            <a:endParaRPr lang="en-US" dirty="0"/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2800" dirty="0"/>
              <a:t>Biodiversity, ecosystem function, and resilience: ten guiding principles for commodity production landscapes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hlinkClick r:id="rId15"/>
              </a:rPr>
              <a:t>https://esajournals.onlinelibrary.wiley.com/doi/full/10.1890/1540-9295%282006%29004%5B0080%3ABEFART%5D2.0.CO%3B2?casa_token=iSM4aLrMYhcAAAAA%3A7vbR7SrZmxu_f3k5FDiNeRWU9icdsIW24OMs6uA9QyAp6uCxU-JiKypg2ox7W9UpNIh2NCDROQtxkV4l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85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3106"/>
            <a:ext cx="7886700" cy="1221283"/>
          </a:xfrm>
        </p:spPr>
        <p:txBody>
          <a:bodyPr/>
          <a:lstStyle/>
          <a:p>
            <a:r>
              <a:rPr lang="en-US" dirty="0"/>
              <a:t>How can NCC Contribute to  Landscape Resilience?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267546"/>
            <a:ext cx="7886699" cy="360715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Addressing the existing protected area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gaps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to better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represent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ecosystems, increase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connectivity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and promote species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persistence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By building a system of protected areas with a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diverse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ecological portfolio to help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mitigate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 the risk of biodiversity loss.</a:t>
            </a:r>
          </a:p>
          <a:p>
            <a:pPr marL="0" indent="0">
              <a:lnSpc>
                <a:spcPct val="130000"/>
              </a:lnSpc>
              <a:spcBef>
                <a:spcPts val="400"/>
              </a:spcBef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Adding redundancy of species and their habitat through protection ensures persistence of biodiversity at the </a:t>
            </a:r>
            <a:r>
              <a:rPr lang="en-US" sz="1700" b="1" dirty="0">
                <a:solidFill>
                  <a:srgbClr val="000000"/>
                </a:solidFill>
                <a:latin typeface="Open Sans" panose="020B0606030504020204" pitchFamily="34" charset="0"/>
              </a:rPr>
              <a:t>landscape level 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(Peterson, Allen &amp; </a:t>
            </a:r>
            <a:r>
              <a:rPr lang="en-US" sz="1700" dirty="0" err="1">
                <a:solidFill>
                  <a:srgbClr val="000000"/>
                </a:solidFill>
                <a:latin typeface="Open Sans" panose="020B0606030504020204" pitchFamily="34" charset="0"/>
              </a:rPr>
              <a:t>Holling</a:t>
            </a:r>
            <a:r>
              <a:rPr lang="en-US" sz="1700" dirty="0">
                <a:solidFill>
                  <a:srgbClr val="000000"/>
                </a:solidFill>
                <a:latin typeface="Open Sans" panose="020B0606030504020204" pitchFamily="34" charset="0"/>
              </a:rPr>
              <a:t>, 1998).</a:t>
            </a: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>
              <a:lnSpc>
                <a:spcPct val="130000"/>
              </a:lnSpc>
              <a:spcBef>
                <a:spcPts val="400"/>
              </a:spcBef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7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Score Needed?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9997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</a:t>
            </a:r>
            <a:r>
              <a:rPr lang="en-US" sz="1700" b="1" dirty="0"/>
              <a:t>operationalize</a:t>
            </a:r>
            <a:r>
              <a:rPr lang="en-US" sz="1700" dirty="0"/>
              <a:t> the concept of Landscape Resilience. </a:t>
            </a:r>
          </a:p>
          <a:p>
            <a:pPr>
              <a:lnSpc>
                <a:spcPct val="120000"/>
              </a:lnSpc>
              <a:spcBef>
                <a:spcPts val="400"/>
              </a:spcBef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consolidate conservation variables that support the definition of Landscape Resilience into a </a:t>
            </a:r>
            <a:r>
              <a:rPr lang="en-US" sz="1700" b="1" dirty="0"/>
              <a:t>single composite metric.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b="1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dirty="0"/>
              <a:t>To </a:t>
            </a:r>
            <a:r>
              <a:rPr lang="en-US" sz="1700" b="1" dirty="0"/>
              <a:t>assess </a:t>
            </a:r>
            <a:r>
              <a:rPr lang="en-US" sz="1700" dirty="0"/>
              <a:t>a project’s contribution to Landscape Resilience and </a:t>
            </a:r>
            <a:r>
              <a:rPr lang="en-US" sz="1700" b="1" dirty="0"/>
              <a:t>validate</a:t>
            </a:r>
            <a:r>
              <a:rPr lang="en-US" sz="1700" dirty="0"/>
              <a:t> securement.</a:t>
            </a:r>
          </a:p>
          <a:p>
            <a:pPr marL="0" indent="0">
              <a:lnSpc>
                <a:spcPct val="120000"/>
              </a:lnSpc>
              <a:spcBef>
                <a:spcPts val="400"/>
              </a:spcBef>
              <a:buNone/>
            </a:pPr>
            <a:endParaRPr lang="en-US" sz="1700" dirty="0"/>
          </a:p>
          <a:p>
            <a:pPr>
              <a:lnSpc>
                <a:spcPct val="120000"/>
              </a:lnSpc>
              <a:spcBef>
                <a:spcPts val="400"/>
              </a:spcBef>
            </a:pPr>
            <a:r>
              <a:rPr lang="en-US" sz="170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basis for directing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limited resources </a:t>
            </a:r>
            <a:r>
              <a:rPr lang="en-US" sz="1700" b="0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those areas on the landscape where they are likely to have the </a:t>
            </a:r>
            <a:r>
              <a:rPr lang="en-US" sz="1700" b="1" i="0" dirty="0">
                <a:solidFill>
                  <a:srgbClr val="28282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greatest benefit.</a:t>
            </a:r>
            <a:endParaRPr lang="en-US" sz="17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5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the Score be used?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549"/>
            <a:ext cx="7380233" cy="385913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Enhance </a:t>
            </a:r>
            <a:r>
              <a:rPr lang="en-US" sz="1700" b="1" dirty="0"/>
              <a:t>Where To Work </a:t>
            </a:r>
            <a:r>
              <a:rPr lang="en-US" sz="1700" dirty="0"/>
              <a:t>site selection outputs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Where To Work outputs provides a continuous variable to assess Landscape Resilience between planning units.</a:t>
            </a:r>
          </a:p>
          <a:p>
            <a:pPr marL="342900" lvl="1" indent="0">
              <a:lnSpc>
                <a:spcPct val="130000"/>
              </a:lnSpc>
              <a:buNone/>
            </a:pPr>
            <a:endParaRPr lang="en-US" sz="1200" dirty="0"/>
          </a:p>
          <a:p>
            <a:pPr marL="457200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1700" dirty="0"/>
              <a:t>Guide Project Management Plans and validate </a:t>
            </a:r>
            <a:r>
              <a:rPr lang="en-US" sz="1700" b="1" dirty="0"/>
              <a:t>Securement </a:t>
            </a:r>
          </a:p>
          <a:p>
            <a:pPr lvl="1">
              <a:lnSpc>
                <a:spcPct val="130000"/>
              </a:lnSpc>
            </a:pPr>
            <a:r>
              <a:rPr lang="en-US" sz="1200" dirty="0"/>
              <a:t>Extracting the Landscape Resilience Score to parcel boundaries provides a means to assess a projects contribution to Landscape Resilience.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highlight>
                  <a:srgbClr val="FFFF00"/>
                </a:highlight>
              </a:rPr>
              <a:t>Landscape Resilience Tool </a:t>
            </a:r>
            <a:r>
              <a:rPr lang="en-US" sz="2000" dirty="0">
                <a:highlight>
                  <a:srgbClr val="FFFF00"/>
                </a:highlight>
              </a:rPr>
              <a:t>is the interface to extract the </a:t>
            </a:r>
            <a:r>
              <a:rPr lang="en-US" sz="2000" b="1" dirty="0">
                <a:highlight>
                  <a:srgbClr val="FFFF00"/>
                </a:highlight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2117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up the Score?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3713"/>
            <a:ext cx="8402707" cy="40166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900" b="1" dirty="0">
                <a:solidFill>
                  <a:schemeClr val="tx1"/>
                </a:solidFill>
              </a:rPr>
              <a:t>NCC valued </a:t>
            </a:r>
            <a:r>
              <a:rPr lang="en-US" sz="1900" dirty="0">
                <a:solidFill>
                  <a:schemeClr val="tx1"/>
                </a:solidFill>
              </a:rPr>
              <a:t>conservation themes that capture concepts of Landscape Resilience impacts and risks: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B3DE69"/>
                </a:highlight>
              </a:rPr>
              <a:t>Protection: </a:t>
            </a:r>
            <a:r>
              <a:rPr lang="en-US" sz="1400" dirty="0"/>
              <a:t>  existing conservation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8DD3C7"/>
                </a:highlight>
              </a:rPr>
              <a:t>Biodiversity: </a:t>
            </a:r>
            <a:r>
              <a:rPr lang="en-US" sz="1400" dirty="0"/>
              <a:t>  richness, adequacy, key biodiversity areas, critical habitat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DB462"/>
                </a:highlight>
              </a:rPr>
              <a:t>Connectivity: </a:t>
            </a:r>
            <a:r>
              <a:rPr lang="en-US" sz="1700" dirty="0"/>
              <a:t>  </a:t>
            </a:r>
            <a:r>
              <a:rPr lang="en-US" sz="1400" dirty="0"/>
              <a:t>current density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CCDE5"/>
                </a:highlight>
              </a:rPr>
              <a:t>Climate: </a:t>
            </a:r>
            <a:r>
              <a:rPr lang="en-US" sz="1400" dirty="0"/>
              <a:t>  centrality, refugia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FED6F"/>
                </a:highlight>
              </a:rPr>
              <a:t>Habitat:</a:t>
            </a:r>
            <a:r>
              <a:rPr lang="en-US" sz="1700" dirty="0"/>
              <a:t>  </a:t>
            </a:r>
            <a:r>
              <a:rPr lang="en-US" sz="1400" dirty="0"/>
              <a:t>forest, wetland, grassland, rivers, shoreline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1700" dirty="0">
                <a:highlight>
                  <a:srgbClr val="FB8072"/>
                </a:highlight>
              </a:rPr>
              <a:t>Threats: </a:t>
            </a:r>
            <a:r>
              <a:rPr lang="en-US" sz="1400" dirty="0"/>
              <a:t>  human disturbance, climate extremes</a:t>
            </a:r>
          </a:p>
          <a:p>
            <a:pPr marL="342900" lvl="1" indent="0">
              <a:lnSpc>
                <a:spcPct val="120000"/>
              </a:lnSpc>
              <a:buNone/>
            </a:pPr>
            <a:endParaRPr lang="en-US" dirty="0">
              <a:highlight>
                <a:srgbClr val="FB8072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28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 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126548"/>
            <a:ext cx="7411764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B3DE69"/>
                </a:highlight>
              </a:rPr>
              <a:t>Protection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contribute to Landscape Resilience by safeguarding species from threats of biodiversity loss.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Protected areas that intersect other themes of </a:t>
            </a:r>
            <a:r>
              <a:rPr lang="en-US" sz="1400" dirty="0">
                <a:highlight>
                  <a:srgbClr val="8DD3C7"/>
                </a:highlight>
              </a:rPr>
              <a:t>Biodiversity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FDB462"/>
                </a:highlight>
              </a:rPr>
              <a:t>Connectivity</a:t>
            </a:r>
            <a:r>
              <a:rPr lang="en-US" sz="1400" dirty="0"/>
              <a:t> and </a:t>
            </a:r>
            <a:r>
              <a:rPr lang="en-US" sz="1400" dirty="0">
                <a:highlight>
                  <a:srgbClr val="FCCDE5"/>
                </a:highlight>
              </a:rPr>
              <a:t>Climate</a:t>
            </a:r>
            <a:r>
              <a:rPr lang="en-US" sz="1400" dirty="0"/>
              <a:t> with less influence of </a:t>
            </a:r>
            <a:r>
              <a:rPr lang="en-US" sz="1400" dirty="0">
                <a:highlight>
                  <a:srgbClr val="FB8072"/>
                </a:highlight>
              </a:rPr>
              <a:t>Threats</a:t>
            </a:r>
            <a:r>
              <a:rPr lang="en-US" sz="1400" dirty="0"/>
              <a:t> are more resilient.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B3DE69"/>
                </a:highlight>
              </a:rPr>
              <a:t>Protection:</a:t>
            </a:r>
          </a:p>
          <a:p>
            <a:r>
              <a:rPr lang="en-US" sz="1400" dirty="0"/>
              <a:t>Existing conservation from </a:t>
            </a:r>
            <a:r>
              <a:rPr lang="en-US" sz="1400" dirty="0">
                <a:hlinkClick r:id="rId3"/>
              </a:rPr>
              <a:t>Canadian Protected and Conserved Areas Database</a:t>
            </a:r>
            <a:endParaRPr lang="en-US" sz="1400" dirty="0"/>
          </a:p>
          <a:p>
            <a:r>
              <a:rPr lang="en-US" sz="1400" dirty="0"/>
              <a:t>NCC fee simple and conservation agreement achievements</a:t>
            </a:r>
          </a:p>
          <a:p>
            <a:r>
              <a:rPr lang="en-US" sz="1400" dirty="0"/>
              <a:t>All classes of protections is considered equal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96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500051" cy="38640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8DD3C7"/>
                </a:highlight>
              </a:rPr>
              <a:t>Biodiversity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Biodiversity theme is captured by mapping species data and calculating cumulative adequacy goals for each individual species. 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The adequacy goal explains the required protection needed to ensure species persistence throughout time; where some species need more conservation than others.</a:t>
            </a:r>
          </a:p>
          <a:p>
            <a:pPr marL="0" indent="0">
              <a:lnSpc>
                <a:spcPct val="120000"/>
              </a:lnSpc>
              <a:spcBef>
                <a:spcPts val="500"/>
              </a:spcBef>
              <a:buNone/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8DD3C7"/>
                </a:highlight>
              </a:rPr>
              <a:t>Biodiversity:</a:t>
            </a:r>
          </a:p>
          <a:p>
            <a:r>
              <a:rPr lang="en-US" sz="1400" dirty="0"/>
              <a:t>Species at risk: richness &amp; cumulative adequacy goal (</a:t>
            </a:r>
            <a:r>
              <a:rPr lang="en-US" sz="1400" dirty="0">
                <a:hlinkClick r:id="rId3"/>
              </a:rPr>
              <a:t>ECCC</a:t>
            </a:r>
            <a:r>
              <a:rPr lang="en-US" sz="1400" dirty="0"/>
              <a:t>)</a:t>
            </a:r>
          </a:p>
          <a:p>
            <a:r>
              <a:rPr lang="en-US" sz="1400" dirty="0"/>
              <a:t>Endemic species: richness &amp; cumulative adequacy goal (NSC)</a:t>
            </a:r>
          </a:p>
          <a:p>
            <a:r>
              <a:rPr lang="en-US" sz="1400" dirty="0"/>
              <a:t>Common species: richness &amp; cumulative adequacy goal (IUCN &amp; NSC)</a:t>
            </a:r>
          </a:p>
          <a:p>
            <a:r>
              <a:rPr lang="en-US" sz="1400" dirty="0"/>
              <a:t>Key biodiversity areas (</a:t>
            </a:r>
            <a:r>
              <a:rPr lang="en-US" sz="1400" dirty="0">
                <a:hlinkClick r:id="rId4"/>
              </a:rPr>
              <a:t>IBA Canada</a:t>
            </a:r>
            <a:r>
              <a:rPr lang="en-US" sz="1400" dirty="0"/>
              <a:t>) </a:t>
            </a:r>
          </a:p>
          <a:p>
            <a:r>
              <a:rPr lang="en-US" sz="1400" dirty="0"/>
              <a:t>Critical habitat for species at risk (</a:t>
            </a:r>
            <a:r>
              <a:rPr lang="en-US" sz="1400" dirty="0">
                <a:hlinkClick r:id="rId5"/>
              </a:rPr>
              <a:t>ECCC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594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1DA570-A070-3FC0-D489-3B7DA96E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Landscape Resilience Score Inputs</a:t>
            </a:r>
            <a:endParaRPr lang="en-CA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C65A31-31C6-888F-AF71-FAD7B2A5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94" y="1115468"/>
            <a:ext cx="7443295" cy="3864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DB462"/>
                </a:highlight>
              </a:rPr>
              <a:t>Connectivity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Landscapes that are connected promote the movement of species among habitat patches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High connectivity values favor biological flows and represent movement and dispersal patterns of species.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 marL="0" indent="0">
              <a:spcBef>
                <a:spcPts val="500"/>
              </a:spcBef>
              <a:buNone/>
            </a:pPr>
            <a:r>
              <a:rPr lang="en-US" sz="1600" dirty="0"/>
              <a:t>Variable(s) that capture </a:t>
            </a:r>
            <a:r>
              <a:rPr lang="en-US" sz="1600" dirty="0">
                <a:highlight>
                  <a:srgbClr val="FDB462"/>
                </a:highlight>
              </a:rPr>
              <a:t>Connectivity:</a:t>
            </a:r>
          </a:p>
          <a:p>
            <a:r>
              <a:rPr lang="en-US" sz="1400" dirty="0"/>
              <a:t>Current density (</a:t>
            </a:r>
            <a:r>
              <a:rPr lang="en-US" sz="1400" dirty="0">
                <a:hlinkClick r:id="rId3"/>
              </a:rPr>
              <a:t>Pither et al, 2023</a:t>
            </a:r>
            <a:r>
              <a:rPr lang="en-US" sz="14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sz="1100" dirty="0"/>
              <a:t>Considered anthropogenic and natural features and their know effects on the movement of terrestrial non-volant fauna to predict connectivity. </a:t>
            </a:r>
            <a:endParaRPr lang="en-CA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6C7D8DE-13B1-FB63-DBC4-BD613D347951}"/>
              </a:ext>
            </a:extLst>
          </p:cNvPr>
          <p:cNvSpPr txBox="1">
            <a:spLocks/>
          </p:cNvSpPr>
          <p:nvPr/>
        </p:nvSpPr>
        <p:spPr>
          <a:xfrm>
            <a:off x="628650" y="3418038"/>
            <a:ext cx="7886700" cy="1200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Verdana"/>
                <a:ea typeface="+mn-ea"/>
                <a:cs typeface="Verdana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7244101"/>
      </p:ext>
    </p:extLst>
  </p:cSld>
  <p:clrMapOvr>
    <a:masterClrMapping/>
  </p:clrMapOvr>
</p:sld>
</file>

<file path=ppt/theme/theme1.xml><?xml version="1.0" encoding="utf-8"?>
<a:theme xmlns:a="http://schemas.openxmlformats.org/drawingml/2006/main" name="n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3fb41d-4db5-49df-b889-ce373c40e3ec">
      <Value>2</Value>
      <Value>224</Value>
      <Value>1585</Value>
      <Value>3</Value>
      <Value>1022</Value>
      <Value>1598</Value>
    </TaxCatchAll>
    <Year xmlns="b73fb41d-4db5-49df-b889-ce373c40e3ec">2021</Year>
    <TaxKeywordTaxHTFiel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16:9</TermName>
          <TermId xmlns="http://schemas.microsoft.com/office/infopath/2007/PartnerControls">df0a0d5b-ae80-4841-b2fe-8ddcb8e3222c</TermId>
        </TermInfo>
        <TermInfo xmlns="http://schemas.microsoft.com/office/infopath/2007/PartnerControls">
          <TermName xmlns="http://schemas.microsoft.com/office/infopath/2007/PartnerControls">Presentation</TermName>
          <TermId xmlns="http://schemas.microsoft.com/office/infopath/2007/PartnerControls">59fc26f9-1c9d-40bc-8a58-d66d91dcc0d5</TermId>
        </TermInfo>
      </Terms>
    </TaxKeywordTaxHTField>
    <_dlc_DocId xmlns="9daf4fce-efdb-4f08-985f-94c0458ac4da">COLL-1941601530-77</_dlc_DocId>
    <_dlc_DocIdUrl xmlns="9daf4fce-efdb-4f08-985f-94c0458ac4da">
      <Url>https://itncc.sharepoint.com/sites/MarketingCollaboration/_layouts/DocIdRedir.aspx?ID=COLL-1941601530-77</Url>
      <Description>COLL-1941601530-77</Description>
    </_dlc_DocIdUrl>
    <hf62e2b7c9654133b3ca7da47c388bce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 and Development</TermName>
          <TermId xmlns="http://schemas.microsoft.com/office/infopath/2007/PartnerControls">cb043f34-81be-43cd-aebf-735cc7c51d79</TermId>
        </TermInfo>
      </Terms>
    </hf62e2b7c9654133b3ca7da47c388bce>
    <e5445ced404845ff8a2b3be9c8f7c65c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National</TermName>
          <TermId xmlns="http://schemas.microsoft.com/office/infopath/2007/PartnerControls">60e160cc-5b62-440e-88bf-c8c5292327f4</TermId>
        </TermInfo>
      </Terms>
    </e5445ced404845ff8a2b3be9c8f7c65c>
    <Topic xmlns="b73fb41d-4db5-49df-b889-ce373c40e3ec">Presentation</Topic>
    <j851f0c75970476ca044f56c831142c9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Editable Creative</TermName>
          <TermId xmlns="http://schemas.microsoft.com/office/infopath/2007/PartnerControls">29fc3b9e-2d01-4eeb-9c55-b9ac82cf2c15</TermId>
        </TermInfo>
      </Terms>
    </j851f0c75970476ca044f56c831142c9>
    <h5d00e838cac4a36b66416c1ac0f08f4 xmlns="b73fb41d-4db5-49df-b889-ce373c40e3ec">
      <Terms xmlns="http://schemas.microsoft.com/office/infopath/2007/PartnerControls"/>
    </h5d00e838cac4a36b66416c1ac0f08f4>
    <pde0b5a6bb7242599ac30d59622b742d xmlns="b73fb41d-4db5-49df-b889-ce373c40e3ec">
      <Terms xmlns="http://schemas.microsoft.com/office/infopath/2007/PartnerControls">
        <TermInfo xmlns="http://schemas.microsoft.com/office/infopath/2007/PartnerControls">
          <TermName xmlns="http://schemas.microsoft.com/office/infopath/2007/PartnerControls">Administration</TermName>
          <TermId xmlns="http://schemas.microsoft.com/office/infopath/2007/PartnerControls">15579f7e-1289-4124-875f-fbfdd1ce1e19</TermId>
        </TermInfo>
      </Terms>
    </pde0b5a6bb7242599ac30d59622b742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rand Development Document" ma:contentTypeID="0x01010070FD3A26C879A74592BE4DD1CF6C17C510020067E13304C532104281EC8A3037A9164A" ma:contentTypeVersion="11" ma:contentTypeDescription="" ma:contentTypeScope="" ma:versionID="a43c5f1fd3e888c7e6fddeb0e88e3abc">
  <xsd:schema xmlns:xsd="http://www.w3.org/2001/XMLSchema" xmlns:xs="http://www.w3.org/2001/XMLSchema" xmlns:p="http://schemas.microsoft.com/office/2006/metadata/properties" xmlns:ns2="b73fb41d-4db5-49df-b889-ce373c40e3ec" xmlns:ns3="9daf4fce-efdb-4f08-985f-94c0458ac4da" targetNamespace="http://schemas.microsoft.com/office/2006/metadata/properties" ma:root="true" ma:fieldsID="ac958db3d5748ff17de2fdf13965b786" ns2:_="" ns3:_="">
    <xsd:import namespace="b73fb41d-4db5-49df-b889-ce373c40e3ec"/>
    <xsd:import namespace="9daf4fce-efdb-4f08-985f-94c0458ac4da"/>
    <xsd:element name="properties">
      <xsd:complexType>
        <xsd:sequence>
          <xsd:element name="documentManagement">
            <xsd:complexType>
              <xsd:all>
                <xsd:element ref="ns2:Year" minOccurs="0"/>
                <xsd:element ref="ns2:Topic" minOccurs="0"/>
                <xsd:element ref="ns2:hf62e2b7c9654133b3ca7da47c388bce" minOccurs="0"/>
                <xsd:element ref="ns2:TaxKeywordTaxHTField" minOccurs="0"/>
                <xsd:element ref="ns2:e5445ced404845ff8a2b3be9c8f7c65c" minOccurs="0"/>
                <xsd:element ref="ns2:h5d00e838cac4a36b66416c1ac0f08f4" minOccurs="0"/>
                <xsd:element ref="ns2:pde0b5a6bb7242599ac30d59622b742d" minOccurs="0"/>
                <xsd:element ref="ns2:j851f0c75970476ca044f56c831142c9" minOccurs="0"/>
                <xsd:element ref="ns2:TaxCatchAll" minOccurs="0"/>
                <xsd:element ref="ns2:TaxCatchAllLabel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3fb41d-4db5-49df-b889-ce373c40e3ec" elementFormDefault="qualified">
    <xsd:import namespace="http://schemas.microsoft.com/office/2006/documentManagement/types"/>
    <xsd:import namespace="http://schemas.microsoft.com/office/infopath/2007/PartnerControls"/>
    <xsd:element name="Year" ma:index="2" nillable="true" ma:displayName="Year" ma:default="2022" ma:format="Dropdown" ma:internalName="Year">
      <xsd:simpleType>
        <xsd:restriction base="dms:Choice">
          <xsd:enumeration value="2006"/>
          <xsd:enumeration value="2007"/>
          <xsd:enumeration value="2008"/>
          <xsd:enumeration value="2009"/>
          <xsd:enumeration value="2010"/>
          <xsd:enumeration value="2011"/>
          <xsd:enumeration value="2012"/>
          <xsd:enumeration value="2013"/>
          <xsd:enumeration value="2014"/>
          <xsd:enumeration value="2015"/>
          <xsd:enumeration value="2016"/>
          <xsd:enumeration value="2017"/>
          <xsd:enumeration value="2018"/>
          <xsd:enumeration value="2019"/>
          <xsd:enumeration value="2020"/>
          <xsd:enumeration value="2021"/>
          <xsd:enumeration value="2022"/>
          <xsd:enumeration value="2023"/>
          <xsd:enumeration value="2024"/>
          <xsd:enumeration value="2025"/>
        </xsd:restriction>
      </xsd:simpleType>
    </xsd:element>
    <xsd:element name="Topic" ma:index="3" nillable="true" ma:displayName="Topic" ma:format="Dropdown" ma:internalName="Topic">
      <xsd:simpleType>
        <xsd:union memberTypes="dms:Text">
          <xsd:simpleType>
            <xsd:restriction base="dms:Choice">
              <xsd:enumeration value="N/A"/>
            </xsd:restriction>
          </xsd:simpleType>
        </xsd:union>
      </xsd:simpleType>
    </xsd:element>
    <xsd:element name="hf62e2b7c9654133b3ca7da47c388bce" ma:index="12" nillable="true" ma:taxonomy="true" ma:internalName="hf62e2b7c9654133b3ca7da47c388bce" ma:taxonomyFieldName="Unit" ma:displayName="Unit" ma:default="" ma:fieldId="{1f62e2b7-c965-4133-b3ca-7da47c388bce}" ma:sspId="3dae2bc9-964c-4bb7-94bc-c5dd0815213b" ma:termSetId="56d85306-77f6-44be-9e81-c21381c915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00000000-0000-0000-0000-000000000000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e5445ced404845ff8a2b3be9c8f7c65c" ma:index="16" nillable="true" ma:taxonomy="true" ma:internalName="e5445ced404845ff8a2b3be9c8f7c65c" ma:taxonomyFieldName="Region" ma:displayName="Region" ma:default="" ma:fieldId="{e5445ced-4048-45ff-8a2b-3be9c8f7c65c}" ma:sspId="3dae2bc9-964c-4bb7-94bc-c5dd0815213b" ma:termSetId="df161956-830f-40d6-b064-61e6dd96264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5d00e838cac4a36b66416c1ac0f08f4" ma:index="18" nillable="true" ma:taxonomy="true" ma:internalName="h5d00e838cac4a36b66416c1ac0f08f4" ma:taxonomyFieldName="Sub_x002d_Region" ma:displayName="Sub-Region" ma:default="" ma:fieldId="{15d00e83-8cac-4a36-b664-16c1ac0f08f4}" ma:taxonomyMulti="true" ma:sspId="3dae2bc9-964c-4bb7-94bc-c5dd0815213b" ma:termSetId="e9559363-85d9-4885-98a4-72aa7af6f5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de0b5a6bb7242599ac30d59622b742d" ma:index="20" nillable="true" ma:taxonomy="true" ma:internalName="pde0b5a6bb7242599ac30d59622b742d" ma:taxonomyFieldName="Team" ma:displayName="Team" ma:default="" ma:fieldId="{9de0b5a6-bb72-4259-9ac3-0d59622b742d}" ma:sspId="3dae2bc9-964c-4bb7-94bc-c5dd0815213b" ma:termSetId="1873790c-a6c1-4492-926f-31aeed41c9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851f0c75970476ca044f56c831142c9" ma:index="21" nillable="true" ma:taxonomy="true" ma:internalName="j851f0c75970476ca044f56c831142c9" ma:taxonomyFieldName="Development_x002C__x0020_Marketing_x002C__x0020_Communications_x0020_Doc_x0020_Type" ma:displayName="Doc Type" ma:default="" ma:fieldId="{3851f0c7-5970-476c-a044-f56c831142c9}" ma:sspId="3dae2bc9-964c-4bb7-94bc-c5dd0815213b" ma:termSetId="5051fcf8-20cf-49cd-9470-e4c39a97219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22" nillable="true" ma:displayName="Taxonomy Catch All Column" ma:hidden="true" ma:list="{865cc6eb-5545-4931-81ce-1878db07cf0e}" ma:internalName="TaxCatchAll" ma:showField="CatchAllData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3" nillable="true" ma:displayName="Taxonomy Catch All Column1" ma:hidden="true" ma:list="{865cc6eb-5545-4931-81ce-1878db07cf0e}" ma:internalName="TaxCatchAllLabel" ma:readOnly="true" ma:showField="CatchAllDataLabel" ma:web="9daf4fce-efdb-4f08-985f-94c0458ac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af4fce-efdb-4f08-985f-94c0458ac4da" elementFormDefault="qualified">
    <xsd:import namespace="http://schemas.microsoft.com/office/2006/documentManagement/types"/>
    <xsd:import namespace="http://schemas.microsoft.com/office/infopath/2007/PartnerControls"/>
    <xsd:element name="_dlc_DocId" ma:index="24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SharedContentType xmlns="Microsoft.SharePoint.Taxonomy.ContentTypeSync" SourceId="3dae2bc9-964c-4bb7-94bc-c5dd0815213b" ContentTypeId="0x01010070FD3A26C879A74592BE4DD1CF6C17C51002" PreviousValue="false" LastSyncTimeStamp="2022-04-19T15:49:25.177Z"/>
</file>

<file path=customXml/itemProps1.xml><?xml version="1.0" encoding="utf-8"?>
<ds:datastoreItem xmlns:ds="http://schemas.openxmlformats.org/officeDocument/2006/customXml" ds:itemID="{9C876B4E-9239-4840-BF5E-B55D728E076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9daf4fce-efdb-4f08-985f-94c0458ac4da"/>
    <ds:schemaRef ds:uri="http://purl.org/dc/terms/"/>
    <ds:schemaRef ds:uri="b73fb41d-4db5-49df-b889-ce373c40e3e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95DB8DD-2968-45AB-A0E1-F330D10D018A}">
  <ds:schemaRefs>
    <ds:schemaRef ds:uri="9daf4fce-efdb-4f08-985f-94c0458ac4da"/>
    <ds:schemaRef ds:uri="b73fb41d-4db5-49df-b889-ce373c40e3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3070A85-BE5F-4ECE-B1F6-8D04067ED97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5F25848-81A4-4056-9048-FD884C8DD719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C04A9EA0-F30C-4FDA-9437-BDAB378662C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ncc.thmx</Template>
  <TotalTime>22386</TotalTime>
  <Words>1785</Words>
  <Application>Microsoft Office PowerPoint</Application>
  <PresentationFormat>On-screen Show (16:9)</PresentationFormat>
  <Paragraphs>294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Open Sans</vt:lpstr>
      <vt:lpstr>Tahoma</vt:lpstr>
      <vt:lpstr>Verdana</vt:lpstr>
      <vt:lpstr>ncc</vt:lpstr>
      <vt:lpstr>LANDSCAPE RESILIENCE CONCEPTS &amp; SCORE  THIS IS NOT AN OVERVIEW OF THE LANSCAPE RESILIENCE TOOL   </vt:lpstr>
      <vt:lpstr>What is Landscape Resilience?</vt:lpstr>
      <vt:lpstr>How can NCC Contribute to  Landscape Resilience?</vt:lpstr>
      <vt:lpstr>Why is a Score Needed?</vt:lpstr>
      <vt:lpstr>How will the Score be used?</vt:lpstr>
      <vt:lpstr>What makes up the Score?</vt:lpstr>
      <vt:lpstr>Landscape Resilience Score Inputs 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Inputs</vt:lpstr>
      <vt:lpstr>Landscape Resilience Score Details</vt:lpstr>
      <vt:lpstr>Landscape Resilience Score Details</vt:lpstr>
      <vt:lpstr>Landscape Resilience Score Details</vt:lpstr>
      <vt:lpstr>LANDSCAPE RESILIENCE BUILDER  THIS IS NOT THE LANSCAPE RESILIENCE TOOL   </vt:lpstr>
      <vt:lpstr>Landscape Resilience Builder</vt:lpstr>
      <vt:lpstr>Landscape Resilience Builder</vt:lpstr>
      <vt:lpstr>NEXT STEPS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 Powerpoint Template - Bilingual</dc:title>
  <dc:creator>Nila Sivatheesan</dc:creator>
  <cp:keywords>16:9; Presentation</cp:keywords>
  <cp:lastModifiedBy>Dan Wismer</cp:lastModifiedBy>
  <cp:revision>277</cp:revision>
  <dcterms:created xsi:type="dcterms:W3CDTF">2019-09-11T15:23:30Z</dcterms:created>
  <dcterms:modified xsi:type="dcterms:W3CDTF">2023-09-19T21:21:53Z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0x01010070FD3A26C879A74592BE4DD1CF6C17C510020067E13304C532104281EC8A3037A9164A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130c6484-4b97-49e9-b2ab-72ebc51ba39b</vt:lpwstr>
  </property>
  <property fmtid="{D5CDD505-2E9C-101B-9397-08002B2CF9AE}" pid="6" name="Region">
    <vt:lpwstr>2;#National|60e160cc-5b62-440e-88bf-c8c5292327f4</vt:lpwstr>
  </property>
  <property fmtid="{D5CDD505-2E9C-101B-9397-08002B2CF9AE}" pid="7" name="Unit">
    <vt:lpwstr>3;#Marketing and Development|cb043f34-81be-43cd-aebf-735cc7c51d79</vt:lpwstr>
  </property>
  <property fmtid="{D5CDD505-2E9C-101B-9397-08002B2CF9AE}" pid="8" name="TaxKeyword">
    <vt:lpwstr>1598;#16:9|df0a0d5b-ae80-4841-b2fe-8ddcb8e3222c;#1022;#Presentation|59fc26f9-1c9d-40bc-8a58-d66d91dcc0d5</vt:lpwstr>
  </property>
  <property fmtid="{D5CDD505-2E9C-101B-9397-08002B2CF9AE}" pid="9" name="Topic">
    <vt:lpwstr/>
  </property>
  <property fmtid="{D5CDD505-2E9C-101B-9397-08002B2CF9AE}" pid="10" name="Team">
    <vt:lpwstr>224;#Administration|15579f7e-1289-4124-875f-fbfdd1ce1e19</vt:lpwstr>
  </property>
  <property fmtid="{D5CDD505-2E9C-101B-9397-08002B2CF9AE}" pid="11" name="Material_Type">
    <vt:lpwstr>9461;#Presentation|ffc0662b-c447-43a2-ae95-127f3d3caa95</vt:lpwstr>
  </property>
  <property fmtid="{D5CDD505-2E9C-101B-9397-08002B2CF9AE}" pid="12" name="Name of Project">
    <vt:lpwstr/>
  </property>
  <property fmtid="{D5CDD505-2E9C-101B-9397-08002B2CF9AE}" pid="13" name="Sub_Region">
    <vt:lpwstr/>
  </property>
  <property fmtid="{D5CDD505-2E9C-101B-9397-08002B2CF9AE}" pid="14" name="DocType">
    <vt:lpwstr>9993;#Editable Creative|b1913d45-d106-4ac8-acb5-467af8c20c9a</vt:lpwstr>
  </property>
  <property fmtid="{D5CDD505-2E9C-101B-9397-08002B2CF9AE}" pid="15" name="pc6e5944b92f4d77b3e9364a9085c4e3">
    <vt:lpwstr/>
  </property>
  <property fmtid="{D5CDD505-2E9C-101B-9397-08002B2CF9AE}" pid="16" name="DocumentSetDescription">
    <vt:lpwstr/>
  </property>
  <property fmtid="{D5CDD505-2E9C-101B-9397-08002B2CF9AE}" pid="17" name="Sub-Region">
    <vt:lpwstr/>
  </property>
  <property fmtid="{D5CDD505-2E9C-101B-9397-08002B2CF9AE}" pid="18" name="System">
    <vt:lpwstr/>
  </property>
  <property fmtid="{D5CDD505-2E9C-101B-9397-08002B2CF9AE}" pid="19" name="Development, Marketing, Communications Doc Type">
    <vt:lpwstr>1585;#Editable Creative|29fc3b9e-2d01-4eeb-9c55-b9ac82cf2c15</vt:lpwstr>
  </property>
</Properties>
</file>