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5F82E-8AC8-406F-8528-5EEEACB1037F}" v="1" dt="2018-11-05T15:42:1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entury Gothic"/>
                <a:cs typeface="Calibri"/>
              </a:rPr>
              <a:t>Houdini: Mantra</a:t>
            </a:r>
            <a:r>
              <a:rPr lang="en-US" sz="1800" b="1">
                <a:latin typeface="Century Gothic"/>
              </a:rPr>
              <a:t> \ HBatch</a:t>
            </a:r>
            <a:endParaRPr lang="en-US" dirty="0"/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880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Century Gothic"/>
              </a:rPr>
              <a:t>Constantinos</a:t>
            </a:r>
            <a:r>
              <a:rPr lang="en-US" dirty="0">
                <a:latin typeface="Century Gothic"/>
                <a:cs typeface="Calibri"/>
              </a:rPr>
              <a:t> </a:t>
            </a:r>
            <a:r>
              <a:rPr lang="en-US" err="1">
                <a:latin typeface="Century Gothic"/>
                <a:cs typeface="Calibri"/>
              </a:rPr>
              <a:t>Glynos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entury Gothic"/>
                <a:cs typeface="Calibri"/>
              </a:rPr>
              <a:t>Michail</a:t>
            </a:r>
            <a:r>
              <a:rPr lang="en-US" dirty="0">
                <a:latin typeface="Century Gothic"/>
                <a:cs typeface="Calibri"/>
              </a:rPr>
              <a:t> </a:t>
            </a:r>
            <a:r>
              <a:rPr lang="en-US" err="1">
                <a:latin typeface="Century Gothic"/>
                <a:cs typeface="Calibri"/>
              </a:rPr>
              <a:t>Agoulas</a:t>
            </a:r>
            <a:endParaRPr lang="en-US">
              <a:latin typeface="Century Gothic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7CBB1BB-6B79-4C53-9F8C-00766326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8690019" y="2671683"/>
            <a:ext cx="2602475" cy="20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62" y="1869128"/>
            <a:ext cx="4320468" cy="448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output images directory</a:t>
            </a:r>
            <a:r>
              <a:rPr lang="en-US" sz="2000" dirty="0">
                <a:latin typeface="Century Gothic"/>
              </a:rPr>
              <a:t> is </a:t>
            </a:r>
            <a:r>
              <a:rPr lang="en-US" sz="2000">
                <a:latin typeface="Century Gothic"/>
              </a:rPr>
              <a:t>set from within your Mantra Settings.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Check the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Job info</a:t>
            </a:r>
            <a:r>
              <a:rPr lang="en-US" sz="2000" dirty="0">
                <a:latin typeface="Century Gothic"/>
              </a:rPr>
              <a:t> data before submitting the job to </a:t>
            </a:r>
            <a:r>
              <a:rPr lang="en-US" sz="2000" err="1">
                <a:latin typeface="Century Gothic"/>
              </a:rPr>
              <a:t>Qube</a:t>
            </a:r>
            <a:r>
              <a:rPr lang="en-US" sz="2000" dirty="0">
                <a:latin typeface="Century Gothic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Type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 dirty="0">
                <a:latin typeface="Century Gothic"/>
              </a:rPr>
              <a:t>to continue.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99645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BBF7AD-F047-4A7D-895F-069DCF39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01" y="1198592"/>
            <a:ext cx="6720951" cy="46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41" y="1668602"/>
            <a:ext cx="4320468" cy="48176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Wrangle </a:t>
            </a:r>
            <a:r>
              <a:rPr lang="en-US" sz="2000">
                <a:latin typeface="Century Gothic"/>
                <a:cs typeface="Calibri"/>
              </a:rPr>
              <a:t>your renders from the terminal.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At this point you can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safely close the terminal</a:t>
            </a:r>
            <a:r>
              <a:rPr lang="en-US" sz="2000">
                <a:latin typeface="Century Gothic"/>
              </a:rPr>
              <a:t> and wrangle your renders from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Qube</a:t>
            </a:r>
            <a:r>
              <a:rPr lang="en-US" sz="2000">
                <a:latin typeface="Century Gothic"/>
              </a:rPr>
              <a:t>. But it's advised that you leave the terminal open.</a:t>
            </a: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Now we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wait </a:t>
            </a:r>
            <a:r>
              <a:rPr lang="en-US" sz="2000">
                <a:latin typeface="Century Gothic"/>
              </a:rPr>
              <a:t>for it to finish.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You can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now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continue </a:t>
            </a:r>
            <a:r>
              <a:rPr lang="en-US" sz="2000">
                <a:latin typeface="Century Gothic"/>
              </a:rPr>
              <a:t>to work on your scene.</a:t>
            </a: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539224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6" name="Picture 6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6BDC3B-C74D-4AEC-82B5-47AF1F6F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0" y="4936"/>
            <a:ext cx="6232444" cy="6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5" y="1414602"/>
            <a:ext cx="4534362" cy="5058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Once the renders are </a:t>
            </a:r>
            <a:r>
              <a:rPr lang="en-US" sz="2000" dirty="0">
                <a:solidFill>
                  <a:schemeClr val="accent6"/>
                </a:solidFill>
                <a:latin typeface="Century Gothic"/>
              </a:rPr>
              <a:t>complete</a:t>
            </a:r>
            <a:r>
              <a:rPr lang="en-US" sz="2000" dirty="0">
                <a:latin typeface="Century Gothic"/>
              </a:rPr>
              <a:t>, the tool will prompt you to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the project directory</a:t>
            </a:r>
            <a:r>
              <a:rPr lang="en-US" sz="2000" dirty="0">
                <a:latin typeface="Century Gothic"/>
              </a:rPr>
              <a:t> on the server.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Type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</a:t>
            </a:r>
            <a:r>
              <a:rPr lang="en-US" sz="2000" dirty="0">
                <a:latin typeface="Century Gothic"/>
              </a:rPr>
              <a:t> so that the tool can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your project directory on the server</a:t>
            </a:r>
            <a:r>
              <a:rPr lang="en-US" sz="2000" dirty="0">
                <a:latin typeface="Century Gothic"/>
              </a:rPr>
              <a:t>.</a:t>
            </a:r>
            <a:r>
              <a:rPr lang="en-US" sz="2000" dirty="0">
                <a:latin typeface="Century Gothic"/>
                <a:cs typeface="Calibri"/>
              </a:rPr>
              <a:t> Otherwise, type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n</a:t>
            </a:r>
            <a:r>
              <a:rPr lang="en-US" sz="2000" dirty="0">
                <a:latin typeface="Century Gothic"/>
                <a:cs typeface="Calibri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Enter</a:t>
            </a:r>
            <a:r>
              <a:rPr lang="en-US" sz="2000" dirty="0">
                <a:latin typeface="Century Gothic"/>
                <a:cs typeface="Calibri"/>
              </a:rPr>
              <a:t>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You might get asked to enter your student account credentials. 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 dirty="0">
                <a:latin typeface="Century Gothic"/>
              </a:rPr>
              <a:t>them so you can get access to the server.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Navigate in the render folder or wherever you have told mantra to save the files and copy them to your computer.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352066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Finishing off</a:t>
            </a:r>
            <a:endParaRPr lang="en-US" dirty="0"/>
          </a:p>
        </p:txBody>
      </p:sp>
      <p:pic>
        <p:nvPicPr>
          <p:cNvPr id="2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FE0C50B-24F5-46B7-AECD-595BFB60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" r="-156" b="14035"/>
          <a:stretch/>
        </p:blipFill>
        <p:spPr>
          <a:xfrm>
            <a:off x="5097506" y="125031"/>
            <a:ext cx="7100178" cy="3523323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86B4B1-267D-4AFC-A3B2-79DF8F8C8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" b="32056"/>
          <a:stretch/>
        </p:blipFill>
        <p:spPr>
          <a:xfrm>
            <a:off x="5098211" y="3729426"/>
            <a:ext cx="7090055" cy="2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1"/>
            <a:ext cx="12198924" cy="140923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"/>
              </a:rPr>
              <a:t>Copy the example </a:t>
            </a:r>
            <a:r>
              <a:rPr lang="en-US">
                <a:latin typeface="Century Gothic"/>
                <a:cs typeface="Calibri"/>
              </a:rPr>
              <a:t>scene</a:t>
            </a:r>
            <a:endParaRPr lang="en-US">
              <a:latin typeface="Century Gothic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1C778-1303-45E0-97E0-18AA59A0A3C1}"/>
              </a:ext>
            </a:extLst>
          </p:cNvPr>
          <p:cNvSpPr txBox="1"/>
          <p:nvPr/>
        </p:nvSpPr>
        <p:spPr>
          <a:xfrm>
            <a:off x="39330" y="1235242"/>
            <a:ext cx="11847870" cy="8706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entury Gothic"/>
                <a:cs typeface="Arial"/>
              </a:rPr>
              <a:t>run the copy (cp) command with the recursive flag (-r)</a:t>
            </a:r>
            <a:endParaRPr lang="en-US" dirty="0">
              <a:latin typeface="Century Gothic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cp –r /public/bin/</a:t>
            </a:r>
            <a:r>
              <a:rPr lang="en-US" dirty="0" err="1">
                <a:solidFill>
                  <a:srgbClr val="C00000"/>
                </a:solidFill>
                <a:latin typeface="Century Gothic"/>
                <a:cs typeface="Arial"/>
              </a:rPr>
              <a:t>ncca_renderfarm</a:t>
            </a: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/Documentation/Examples/Houdini/</a:t>
            </a:r>
            <a:r>
              <a:rPr lang="en-US" dirty="0" err="1">
                <a:solidFill>
                  <a:srgbClr val="C00000"/>
                </a:solidFill>
                <a:latin typeface="Century Gothic"/>
                <a:cs typeface="Arial"/>
              </a:rPr>
              <a:t>HBatch_HRender</a:t>
            </a: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 ~/Desktop</a:t>
            </a:r>
            <a:endParaRPr lang="en-US" dirty="0">
              <a:solidFill>
                <a:srgbClr val="C00000"/>
              </a:solidFill>
              <a:latin typeface="Century Gothic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7DD5AA3-E2FA-456C-B3CE-BC9D9E58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29" y="5471098"/>
            <a:ext cx="5856067" cy="130327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4E28ED6-2489-42B2-B040-DDC0E29F65E7}"/>
              </a:ext>
            </a:extLst>
          </p:cNvPr>
          <p:cNvSpPr txBox="1">
            <a:spLocks/>
          </p:cNvSpPr>
          <p:nvPr/>
        </p:nvSpPr>
        <p:spPr>
          <a:xfrm>
            <a:off x="39329" y="3883141"/>
            <a:ext cx="12158819" cy="1409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 Light"/>
              </a:rPr>
              <a:t>Open Houdini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4F9B6-6BC2-4396-9BE5-DA6B6A344AE9}"/>
              </a:ext>
            </a:extLst>
          </p:cNvPr>
          <p:cNvSpPr txBox="1"/>
          <p:nvPr/>
        </p:nvSpPr>
        <p:spPr>
          <a:xfrm>
            <a:off x="1711157" y="5005136"/>
            <a:ext cx="91038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entury Gothic"/>
                <a:cs typeface="Arial"/>
              </a:rPr>
              <a:t>goHoudini</a:t>
            </a:r>
            <a:r>
              <a:rPr lang="en-US" dirty="0">
                <a:solidFill>
                  <a:srgbClr val="FF0000"/>
                </a:solidFill>
                <a:latin typeface="Century Gothic"/>
                <a:cs typeface="Arial"/>
              </a:rPr>
              <a:t> &amp;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53A977A-8755-4A87-9657-FE0552A7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8" y="2494343"/>
            <a:ext cx="8977466" cy="14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52" y="1748812"/>
            <a:ext cx="4213519" cy="46975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File -&gt; Set Project...</a:t>
            </a: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 marL="342900" indent="-342900">
              <a:lnSpc>
                <a:spcPct val="13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Select the directory which is parent to all the project data files and folders </a:t>
            </a:r>
            <a:r>
              <a:rPr lang="en-US" sz="2000">
                <a:latin typeface="Century Gothic"/>
                <a:cs typeface="Calibri"/>
              </a:rPr>
              <a:t>and click Accept. </a:t>
            </a:r>
            <a:endParaRPr lang="en-US" sz="3000" dirty="0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cs typeface="Calibri"/>
              </a:rPr>
              <a:t>Do</a:t>
            </a:r>
            <a:r>
              <a:rPr lang="en-US" sz="2000" b="1" dirty="0">
                <a:solidFill>
                  <a:srgbClr val="FF0000"/>
                </a:solidFill>
                <a:latin typeface="Century Gothic"/>
              </a:rPr>
              <a:t> not dive in the directory that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you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plan to store your .hip projects and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project files. </a:t>
            </a:r>
            <a:endParaRPr lang="en-US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rgbClr val="000000"/>
              </a:solidFill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Click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Accept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>
              <a:buNone/>
            </a:pPr>
            <a:r>
              <a:rPr lang="en-US" sz="2000" dirty="0">
                <a:latin typeface="Century Gothic"/>
              </a:rPr>
              <a:t>Now Houdini has set the folder of your </a:t>
            </a:r>
            <a:r>
              <a:rPr lang="en-US" sz="2000">
                <a:latin typeface="Century Gothic"/>
              </a:rPr>
              <a:t>project</a:t>
            </a:r>
            <a:endParaRPr lang="en-US" sz="2000" dirty="0">
              <a:latin typeface="Century Gothic"/>
            </a:endParaRPr>
          </a:p>
          <a:p>
            <a:pPr>
              <a:buNone/>
            </a:pPr>
            <a:r>
              <a:rPr lang="en-US" sz="2000">
                <a:latin typeface="Century Gothic"/>
              </a:rPr>
              <a:t>as the root folder.</a:t>
            </a:r>
            <a:endParaRPr lang="en-US" sz="2000" dirty="0">
              <a:latin typeface="Century Gothic"/>
            </a:endParaRPr>
          </a:p>
          <a:p>
            <a:pPr marL="457200" lvl="1" indent="0">
              <a:buNone/>
            </a:pPr>
            <a:endParaRPr lang="en-US" sz="20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Set project directory</a:t>
            </a:r>
          </a:p>
        </p:txBody>
      </p:sp>
      <p:pic>
        <p:nvPicPr>
          <p:cNvPr id="2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79E9D90-9195-4881-A05F-50474A9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5" y="1102030"/>
            <a:ext cx="5405774" cy="3768822"/>
          </a:xfrm>
          <a:prstGeom prst="rect">
            <a:avLst/>
          </a:prstGeom>
        </p:spPr>
      </p:pic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966285-5522-4530-8330-BEAC346E6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" t="855" r="10613" b="1709"/>
          <a:stretch/>
        </p:blipFill>
        <p:spPr>
          <a:xfrm>
            <a:off x="4678485" y="5159346"/>
            <a:ext cx="7336206" cy="13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6" y="-1278"/>
            <a:ext cx="12196697" cy="142260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entury Gothic"/>
              </a:rPr>
              <a:t>Open the example </a:t>
            </a:r>
            <a:r>
              <a:rPr lang="en-US" dirty="0">
                <a:latin typeface="Century Gothic"/>
              </a:rPr>
              <a:t>scene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80" y="1245825"/>
            <a:ext cx="5060186" cy="40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4472C4"/>
                </a:solidFill>
                <a:latin typeface="Century Gothic"/>
                <a:cs typeface="Calibri"/>
              </a:rPr>
              <a:t>File -&gt; Open -&gt; </a:t>
            </a:r>
            <a:r>
              <a:rPr lang="en-US" sz="2000" dirty="0" err="1">
                <a:solidFill>
                  <a:srgbClr val="4472C4"/>
                </a:solidFill>
                <a:latin typeface="Century Gothic"/>
                <a:cs typeface="Calibri"/>
              </a:rPr>
              <a:t>Hrender_batch.hipnc</a:t>
            </a:r>
            <a:endParaRPr lang="en-US" dirty="0" err="1">
              <a:solidFill>
                <a:srgbClr val="4472C4"/>
              </a:solidFill>
              <a:cs typeface="Calibri"/>
            </a:endParaRPr>
          </a:p>
          <a:p>
            <a:pPr marL="457200" lvl="1" indent="0" algn="r">
              <a:buNone/>
            </a:pPr>
            <a:endParaRPr lang="en-US" sz="2000" dirty="0">
              <a:solidFill>
                <a:srgbClr val="4472C4"/>
              </a:solidFill>
              <a:latin typeface="Century Gothic"/>
              <a:cs typeface="Calibri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424CE79-2C8E-4A75-958F-F3A3789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69" y="1736384"/>
            <a:ext cx="7193072" cy="48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99" y="1098936"/>
            <a:ext cx="5710782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>
                <a:latin typeface="Century Gothic"/>
                <a:cs typeface="Calibri"/>
              </a:rPr>
              <a:t>Check that your render settings are correct: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desirable frame range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 dirty="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take and the camera that you want to render from. (If you don't have a camera the render script will ask you to create one)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 dirty="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render output folder and file name (make sure that the path starts with $HIP</a:t>
            </a:r>
            <a:endParaRPr lang="en-US" sz="16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6475013" cy="101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Check Mantra Settings</a:t>
            </a:r>
            <a:endParaRPr lang="en-US" dirty="0">
              <a:latin typeface="Century Gothic"/>
            </a:endParaRP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F764B65-FF41-40C8-B990-15883B6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33" y="69897"/>
            <a:ext cx="5324167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8" y="1962708"/>
            <a:ext cx="4039731" cy="3226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5000"/>
              </a:lnSpc>
            </a:pPr>
            <a:r>
              <a:rPr lang="en-US" sz="2000" dirty="0">
                <a:latin typeface="Century Gothic"/>
                <a:cs typeface="Calibri"/>
              </a:rPr>
              <a:t>Press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Ctrl + S</a:t>
            </a:r>
            <a:r>
              <a:rPr lang="en-US" sz="2000" dirty="0">
                <a:latin typeface="Century Gothic"/>
                <a:cs typeface="Calibri"/>
              </a:rPr>
              <a:t> to save the </a:t>
            </a:r>
            <a:r>
              <a:rPr lang="en-US" sz="2000">
                <a:latin typeface="Century Gothic"/>
                <a:cs typeface="Calibri"/>
              </a:rPr>
              <a:t>scene</a:t>
            </a:r>
            <a:endParaRPr lang="en-US" dirty="0">
              <a:cs typeface="Calibri"/>
            </a:endParaRP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Go to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rendering shelf</a:t>
            </a: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Hit the cow!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Let's render</a:t>
            </a:r>
            <a:endParaRPr lang="en-US" dirty="0">
              <a:latin typeface="Century Gothic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361B381-96B3-4468-914C-EA2193DC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02" y="1256034"/>
            <a:ext cx="5922303" cy="49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04" y="1243617"/>
            <a:ext cx="4440783" cy="43096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your local disk space (quota), or 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skip </a:t>
            </a:r>
            <a:r>
              <a:rPr lang="en-US" sz="2000" dirty="0">
                <a:latin typeface="Century Gothic"/>
                <a:cs typeface="Calibri"/>
              </a:rPr>
              <a:t>if not needed.</a:t>
            </a:r>
            <a:endParaRPr lang="en-US" dirty="0">
              <a:cs typeface="Calibri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terminal</a:t>
            </a:r>
            <a:r>
              <a:rPr lang="en-US" sz="2000" dirty="0">
                <a:latin typeface="Century Gothic"/>
                <a:cs typeface="Calibri"/>
              </a:rPr>
              <a:t> for any warnings about the version of the tool you are using.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We will choose the </a:t>
            </a:r>
            <a:r>
              <a:rPr lang="en-US" sz="2000" dirty="0" err="1">
                <a:latin typeface="Century Gothic"/>
                <a:cs typeface="Calibri"/>
              </a:rPr>
              <a:t>HBatch</a:t>
            </a:r>
            <a:r>
              <a:rPr lang="en-US" sz="2000" dirty="0">
                <a:latin typeface="Century Gothic"/>
                <a:cs typeface="Calibri"/>
              </a:rPr>
              <a:t> method by entering 0 in the window.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1778C1C-885C-4D72-9B9F-88A238B7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11" y="1280613"/>
            <a:ext cx="6943797" cy="49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63" y="1254181"/>
            <a:ext cx="4347205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Now the tool will ask you to enter your user password in order to connect to the tete server. It is the same as your student account.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you enter your password the tool will start uploading the project files.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rgbClr val="C00000"/>
                </a:solidFill>
                <a:latin typeface="Century Gothic"/>
                <a:cs typeface="Calibri"/>
              </a:rPr>
              <a:t>Do not interrupt this process nor continue working on your project.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8369B4-FE85-4E37-AF37-E99D262E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53" b="-2500"/>
          <a:stretch/>
        </p:blipFill>
        <p:spPr>
          <a:xfrm>
            <a:off x="5623803" y="1424399"/>
            <a:ext cx="5752714" cy="1944311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8132A51-6DBD-4389-A20C-AC26B890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61" b="-615"/>
          <a:stretch/>
        </p:blipFill>
        <p:spPr>
          <a:xfrm>
            <a:off x="5623104" y="3656191"/>
            <a:ext cx="5754110" cy="26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3" y="1708707"/>
            <a:ext cx="4320468" cy="4750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the files are uploaded, the tool will prompt for a quota check on the server.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If you do not have enough disk space (quota) available on the server, your renders will not be saved anywhere.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</a:rPr>
              <a:t>Skip </a:t>
            </a:r>
            <a:r>
              <a:rPr lang="en-US" sz="2000">
                <a:latin typeface="Century Gothic"/>
              </a:rPr>
              <a:t>online quota check </a:t>
            </a:r>
            <a:r>
              <a:rPr lang="en-US" sz="2000" u="sng">
                <a:latin typeface="Century Gothic"/>
              </a:rPr>
              <a:t>if</a:t>
            </a:r>
            <a:r>
              <a:rPr lang="en-US" sz="2000">
                <a:latin typeface="Century Gothic"/>
              </a:rPr>
              <a:t> you are sure you have enough space available.</a:t>
            </a: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59538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DE72723-94AF-4A94-AE4F-429B245D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2" y="1178145"/>
            <a:ext cx="6539831" cy="44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Copy the example scene</vt:lpstr>
      <vt:lpstr>PowerPoint Presentation</vt:lpstr>
      <vt:lpstr>Open the example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Michail Agoulas</cp:lastModifiedBy>
  <cp:revision>1904</cp:revision>
  <dcterms:created xsi:type="dcterms:W3CDTF">2015-09-18T22:12:45Z</dcterms:created>
  <dcterms:modified xsi:type="dcterms:W3CDTF">2018-11-14T09:47:27Z</dcterms:modified>
</cp:coreProperties>
</file>