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92" r:id="rId2"/>
    <p:sldId id="293" r:id="rId3"/>
    <p:sldId id="294" r:id="rId4"/>
    <p:sldId id="295" r:id="rId5"/>
    <p:sldId id="298" r:id="rId6"/>
    <p:sldId id="370" r:id="rId7"/>
    <p:sldId id="324" r:id="rId8"/>
    <p:sldId id="359" r:id="rId9"/>
    <p:sldId id="299" r:id="rId10"/>
    <p:sldId id="397" r:id="rId11"/>
    <p:sldId id="301" r:id="rId12"/>
    <p:sldId id="369" r:id="rId13"/>
    <p:sldId id="363" r:id="rId14"/>
    <p:sldId id="392" r:id="rId15"/>
    <p:sldId id="365" r:id="rId16"/>
    <p:sldId id="362" r:id="rId17"/>
    <p:sldId id="328" r:id="rId18"/>
    <p:sldId id="312" r:id="rId19"/>
    <p:sldId id="305" r:id="rId20"/>
    <p:sldId id="357" r:id="rId21"/>
    <p:sldId id="383" r:id="rId22"/>
    <p:sldId id="386" r:id="rId23"/>
    <p:sldId id="387" r:id="rId24"/>
    <p:sldId id="379" r:id="rId25"/>
    <p:sldId id="313" r:id="rId26"/>
    <p:sldId id="348" r:id="rId27"/>
    <p:sldId id="388" r:id="rId28"/>
    <p:sldId id="393" r:id="rId29"/>
    <p:sldId id="390" r:id="rId30"/>
    <p:sldId id="300" r:id="rId31"/>
    <p:sldId id="394" r:id="rId32"/>
    <p:sldId id="378" r:id="rId33"/>
    <p:sldId id="395" r:id="rId34"/>
    <p:sldId id="396" r:id="rId35"/>
    <p:sldId id="361" r:id="rId36"/>
    <p:sldId id="309" r:id="rId37"/>
    <p:sldId id="381" r:id="rId38"/>
    <p:sldId id="346" r:id="rId39"/>
    <p:sldId id="347" r:id="rId40"/>
    <p:sldId id="382" r:id="rId41"/>
    <p:sldId id="344" r:id="rId42"/>
    <p:sldId id="367" r:id="rId43"/>
    <p:sldId id="36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7A63B8-FF93-40BE-9766-927F41A20076}">
          <p14:sldIdLst>
            <p14:sldId id="292"/>
          </p14:sldIdLst>
        </p14:section>
        <p14:section name="Intro" id="{E3C47B93-BC77-4FC0-B035-14B2A8D27596}">
          <p14:sldIdLst>
            <p14:sldId id="293"/>
            <p14:sldId id="294"/>
            <p14:sldId id="295"/>
            <p14:sldId id="298"/>
          </p14:sldIdLst>
        </p14:section>
        <p14:section name="Tempo Judgment Exp" id="{B8C510B8-4E73-4326-81AF-983462CEC93A}">
          <p14:sldIdLst>
            <p14:sldId id="370"/>
            <p14:sldId id="324"/>
            <p14:sldId id="359"/>
            <p14:sldId id="299"/>
            <p14:sldId id="397"/>
            <p14:sldId id="301"/>
            <p14:sldId id="369"/>
            <p14:sldId id="363"/>
            <p14:sldId id="392"/>
            <p14:sldId id="365"/>
            <p14:sldId id="362"/>
          </p14:sldIdLst>
        </p14:section>
        <p14:section name="Interval Adjustment Exp" id="{74F446FE-3E58-460E-B72E-69732A5906F5}">
          <p14:sldIdLst>
            <p14:sldId id="328"/>
          </p14:sldIdLst>
        </p14:section>
        <p14:section name="Target RT" id="{0B1C2C93-71D7-4796-9839-1B14F98F799B}">
          <p14:sldIdLst>
            <p14:sldId id="312"/>
            <p14:sldId id="305"/>
            <p14:sldId id="357"/>
            <p14:sldId id="383"/>
            <p14:sldId id="386"/>
            <p14:sldId id="387"/>
            <p14:sldId id="379"/>
            <p14:sldId id="313"/>
            <p14:sldId id="348"/>
            <p14:sldId id="388"/>
            <p14:sldId id="393"/>
            <p14:sldId id="390"/>
            <p14:sldId id="300"/>
            <p14:sldId id="394"/>
            <p14:sldId id="378"/>
            <p14:sldId id="395"/>
          </p14:sldIdLst>
        </p14:section>
        <p14:section name="Accuracy" id="{8535AC4F-2AED-4CC0-BBA0-9DE1879291AB}">
          <p14:sldIdLst>
            <p14:sldId id="396"/>
            <p14:sldId id="361"/>
            <p14:sldId id="309"/>
            <p14:sldId id="381"/>
            <p14:sldId id="346"/>
            <p14:sldId id="347"/>
            <p14:sldId id="382"/>
          </p14:sldIdLst>
        </p14:section>
        <p14:section name="Conclusions" id="{5ED6EFE6-9A49-4A9B-AF87-3E0A05375120}">
          <p14:sldIdLst>
            <p14:sldId id="344"/>
            <p14:sldId id="367"/>
            <p14:sldId id="3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 initials="AK" lastIdx="9" clrIdx="0">
    <p:extLst>
      <p:ext uri="{19B8F6BF-5375-455C-9EA6-DF929625EA0E}">
        <p15:presenceInfo xmlns:p15="http://schemas.microsoft.com/office/powerpoint/2012/main" userId="Av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87527" autoAdjust="0"/>
  </p:normalViewPr>
  <p:slideViewPr>
    <p:cSldViewPr snapToGrid="0">
      <p:cViewPr varScale="1">
        <p:scale>
          <a:sx n="73" d="100"/>
          <a:sy n="73" d="100"/>
        </p:scale>
        <p:origin x="2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023AE-DE22-4613-B652-3EAF6D745E21}" type="datetimeFigureOut">
              <a:rPr lang="en-US" smtClean="0"/>
              <a:t>7/22/2020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99C27D-47EF-4E4D-8E97-16D456B24666}" type="slidenum">
              <a:rPr lang="en-US" smtClean="0"/>
              <a:t>‹#›</a:t>
            </a:fld>
            <a:endParaRPr lang="en-US"/>
          </a:p>
        </p:txBody>
      </p:sp>
    </p:spTree>
    <p:extLst>
      <p:ext uri="{BB962C8B-B14F-4D97-AF65-F5344CB8AC3E}">
        <p14:creationId xmlns:p14="http://schemas.microsoft.com/office/powerpoint/2010/main" val="334689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9</a:t>
            </a:fld>
            <a:endParaRPr lang="en-US"/>
          </a:p>
        </p:txBody>
      </p:sp>
    </p:spTree>
    <p:extLst>
      <p:ext uri="{BB962C8B-B14F-4D97-AF65-F5344CB8AC3E}">
        <p14:creationId xmlns:p14="http://schemas.microsoft.com/office/powerpoint/2010/main" val="410738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21</a:t>
            </a:fld>
            <a:endParaRPr lang="en-US"/>
          </a:p>
        </p:txBody>
      </p:sp>
    </p:spTree>
    <p:extLst>
      <p:ext uri="{BB962C8B-B14F-4D97-AF65-F5344CB8AC3E}">
        <p14:creationId xmlns:p14="http://schemas.microsoft.com/office/powerpoint/2010/main" val="182813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22</a:t>
            </a:fld>
            <a:endParaRPr lang="en-US"/>
          </a:p>
        </p:txBody>
      </p:sp>
    </p:spTree>
    <p:extLst>
      <p:ext uri="{BB962C8B-B14F-4D97-AF65-F5344CB8AC3E}">
        <p14:creationId xmlns:p14="http://schemas.microsoft.com/office/powerpoint/2010/main" val="1226946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23</a:t>
            </a:fld>
            <a:endParaRPr lang="en-US"/>
          </a:p>
        </p:txBody>
      </p:sp>
    </p:spTree>
    <p:extLst>
      <p:ext uri="{BB962C8B-B14F-4D97-AF65-F5344CB8AC3E}">
        <p14:creationId xmlns:p14="http://schemas.microsoft.com/office/powerpoint/2010/main" val="106224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24</a:t>
            </a:fld>
            <a:endParaRPr lang="en-US"/>
          </a:p>
        </p:txBody>
      </p:sp>
    </p:spTree>
    <p:extLst>
      <p:ext uri="{BB962C8B-B14F-4D97-AF65-F5344CB8AC3E}">
        <p14:creationId xmlns:p14="http://schemas.microsoft.com/office/powerpoint/2010/main" val="1709347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25</a:t>
            </a:fld>
            <a:endParaRPr lang="en-US"/>
          </a:p>
        </p:txBody>
      </p:sp>
    </p:spTree>
    <p:extLst>
      <p:ext uri="{BB962C8B-B14F-4D97-AF65-F5344CB8AC3E}">
        <p14:creationId xmlns:p14="http://schemas.microsoft.com/office/powerpoint/2010/main" val="104861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Relevant questions: </a:t>
            </a:r>
          </a:p>
          <a:p>
            <a:r>
              <a:rPr lang="en-US" dirty="0" smtClean="0"/>
              <a:t>Are words learned? (Triplets)</a:t>
            </a:r>
          </a:p>
          <a:p>
            <a:r>
              <a:rPr lang="en-US" dirty="0" smtClean="0"/>
              <a:t>Are positions learned? (1 vs. 2 vs. 3)</a:t>
            </a:r>
          </a:p>
          <a:p>
            <a:r>
              <a:rPr lang="en-US" dirty="0" smtClean="0"/>
              <a:t>Are duplets learned? (1-2 or 2-3)</a:t>
            </a:r>
          </a:p>
          <a:p>
            <a:endParaRPr lang="en-US" dirty="0" smtClean="0"/>
          </a:p>
          <a:p>
            <a:r>
              <a:rPr lang="en-US" dirty="0" smtClean="0"/>
              <a:t>Recall these are response times, so they tell us principally about how predictable or easy to recognize a syllable was. While some differences may exist in the latter, the former we were able to show is present in the data. </a:t>
            </a:r>
          </a:p>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27</a:t>
            </a:fld>
            <a:endParaRPr lang="en-US"/>
          </a:p>
        </p:txBody>
      </p:sp>
    </p:spTree>
    <p:extLst>
      <p:ext uri="{BB962C8B-B14F-4D97-AF65-F5344CB8AC3E}">
        <p14:creationId xmlns:p14="http://schemas.microsoft.com/office/powerpoint/2010/main" val="2365007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30</a:t>
            </a:fld>
            <a:endParaRPr lang="en-US"/>
          </a:p>
        </p:txBody>
      </p:sp>
    </p:spTree>
    <p:extLst>
      <p:ext uri="{BB962C8B-B14F-4D97-AF65-F5344CB8AC3E}">
        <p14:creationId xmlns:p14="http://schemas.microsoft.com/office/powerpoint/2010/main" val="155362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slopes model is penalized and it appears the random slopes plot does not account for the data better than the random intercept plot. This suggests that subjects did not behave differently on the task, and that one slope is sufficient to account for the variance between participants. </a:t>
            </a:r>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31</a:t>
            </a:fld>
            <a:endParaRPr lang="en-US"/>
          </a:p>
        </p:txBody>
      </p:sp>
    </p:spTree>
    <p:extLst>
      <p:ext uri="{BB962C8B-B14F-4D97-AF65-F5344CB8AC3E}">
        <p14:creationId xmlns:p14="http://schemas.microsoft.com/office/powerpoint/2010/main" val="38038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32</a:t>
            </a:fld>
            <a:endParaRPr lang="en-US"/>
          </a:p>
        </p:txBody>
      </p:sp>
    </p:spTree>
    <p:extLst>
      <p:ext uri="{BB962C8B-B14F-4D97-AF65-F5344CB8AC3E}">
        <p14:creationId xmlns:p14="http://schemas.microsoft.com/office/powerpoint/2010/main" val="3067751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slopes model is penalized and it appears the random slopes plot does not account for the data better than the random intercept plot. This suggests that subjects did not behave differently on the task, and that one slope is sufficient to account for the variance between participants. </a:t>
            </a:r>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33</a:t>
            </a:fld>
            <a:endParaRPr lang="en-US"/>
          </a:p>
        </p:txBody>
      </p:sp>
    </p:spTree>
    <p:extLst>
      <p:ext uri="{BB962C8B-B14F-4D97-AF65-F5344CB8AC3E}">
        <p14:creationId xmlns:p14="http://schemas.microsoft.com/office/powerpoint/2010/main" val="347350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10</a:t>
            </a:fld>
            <a:endParaRPr lang="en-US"/>
          </a:p>
        </p:txBody>
      </p:sp>
    </p:spTree>
    <p:extLst>
      <p:ext uri="{BB962C8B-B14F-4D97-AF65-F5344CB8AC3E}">
        <p14:creationId xmlns:p14="http://schemas.microsoft.com/office/powerpoint/2010/main" val="1896111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35</a:t>
            </a:fld>
            <a:endParaRPr lang="en-US"/>
          </a:p>
        </p:txBody>
      </p:sp>
    </p:spTree>
    <p:extLst>
      <p:ext uri="{BB962C8B-B14F-4D97-AF65-F5344CB8AC3E}">
        <p14:creationId xmlns:p14="http://schemas.microsoft.com/office/powerpoint/2010/main" val="3402562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37</a:t>
            </a:fld>
            <a:endParaRPr lang="en-US"/>
          </a:p>
        </p:txBody>
      </p:sp>
    </p:spTree>
    <p:extLst>
      <p:ext uri="{BB962C8B-B14F-4D97-AF65-F5344CB8AC3E}">
        <p14:creationId xmlns:p14="http://schemas.microsoft.com/office/powerpoint/2010/main" val="1165716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38</a:t>
            </a:fld>
            <a:endParaRPr lang="en-US"/>
          </a:p>
        </p:txBody>
      </p:sp>
    </p:spTree>
    <p:extLst>
      <p:ext uri="{BB962C8B-B14F-4D97-AF65-F5344CB8AC3E}">
        <p14:creationId xmlns:p14="http://schemas.microsoft.com/office/powerpoint/2010/main" val="4004664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40</a:t>
            </a:fld>
            <a:endParaRPr lang="en-US"/>
          </a:p>
        </p:txBody>
      </p:sp>
    </p:spTree>
    <p:extLst>
      <p:ext uri="{BB962C8B-B14F-4D97-AF65-F5344CB8AC3E}">
        <p14:creationId xmlns:p14="http://schemas.microsoft.com/office/powerpoint/2010/main" val="81255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Sd</a:t>
            </a:r>
            <a:r>
              <a:rPr lang="en-US" dirty="0" smtClean="0"/>
              <a:t> and show 1</a:t>
            </a:r>
            <a:r>
              <a:rPr lang="en-US" baseline="30000" dirty="0" smtClean="0"/>
              <a:t>st</a:t>
            </a:r>
            <a:r>
              <a:rPr lang="en-US" dirty="0" smtClean="0"/>
              <a:t> block only</a:t>
            </a:r>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11</a:t>
            </a:fld>
            <a:endParaRPr lang="en-US"/>
          </a:p>
        </p:txBody>
      </p:sp>
    </p:spTree>
    <p:extLst>
      <p:ext uri="{BB962C8B-B14F-4D97-AF65-F5344CB8AC3E}">
        <p14:creationId xmlns:p14="http://schemas.microsoft.com/office/powerpoint/2010/main" val="1748182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12</a:t>
            </a:fld>
            <a:endParaRPr lang="en-US"/>
          </a:p>
        </p:txBody>
      </p:sp>
    </p:spTree>
    <p:extLst>
      <p:ext uri="{BB962C8B-B14F-4D97-AF65-F5344CB8AC3E}">
        <p14:creationId xmlns:p14="http://schemas.microsoft.com/office/powerpoint/2010/main" val="39781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13</a:t>
            </a:fld>
            <a:endParaRPr lang="en-US"/>
          </a:p>
        </p:txBody>
      </p:sp>
    </p:spTree>
    <p:extLst>
      <p:ext uri="{BB962C8B-B14F-4D97-AF65-F5344CB8AC3E}">
        <p14:creationId xmlns:p14="http://schemas.microsoft.com/office/powerpoint/2010/main" val="2736217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14</a:t>
            </a:fld>
            <a:endParaRPr lang="en-US"/>
          </a:p>
        </p:txBody>
      </p:sp>
    </p:spTree>
    <p:extLst>
      <p:ext uri="{BB962C8B-B14F-4D97-AF65-F5344CB8AC3E}">
        <p14:creationId xmlns:p14="http://schemas.microsoft.com/office/powerpoint/2010/main" val="390004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15</a:t>
            </a:fld>
            <a:endParaRPr lang="en-US"/>
          </a:p>
        </p:txBody>
      </p:sp>
    </p:spTree>
    <p:extLst>
      <p:ext uri="{BB962C8B-B14F-4D97-AF65-F5344CB8AC3E}">
        <p14:creationId xmlns:p14="http://schemas.microsoft.com/office/powerpoint/2010/main" val="3297917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17</a:t>
            </a:fld>
            <a:endParaRPr lang="en-US"/>
          </a:p>
        </p:txBody>
      </p:sp>
    </p:spTree>
    <p:extLst>
      <p:ext uri="{BB962C8B-B14F-4D97-AF65-F5344CB8AC3E}">
        <p14:creationId xmlns:p14="http://schemas.microsoft.com/office/powerpoint/2010/main" val="3329829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99C27D-47EF-4E4D-8E97-16D456B24666}" type="slidenum">
              <a:rPr lang="en-US" smtClean="0"/>
              <a:t>20</a:t>
            </a:fld>
            <a:endParaRPr lang="en-US"/>
          </a:p>
        </p:txBody>
      </p:sp>
    </p:spTree>
    <p:extLst>
      <p:ext uri="{BB962C8B-B14F-4D97-AF65-F5344CB8AC3E}">
        <p14:creationId xmlns:p14="http://schemas.microsoft.com/office/powerpoint/2010/main" val="50073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l">
              <a:defRPr sz="6000" b="0">
                <a:latin typeface="Adobe Caslon Pro Bold" panose="0205070206050A020403" pitchFamily="18" charset="0"/>
              </a:defRPr>
            </a:lvl1pPr>
          </a:lstStyle>
          <a:p>
            <a:r>
              <a:rPr lang="en-US" dirty="0" smtClean="0"/>
              <a:t>Title</a:t>
            </a:r>
            <a:endParaRPr lang="en-US" dirty="0"/>
          </a:p>
        </p:txBody>
      </p:sp>
      <p:sp>
        <p:nvSpPr>
          <p:cNvPr id="3" name="Subtitle 2"/>
          <p:cNvSpPr>
            <a:spLocks noGrp="1"/>
          </p:cNvSpPr>
          <p:nvPr>
            <p:ph type="subTitle" idx="1" hasCustomPrompt="1"/>
          </p:nvPr>
        </p:nvSpPr>
        <p:spPr>
          <a:xfrm>
            <a:off x="1524000" y="3602038"/>
            <a:ext cx="9144000" cy="1465618"/>
          </a:xfrm>
        </p:spPr>
        <p:txBody>
          <a:bodyPr/>
          <a:lstStyle>
            <a:lvl1pPr marL="0" indent="0" algn="ctr">
              <a:buNone/>
              <a:defRPr sz="2400">
                <a:latin typeface="Adobe Caslon Pro" panose="0205050205050A0204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p>
          <a:p>
            <a:endParaRPr lang="en-US" dirty="0" smtClean="0"/>
          </a:p>
          <a:p>
            <a:r>
              <a:rPr lang="en-US" dirty="0" smtClean="0"/>
              <a:t>Date</a:t>
            </a:r>
            <a:endParaRPr lang="en-US" dirty="0"/>
          </a:p>
        </p:txBody>
      </p:sp>
      <p:sp>
        <p:nvSpPr>
          <p:cNvPr id="4" name="Date Placeholder 3"/>
          <p:cNvSpPr>
            <a:spLocks noGrp="1"/>
          </p:cNvSpPr>
          <p:nvPr>
            <p:ph type="dt" sz="half" idx="10"/>
          </p:nvPr>
        </p:nvSpPr>
        <p:spPr/>
        <p:txBody>
          <a:bodyPr/>
          <a:lstStyle/>
          <a:p>
            <a:fld id="{1FE1A8F4-8059-4970-AAB4-DD79BB955544}" type="datetime1">
              <a:rPr lang="en-US" smtClean="0"/>
              <a:t>7/22/2020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dirty="0"/>
          </a:p>
        </p:txBody>
      </p:sp>
    </p:spTree>
    <p:extLst>
      <p:ext uri="{BB962C8B-B14F-4D97-AF65-F5344CB8AC3E}">
        <p14:creationId xmlns:p14="http://schemas.microsoft.com/office/powerpoint/2010/main" val="135287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660802-46D8-4132-B671-99D0C52FBE6B}"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98970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985E5E-3EC3-41CE-A0FD-6B0DF4166087}"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96849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baseline="0">
                <a:latin typeface="Adobe Caslon Pro Bold" panose="0205070206050A020403" pitchFamily="18" charset="0"/>
              </a:defRPr>
            </a:lvl1pPr>
          </a:lstStyle>
          <a:p>
            <a:r>
              <a:rPr lang="en-US" dirty="0" smtClean="0"/>
              <a:t>title and content</a:t>
            </a:r>
            <a:endParaRPr lang="en-US" dirty="0"/>
          </a:p>
        </p:txBody>
      </p:sp>
      <p:sp>
        <p:nvSpPr>
          <p:cNvPr id="3" name="Content Placeholder 2"/>
          <p:cNvSpPr>
            <a:spLocks noGrp="1"/>
          </p:cNvSpPr>
          <p:nvPr>
            <p:ph idx="1"/>
          </p:nvPr>
        </p:nvSpPr>
        <p:spPr/>
        <p:txBody>
          <a:bodyPr/>
          <a:lstStyle>
            <a:lvl1pPr>
              <a:defRPr>
                <a:latin typeface="Adobe Caslon Pro" panose="0205050205050A020403" pitchFamily="18" charset="0"/>
              </a:defRPr>
            </a:lvl1pPr>
            <a:lvl2pPr>
              <a:defRPr>
                <a:latin typeface="Adobe Caslon Pro" panose="0205050205050A020403" pitchFamily="18" charset="0"/>
              </a:defRPr>
            </a:lvl2pPr>
            <a:lvl3pPr>
              <a:defRPr>
                <a:latin typeface="Adobe Caslon Pro" panose="0205050205050A020403" pitchFamily="18" charset="0"/>
              </a:defRPr>
            </a:lvl3pPr>
            <a:lvl4pPr>
              <a:defRPr>
                <a:latin typeface="Adobe Caslon Pro" panose="0205050205050A020403" pitchFamily="18" charset="0"/>
              </a:defRPr>
            </a:lvl4pPr>
            <a:lvl5pPr>
              <a:defRPr>
                <a:latin typeface="Adobe Caslon Pro" panose="0205050205050A020403"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174630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C57840-D41A-4C3F-AB03-3AF8F1AD2EAB}" type="datetime1">
              <a:rPr lang="en-US" smtClean="0"/>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110988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B53771-AA3F-4775-A2A6-F94BA8050C4E}" type="datetime1">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66385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ED03EB-29EF-4885-8D65-1FAED45A335C}" type="datetime1">
              <a:rPr lang="en-US" smtClean="0"/>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02657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D729BC9-5AE3-4E6C-84E9-3037D3912004}" type="datetime1">
              <a:rPr lang="en-US" smtClean="0"/>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13834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CACD5-CE78-4A9C-BC5C-471EB4678AC4}" type="datetime1">
              <a:rPr lang="en-US" smtClean="0"/>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245853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A0222-1018-44A0-A02C-BD8691FA1CF0}" type="datetime1">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395203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D7DB68-3DC0-4E91-B09F-5AD9DB07D9D1}" type="datetime1">
              <a:rPr lang="en-US" smtClean="0"/>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3F43C-B407-4A89-8A7C-628C7F78B709}" type="slidenum">
              <a:rPr lang="en-US" smtClean="0"/>
              <a:t>‹#›</a:t>
            </a:fld>
            <a:endParaRPr lang="en-US"/>
          </a:p>
        </p:txBody>
      </p:sp>
    </p:spTree>
    <p:extLst>
      <p:ext uri="{BB962C8B-B14F-4D97-AF65-F5344CB8AC3E}">
        <p14:creationId xmlns:p14="http://schemas.microsoft.com/office/powerpoint/2010/main" val="407838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dobe Caslon Pro" panose="0205050205050A020403" pitchFamily="18" charset="0"/>
              </a:defRPr>
            </a:lvl1pPr>
          </a:lstStyle>
          <a:p>
            <a:fld id="{3F1DFCD7-35C4-42B9-BB8B-B01A8EA1AD77}" type="datetime1">
              <a:rPr lang="en-US" smtClean="0"/>
              <a:t>7/22/2020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dobe Caslon Pro" panose="0205050205050A020403" pitchFamily="18"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dobe Caslon Pro" panose="0205050205050A020403" pitchFamily="18" charset="0"/>
              </a:defRPr>
            </a:lvl1pPr>
          </a:lstStyle>
          <a:p>
            <a:fld id="{1783F43C-B407-4A89-8A7C-628C7F78B709}" type="slidenum">
              <a:rPr lang="en-US" smtClean="0"/>
              <a:pPr/>
              <a:t>‹#›</a:t>
            </a:fld>
            <a:endParaRPr lang="en-US" dirty="0"/>
          </a:p>
        </p:txBody>
      </p:sp>
    </p:spTree>
    <p:extLst>
      <p:ext uri="{BB962C8B-B14F-4D97-AF65-F5344CB8AC3E}">
        <p14:creationId xmlns:p14="http://schemas.microsoft.com/office/powerpoint/2010/main" val="1023247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800" kern="1200">
          <a:solidFill>
            <a:schemeClr val="tx1"/>
          </a:solidFill>
          <a:latin typeface="Adobe Caslon Pro Bold" panose="0205070206050A0204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7.emf"/></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2533" y="375602"/>
            <a:ext cx="10068232" cy="3370133"/>
          </a:xfrm>
          <a:solidFill>
            <a:schemeClr val="bg2">
              <a:lumMod val="25000"/>
            </a:schemeClr>
          </a:solidFill>
        </p:spPr>
        <p:txBody>
          <a:bodyPr>
            <a:normAutofit/>
          </a:bodyPr>
          <a:lstStyle/>
          <a:p>
            <a:r>
              <a:rPr lang="en-US" dirty="0" smtClean="0">
                <a:solidFill>
                  <a:schemeClr val="bg1">
                    <a:lumMod val="85000"/>
                  </a:schemeClr>
                </a:solidFill>
                <a:effectLst>
                  <a:outerShdw blurRad="50800" dist="38100" dir="8100000" algn="tr" rotWithShape="0">
                    <a:prstClr val="black">
                      <a:alpha val="40000"/>
                    </a:prstClr>
                  </a:outerShdw>
                </a:effectLst>
              </a:rPr>
              <a:t>Dynamic, implicit vs. discrete, explicit measures of statistical learning</a:t>
            </a:r>
            <a:endParaRPr lang="en-US" dirty="0">
              <a:solidFill>
                <a:schemeClr val="bg1">
                  <a:lumMod val="85000"/>
                </a:schemeClr>
              </a:solidFill>
              <a:effectLst>
                <a:outerShdw blurRad="50800" dist="38100" dir="8100000" algn="tr" rotWithShape="0">
                  <a:prstClr val="black">
                    <a:alpha val="40000"/>
                  </a:prstClr>
                </a:outerShdw>
              </a:effectLst>
            </a:endParaRPr>
          </a:p>
        </p:txBody>
      </p:sp>
      <p:sp>
        <p:nvSpPr>
          <p:cNvPr id="4" name="Date Placeholder 3"/>
          <p:cNvSpPr>
            <a:spLocks noGrp="1"/>
          </p:cNvSpPr>
          <p:nvPr>
            <p:ph type="dt" sz="half" idx="10"/>
          </p:nvPr>
        </p:nvSpPr>
        <p:spPr/>
        <p:txBody>
          <a:bodyPr/>
          <a:lstStyle/>
          <a:p>
            <a:fld id="{D257CAE7-D8ED-4939-B976-DF6D44DD158F}" type="datetime1">
              <a:rPr lang="en-US" smtClean="0"/>
              <a:t>7/22/2020</a:t>
            </a:fld>
            <a:endParaRPr lang="en-US" dirty="0"/>
          </a:p>
        </p:txBody>
      </p:sp>
      <p:sp>
        <p:nvSpPr>
          <p:cNvPr id="5" name="Slide Number Placeholder 4"/>
          <p:cNvSpPr>
            <a:spLocks noGrp="1"/>
          </p:cNvSpPr>
          <p:nvPr>
            <p:ph type="sldNum" sz="quarter" idx="12"/>
          </p:nvPr>
        </p:nvSpPr>
        <p:spPr/>
        <p:txBody>
          <a:bodyPr/>
          <a:lstStyle/>
          <a:p>
            <a:fld id="{1783F43C-B407-4A89-8A7C-628C7F78B709}" type="slidenum">
              <a:rPr lang="en-US" smtClean="0"/>
              <a:t>1</a:t>
            </a:fld>
            <a:endParaRPr lang="en-US" dirty="0"/>
          </a:p>
        </p:txBody>
      </p:sp>
    </p:spTree>
    <p:extLst>
      <p:ext uri="{BB962C8B-B14F-4D97-AF65-F5344CB8AC3E}">
        <p14:creationId xmlns:p14="http://schemas.microsoft.com/office/powerpoint/2010/main" val="394267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nline statistical learning</a:t>
            </a:r>
            <a:endParaRPr lang="en-US" dirty="0"/>
          </a:p>
        </p:txBody>
      </p:sp>
      <p:sp>
        <p:nvSpPr>
          <p:cNvPr id="4" name="Date Placeholder 3"/>
          <p:cNvSpPr>
            <a:spLocks noGrp="1"/>
          </p:cNvSpPr>
          <p:nvPr>
            <p:ph type="dt" sz="half" idx="10"/>
          </p:nvPr>
        </p:nvSpPr>
        <p:spPr/>
        <p:txBody>
          <a:bodyPr/>
          <a:lstStyle/>
          <a:p>
            <a:fld id="{EFCDBBBB-6F2C-458F-8719-5259F4568B51}" type="datetime1">
              <a:rPr lang="en-US" smtClean="0"/>
              <a:t>7/22/2020</a:t>
            </a:fld>
            <a:endParaRPr lang="en-US"/>
          </a:p>
        </p:txBody>
      </p:sp>
      <p:sp>
        <p:nvSpPr>
          <p:cNvPr id="5" name="Slide Number Placeholder 4"/>
          <p:cNvSpPr>
            <a:spLocks noGrp="1"/>
          </p:cNvSpPr>
          <p:nvPr>
            <p:ph type="sldNum" sz="quarter" idx="12"/>
          </p:nvPr>
        </p:nvSpPr>
        <p:spPr>
          <a:xfrm>
            <a:off x="8610600" y="6356350"/>
            <a:ext cx="1475199" cy="1764771"/>
          </a:xfrm>
        </p:spPr>
        <p:txBody>
          <a:bodyPr/>
          <a:lstStyle/>
          <a:p>
            <a:fld id="{1783F43C-B407-4A89-8A7C-628C7F78B709}" type="slidenum">
              <a:rPr lang="en-US" smtClean="0"/>
              <a:t>10</a:t>
            </a:fld>
            <a:endParaRPr lang="en-US" dirty="0"/>
          </a:p>
        </p:txBody>
      </p:sp>
      <p:sp>
        <p:nvSpPr>
          <p:cNvPr id="8" name="Content Placeholder 7"/>
          <p:cNvSpPr txBox="1">
            <a:spLocks/>
          </p:cNvSpPr>
          <p:nvPr/>
        </p:nvSpPr>
        <p:spPr>
          <a:xfrm>
            <a:off x="7550351" y="193780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RTs to target syllables reflect transitional probabilities</a:t>
            </a:r>
          </a:p>
          <a:p>
            <a:r>
              <a:rPr lang="en-US" sz="2400" dirty="0" smtClean="0"/>
              <a:t>1</a:t>
            </a:r>
            <a:r>
              <a:rPr lang="en-US" sz="2400" baseline="30000" dirty="0" smtClean="0"/>
              <a:t>st</a:t>
            </a:r>
            <a:r>
              <a:rPr lang="en-US" sz="2400" dirty="0" smtClean="0"/>
              <a:t> position syllables discriminated from 2</a:t>
            </a:r>
            <a:r>
              <a:rPr lang="en-US" sz="2400" baseline="30000" dirty="0" smtClean="0"/>
              <a:t>nd</a:t>
            </a:r>
            <a:r>
              <a:rPr lang="en-US" sz="2400" dirty="0" smtClean="0"/>
              <a:t>/3</a:t>
            </a:r>
            <a:r>
              <a:rPr lang="en-US" sz="2400" baseline="30000" dirty="0" smtClean="0"/>
              <a:t>rd</a:t>
            </a:r>
            <a:r>
              <a:rPr lang="en-US" sz="2400" dirty="0" smtClean="0"/>
              <a:t> in 1</a:t>
            </a:r>
            <a:r>
              <a:rPr lang="en-US" sz="2400" baseline="30000" dirty="0" smtClean="0"/>
              <a:t>st</a:t>
            </a:r>
            <a:r>
              <a:rPr lang="en-US" sz="2400" dirty="0" smtClean="0"/>
              <a:t> block (in </a:t>
            </a:r>
            <a:r>
              <a:rPr lang="en-US" sz="2400" dirty="0"/>
              <a:t>3</a:t>
            </a:r>
            <a:r>
              <a:rPr lang="en-US" sz="2400" dirty="0" smtClean="0"/>
              <a:t> minutes)</a:t>
            </a:r>
          </a:p>
          <a:p>
            <a:pPr lvl="1"/>
            <a:r>
              <a:rPr lang="en-US" sz="2000" dirty="0" smtClean="0"/>
              <a:t>All target position contrasts significant. </a:t>
            </a:r>
          </a:p>
          <a:p>
            <a:endParaRPr lang="en-US" dirty="0" smtClean="0"/>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565572"/>
            <a:ext cx="6400813" cy="4572009"/>
          </a:xfrm>
          <a:prstGeom prst="rect">
            <a:avLst/>
          </a:prstGeom>
        </p:spPr>
      </p:pic>
    </p:spTree>
    <p:extLst>
      <p:ext uri="{BB962C8B-B14F-4D97-AF65-F5344CB8AC3E}">
        <p14:creationId xmlns:p14="http://schemas.microsoft.com/office/powerpoint/2010/main" val="3407860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statistical </a:t>
            </a:r>
            <a:r>
              <a:rPr lang="en-US" dirty="0" smtClean="0"/>
              <a:t>learning: moving average</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11</a:t>
            </a:fld>
            <a:endParaRPr lang="en-US"/>
          </a:p>
        </p:txBody>
      </p:sp>
      <p:sp>
        <p:nvSpPr>
          <p:cNvPr id="7" name="Content Placeholder 7"/>
          <p:cNvSpPr txBox="1">
            <a:spLocks/>
          </p:cNvSpPr>
          <p:nvPr/>
        </p:nvSpPr>
        <p:spPr>
          <a:xfrm>
            <a:off x="7454403" y="166066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RTs to targets, averaged over participants, shows discrimination after 2 exposures to the word featuring the target syllable</a:t>
            </a:r>
          </a:p>
          <a:p>
            <a:r>
              <a:rPr lang="en-US" sz="2400" dirty="0" smtClean="0"/>
              <a:t>Main effect of target position</a:t>
            </a:r>
          </a:p>
          <a:p>
            <a:pPr marL="0" indent="0">
              <a:buNone/>
            </a:pPr>
            <a:endParaRPr lang="en-US" sz="2000" dirty="0" smtClean="0"/>
          </a:p>
          <a:p>
            <a:endParaRPr lang="en-US" dirty="0" smtClean="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538" y="1550324"/>
            <a:ext cx="6400813" cy="4572009"/>
          </a:xfrm>
          <a:prstGeom prst="rect">
            <a:avLst/>
          </a:prstGeom>
        </p:spPr>
      </p:pic>
    </p:spTree>
    <p:extLst>
      <p:ext uri="{BB962C8B-B14F-4D97-AF65-F5344CB8AC3E}">
        <p14:creationId xmlns:p14="http://schemas.microsoft.com/office/powerpoint/2010/main" val="3300914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statistical </a:t>
            </a:r>
            <a:r>
              <a:rPr lang="en-US" dirty="0" smtClean="0"/>
              <a:t>learning: moving average</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12</a:t>
            </a:fld>
            <a:endParaRPr lang="en-US"/>
          </a:p>
        </p:txBody>
      </p:sp>
      <p:sp>
        <p:nvSpPr>
          <p:cNvPr id="7" name="Content Placeholder 7"/>
          <p:cNvSpPr txBox="1">
            <a:spLocks/>
          </p:cNvSpPr>
          <p:nvPr/>
        </p:nvSpPr>
        <p:spPr>
          <a:xfrm>
            <a:off x="7454403" y="166066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RTs to targets, averaged over participants, shows discrimination after a single exposure to the word featuring the target syllable</a:t>
            </a:r>
          </a:p>
          <a:p>
            <a:r>
              <a:rPr lang="en-US" sz="2400" dirty="0" smtClean="0"/>
              <a:t>Main effect of target position</a:t>
            </a:r>
          </a:p>
          <a:p>
            <a:pPr marL="0" indent="0">
              <a:buNone/>
            </a:pPr>
            <a:endParaRPr lang="en-US" sz="2000" dirty="0" smtClean="0"/>
          </a:p>
          <a:p>
            <a:endParaRPr lang="en-US" dirty="0" smtClean="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793" y="1286139"/>
            <a:ext cx="7068813" cy="4725859"/>
          </a:xfrm>
          <a:prstGeom prst="rect">
            <a:avLst/>
          </a:prstGeom>
        </p:spPr>
      </p:pic>
      <p:sp>
        <p:nvSpPr>
          <p:cNvPr id="6" name="Rectangle 5"/>
          <p:cNvSpPr/>
          <p:nvPr/>
        </p:nvSpPr>
        <p:spPr>
          <a:xfrm>
            <a:off x="779033" y="1600158"/>
            <a:ext cx="1710779" cy="2236171"/>
          </a:xfrm>
          <a:prstGeom prst="rect">
            <a:avLst/>
          </a:prstGeom>
          <a:noFill/>
          <a:ln w="19050">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12479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ffline statistical learning</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13</a:t>
            </a:fld>
            <a:endParaRPr lang="en-US"/>
          </a:p>
        </p:txBody>
      </p:sp>
      <p:sp>
        <p:nvSpPr>
          <p:cNvPr id="7" name="Content Placeholder 7"/>
          <p:cNvSpPr txBox="1">
            <a:spLocks/>
          </p:cNvSpPr>
          <p:nvPr/>
        </p:nvSpPr>
        <p:spPr>
          <a:xfrm>
            <a:off x="5935980" y="1847850"/>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pPr marL="0" indent="0">
              <a:buNone/>
            </a:pPr>
            <a:endParaRPr lang="en-US" dirty="0" smtClean="0"/>
          </a:p>
          <a:p>
            <a:pPr marL="0" indent="0">
              <a:buNone/>
            </a:pPr>
            <a:endParaRPr lang="en-US" dirty="0"/>
          </a:p>
        </p:txBody>
      </p:sp>
      <p:sp>
        <p:nvSpPr>
          <p:cNvPr id="8" name="Content Placeholder 7"/>
          <p:cNvSpPr txBox="1">
            <a:spLocks/>
          </p:cNvSpPr>
          <p:nvPr/>
        </p:nvSpPr>
        <p:spPr>
          <a:xfrm>
            <a:off x="6319734" y="1273136"/>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Explicit recognition of words from </a:t>
            </a:r>
            <a:r>
              <a:rPr lang="en-US" dirty="0" err="1" smtClean="0"/>
              <a:t>partwords</a:t>
            </a:r>
            <a:r>
              <a:rPr lang="en-US" dirty="0" smtClean="0"/>
              <a:t> sig. above 50% chance level </a:t>
            </a:r>
          </a:p>
          <a:p>
            <a:pPr marL="0" indent="0">
              <a:buNone/>
            </a:pPr>
            <a:endParaRPr lang="en-US" dirty="0" smtClean="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12" y="1352397"/>
            <a:ext cx="2423396" cy="4846791"/>
          </a:xfrm>
          <a:prstGeom prst="rect">
            <a:avLst/>
          </a:prstGeom>
        </p:spPr>
      </p:pic>
    </p:spTree>
    <p:extLst>
      <p:ext uri="{BB962C8B-B14F-4D97-AF65-F5344CB8AC3E}">
        <p14:creationId xmlns:p14="http://schemas.microsoft.com/office/powerpoint/2010/main" val="3366550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ffline statistical learning</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14</a:t>
            </a:fld>
            <a:endParaRPr lang="en-US"/>
          </a:p>
        </p:txBody>
      </p:sp>
      <p:sp>
        <p:nvSpPr>
          <p:cNvPr id="7" name="Content Placeholder 7"/>
          <p:cNvSpPr txBox="1">
            <a:spLocks/>
          </p:cNvSpPr>
          <p:nvPr/>
        </p:nvSpPr>
        <p:spPr>
          <a:xfrm>
            <a:off x="5935980" y="1847850"/>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pPr marL="0" indent="0">
              <a:buNone/>
            </a:pPr>
            <a:endParaRPr lang="en-US" dirty="0" smtClean="0"/>
          </a:p>
          <a:p>
            <a:pPr marL="0" indent="0">
              <a:buNone/>
            </a:pPr>
            <a:endParaRPr lang="en-US" dirty="0"/>
          </a:p>
        </p:txBody>
      </p:sp>
      <p:sp>
        <p:nvSpPr>
          <p:cNvPr id="8" name="Content Placeholder 7"/>
          <p:cNvSpPr txBox="1">
            <a:spLocks/>
          </p:cNvSpPr>
          <p:nvPr/>
        </p:nvSpPr>
        <p:spPr>
          <a:xfrm>
            <a:off x="6319734" y="1273136"/>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Explicit recognition of words from </a:t>
            </a:r>
            <a:r>
              <a:rPr lang="en-US" dirty="0" err="1" smtClean="0"/>
              <a:t>partwords</a:t>
            </a:r>
            <a:r>
              <a:rPr lang="en-US" dirty="0" smtClean="0"/>
              <a:t> sig. above 50% chance level </a:t>
            </a:r>
          </a:p>
          <a:p>
            <a:pPr marL="0" indent="0">
              <a:buNone/>
            </a:pPr>
            <a:endParaRPr lang="en-US" dirty="0" smtClean="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412" y="1352397"/>
            <a:ext cx="2423396" cy="484679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71800" y="2510142"/>
            <a:ext cx="5895867" cy="4211333"/>
          </a:xfrm>
          <a:prstGeom prst="rect">
            <a:avLst/>
          </a:prstGeom>
        </p:spPr>
      </p:pic>
    </p:spTree>
    <p:extLst>
      <p:ext uri="{BB962C8B-B14F-4D97-AF65-F5344CB8AC3E}">
        <p14:creationId xmlns:p14="http://schemas.microsoft.com/office/powerpoint/2010/main" val="3769464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online &amp; offline SL</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15</a:t>
            </a:fld>
            <a:endParaRPr lang="en-US"/>
          </a:p>
        </p:txBody>
      </p:sp>
      <p:sp>
        <p:nvSpPr>
          <p:cNvPr id="8" name="Content Placeholder 7"/>
          <p:cNvSpPr txBox="1">
            <a:spLocks/>
          </p:cNvSpPr>
          <p:nvPr/>
        </p:nvSpPr>
        <p:spPr>
          <a:xfrm>
            <a:off x="746760" y="1847850"/>
            <a:ext cx="53492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Participants who showed greater change in RTs to 3</a:t>
            </a:r>
            <a:r>
              <a:rPr lang="en-US" baseline="30000" dirty="0" smtClean="0"/>
              <a:t>rd</a:t>
            </a:r>
            <a:r>
              <a:rPr lang="en-US" dirty="0" smtClean="0"/>
              <a:t> vs. 1</a:t>
            </a:r>
            <a:r>
              <a:rPr lang="en-US" baseline="30000" dirty="0" smtClean="0"/>
              <a:t>st</a:t>
            </a:r>
            <a:r>
              <a:rPr lang="en-US" dirty="0" smtClean="0"/>
              <a:t> position syllables also performed better on the word recognition task</a:t>
            </a:r>
          </a:p>
          <a:p>
            <a:endParaRPr lang="en-US" dirty="0"/>
          </a:p>
        </p:txBody>
      </p:sp>
      <p:pic>
        <p:nvPicPr>
          <p:cNvPr id="1026" name="Picture 2" descr="SL_cor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0266" y="1690688"/>
            <a:ext cx="5944370" cy="424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628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9078"/>
            <a:ext cx="10515600" cy="4895850"/>
          </a:xfrm>
        </p:spPr>
        <p:txBody>
          <a:bodyPr>
            <a:normAutofit/>
          </a:bodyPr>
          <a:lstStyle/>
          <a:p>
            <a:pPr marL="0" indent="0">
              <a:buNone/>
            </a:pPr>
            <a:r>
              <a:rPr lang="en-US" dirty="0" smtClean="0"/>
              <a:t>Statistical Learning</a:t>
            </a:r>
          </a:p>
          <a:p>
            <a:pPr marL="0" indent="0">
              <a:buNone/>
            </a:pPr>
            <a:r>
              <a:rPr lang="en-US" dirty="0" smtClean="0"/>
              <a:t>1a. Do participants show online (implicit) statistical learning? </a:t>
            </a:r>
            <a:r>
              <a:rPr lang="en-US" dirty="0">
                <a:solidFill>
                  <a:srgbClr val="C00000"/>
                </a:solidFill>
              </a:rPr>
              <a:t>Yes.</a:t>
            </a:r>
            <a:endParaRPr lang="en-US" dirty="0" smtClean="0"/>
          </a:p>
          <a:p>
            <a:pPr marL="0" indent="0">
              <a:buNone/>
            </a:pPr>
            <a:r>
              <a:rPr lang="en-US" dirty="0" smtClean="0"/>
              <a:t>1b. Do participants show offline (explicit) statistical learning? </a:t>
            </a:r>
            <a:r>
              <a:rPr lang="en-US" dirty="0">
                <a:solidFill>
                  <a:srgbClr val="C00000"/>
                </a:solidFill>
              </a:rPr>
              <a:t>Yes.</a:t>
            </a:r>
            <a:endParaRPr lang="en-US" dirty="0" smtClean="0"/>
          </a:p>
          <a:p>
            <a:pPr marL="0" indent="0">
              <a:buNone/>
            </a:pPr>
            <a:r>
              <a:rPr lang="en-US" dirty="0" smtClean="0"/>
              <a:t>1c. {How} Are these measures related? </a:t>
            </a:r>
            <a:r>
              <a:rPr lang="en-US" dirty="0" smtClean="0">
                <a:solidFill>
                  <a:srgbClr val="C00000"/>
                </a:solidFill>
              </a:rPr>
              <a:t>Online SL appears to reflect learning that is lost in the offline task.</a:t>
            </a:r>
          </a:p>
          <a:p>
            <a:pPr marL="0" indent="0">
              <a:buNone/>
            </a:pPr>
            <a:endParaRPr lang="en-US" dirty="0">
              <a:solidFill>
                <a:srgbClr val="C00000"/>
              </a:solidFill>
            </a:endParaRPr>
          </a:p>
          <a:p>
            <a:pPr marL="0" indent="0">
              <a:buNone/>
            </a:pPr>
            <a:r>
              <a:rPr lang="en-US" dirty="0" smtClean="0">
                <a:solidFill>
                  <a:srgbClr val="C00000"/>
                </a:solidFill>
              </a:rPr>
              <a:t>So, what might the online task tell us about what participants are learning? </a:t>
            </a:r>
          </a:p>
          <a:p>
            <a:pPr marL="0" indent="0">
              <a:buNone/>
            </a:pPr>
            <a:r>
              <a:rPr lang="en-US" dirty="0" smtClean="0">
                <a:solidFill>
                  <a:srgbClr val="C00000"/>
                </a:solidFill>
              </a:rPr>
              <a:t>E.g. association of pairs (AB, BC, etc.) not triplet (ABC), transitional probabilities, ordinal position…</a:t>
            </a:r>
            <a:endParaRPr lang="en-US" dirty="0" smtClean="0"/>
          </a:p>
          <a:p>
            <a:pPr marL="0" indent="0">
              <a:buNone/>
            </a:pPr>
            <a:endParaRPr lang="en-US" dirty="0" smtClean="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dirty="0"/>
          </a:p>
        </p:txBody>
      </p:sp>
      <p:sp>
        <p:nvSpPr>
          <p:cNvPr id="5" name="Slide Number Placeholder 4"/>
          <p:cNvSpPr>
            <a:spLocks noGrp="1"/>
          </p:cNvSpPr>
          <p:nvPr>
            <p:ph type="sldNum" sz="quarter" idx="12"/>
          </p:nvPr>
        </p:nvSpPr>
        <p:spPr/>
        <p:txBody>
          <a:bodyPr/>
          <a:lstStyle/>
          <a:p>
            <a:fld id="{1783F43C-B407-4A89-8A7C-628C7F78B709}" type="slidenum">
              <a:rPr lang="en-US" smtClean="0"/>
              <a:t>16</a:t>
            </a:fld>
            <a:endParaRPr lang="en-US"/>
          </a:p>
        </p:txBody>
      </p:sp>
      <p:sp>
        <p:nvSpPr>
          <p:cNvPr id="9" name="Title 1"/>
          <p:cNvSpPr>
            <a:spLocks noGrp="1"/>
          </p:cNvSpPr>
          <p:nvPr>
            <p:ph type="title"/>
          </p:nvPr>
        </p:nvSpPr>
        <p:spPr>
          <a:xfrm>
            <a:off x="838200" y="365125"/>
            <a:ext cx="10515600" cy="1325563"/>
          </a:xfrm>
        </p:spPr>
        <p:txBody>
          <a:bodyPr/>
          <a:lstStyle/>
          <a:p>
            <a:r>
              <a:rPr lang="en-US" dirty="0"/>
              <a:t>i</a:t>
            </a:r>
            <a:r>
              <a:rPr lang="en-US" dirty="0" smtClean="0"/>
              <a:t>nterim conclusions</a:t>
            </a:r>
            <a:endParaRPr lang="en-US" dirty="0"/>
          </a:p>
        </p:txBody>
      </p:sp>
    </p:spTree>
    <p:extLst>
      <p:ext uri="{BB962C8B-B14F-4D97-AF65-F5344CB8AC3E}">
        <p14:creationId xmlns:p14="http://schemas.microsoft.com/office/powerpoint/2010/main" val="1717137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8063897" y="1459568"/>
            <a:ext cx="2077136" cy="1745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ts val="0"/>
              </a:spcAft>
            </a:pPr>
            <a:r>
              <a:rPr lang="en-US" b="1" dirty="0" smtClean="0">
                <a:solidFill>
                  <a:schemeClr val="tx1">
                    <a:lumMod val="75000"/>
                    <a:lumOff val="25000"/>
                  </a:schemeClr>
                </a:solidFill>
                <a:latin typeface="Adobe Caslon Pro" panose="0205050205050A020403" pitchFamily="18" charset="0"/>
              </a:rPr>
              <a:t>4. </a:t>
            </a:r>
            <a:r>
              <a:rPr lang="en-US" b="1" dirty="0" err="1" smtClean="0">
                <a:solidFill>
                  <a:schemeClr val="tx1">
                    <a:lumMod val="75000"/>
                    <a:lumOff val="25000"/>
                  </a:schemeClr>
                </a:solidFill>
                <a:latin typeface="Adobe Caslon Pro" panose="0205050205050A020403" pitchFamily="18" charset="0"/>
              </a:rPr>
              <a:t>Test</a:t>
            </a:r>
            <a:r>
              <a:rPr lang="en-US" b="1" baseline="-25000" dirty="0" err="1" smtClean="0">
                <a:solidFill>
                  <a:schemeClr val="tx1">
                    <a:lumMod val="75000"/>
                    <a:lumOff val="25000"/>
                  </a:schemeClr>
                </a:solidFill>
                <a:latin typeface="Adobe Caslon Pro" panose="0205050205050A020403" pitchFamily="18" charset="0"/>
              </a:rPr>
              <a:t>rand</a:t>
            </a:r>
            <a:endParaRPr lang="en-US" sz="1800" b="1" kern="1200" dirty="0" smtClean="0">
              <a:solidFill>
                <a:schemeClr val="tx1">
                  <a:lumMod val="75000"/>
                  <a:lumOff val="25000"/>
                </a:schemeClr>
              </a:solidFill>
              <a:latin typeface="Adobe Caslon Pro" panose="0205050205050A020403" pitchFamily="18" charset="0"/>
            </a:endParaRPr>
          </a:p>
        </p:txBody>
      </p:sp>
      <p:grpSp>
        <p:nvGrpSpPr>
          <p:cNvPr id="14" name="Group 13"/>
          <p:cNvGrpSpPr/>
          <p:nvPr/>
        </p:nvGrpSpPr>
        <p:grpSpPr>
          <a:xfrm>
            <a:off x="3425896" y="1358741"/>
            <a:ext cx="4295547" cy="1821736"/>
            <a:chOff x="1891313" y="8870"/>
            <a:chExt cx="4455099" cy="2374042"/>
          </a:xfrm>
        </p:grpSpPr>
        <p:sp>
          <p:nvSpPr>
            <p:cNvPr id="15" name="Rectangle 14"/>
            <p:cNvSpPr/>
            <p:nvPr/>
          </p:nvSpPr>
          <p:spPr>
            <a:xfrm>
              <a:off x="4195720" y="8870"/>
              <a:ext cx="2150692" cy="2274459"/>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p:cNvSpPr txBox="1"/>
            <p:nvPr/>
          </p:nvSpPr>
          <p:spPr>
            <a:xfrm>
              <a:off x="1891313" y="108453"/>
              <a:ext cx="2150693" cy="22744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ts val="0"/>
                </a:spcAft>
              </a:pPr>
              <a:r>
                <a:rPr lang="en-US" b="1" dirty="0" smtClean="0">
                  <a:solidFill>
                    <a:schemeClr val="tx1">
                      <a:lumMod val="75000"/>
                      <a:lumOff val="25000"/>
                    </a:schemeClr>
                  </a:solidFill>
                  <a:latin typeface="Adobe Caslon Pro" panose="0205050205050A020403" pitchFamily="18" charset="0"/>
                </a:rPr>
                <a:t>2. </a:t>
              </a:r>
              <a:r>
                <a:rPr lang="en-US" b="1" dirty="0" err="1" smtClean="0">
                  <a:solidFill>
                    <a:schemeClr val="tx1">
                      <a:lumMod val="75000"/>
                      <a:lumOff val="25000"/>
                    </a:schemeClr>
                  </a:solidFill>
                  <a:latin typeface="Adobe Caslon Pro" panose="0205050205050A020403" pitchFamily="18" charset="0"/>
                </a:rPr>
                <a:t>Test</a:t>
              </a:r>
              <a:r>
                <a:rPr lang="en-US" b="1" baseline="-25000" dirty="0" err="1" smtClean="0">
                  <a:solidFill>
                    <a:schemeClr val="tx1">
                      <a:lumMod val="75000"/>
                      <a:lumOff val="25000"/>
                    </a:schemeClr>
                  </a:solidFill>
                  <a:latin typeface="Adobe Caslon Pro" panose="0205050205050A020403" pitchFamily="18" charset="0"/>
                </a:rPr>
                <a:t>struct</a:t>
              </a:r>
              <a:endParaRPr lang="en-US" sz="1800" b="1" kern="1200" dirty="0" smtClean="0">
                <a:solidFill>
                  <a:schemeClr val="tx1">
                    <a:lumMod val="75000"/>
                    <a:lumOff val="25000"/>
                  </a:schemeClr>
                </a:solidFill>
                <a:latin typeface="Adobe Caslon Pro" panose="0205050205050A020403" pitchFamily="18" charset="0"/>
              </a:endParaRPr>
            </a:p>
          </p:txBody>
        </p:sp>
      </p:grpSp>
      <p:sp>
        <p:nvSpPr>
          <p:cNvPr id="5" name="Notched Right Arrow 4"/>
          <p:cNvSpPr/>
          <p:nvPr/>
        </p:nvSpPr>
        <p:spPr>
          <a:xfrm>
            <a:off x="1103571" y="3365802"/>
            <a:ext cx="9564430" cy="206649"/>
          </a:xfrm>
          <a:prstGeom prst="notchedRightArrow">
            <a:avLst/>
          </a:prstGeom>
          <a:solidFill>
            <a:schemeClr val="tx1">
              <a:lumMod val="75000"/>
              <a:lumOff val="25000"/>
            </a:schemeClr>
          </a:solidFill>
        </p:spPr>
        <p:style>
          <a:lnRef idx="0">
            <a:schemeClr val="dk2">
              <a:hueOff val="0"/>
              <a:satOff val="0"/>
              <a:lumOff val="0"/>
              <a:alphaOff val="0"/>
            </a:schemeClr>
          </a:lnRef>
          <a:fillRef idx="1">
            <a:schemeClr val="dk2">
              <a:tint val="40000"/>
              <a:hueOff val="0"/>
              <a:satOff val="0"/>
              <a:lumOff val="0"/>
              <a:alphaOff val="0"/>
            </a:schemeClr>
          </a:fillRef>
          <a:effectRef idx="1">
            <a:schemeClr val="dk2">
              <a:tint val="40000"/>
              <a:hueOff val="0"/>
              <a:satOff val="0"/>
              <a:lumOff val="0"/>
              <a:alphaOff val="0"/>
            </a:schemeClr>
          </a:effectRef>
          <a:fontRef idx="minor">
            <a:schemeClr val="dk1">
              <a:hueOff val="0"/>
              <a:satOff val="0"/>
              <a:lumOff val="0"/>
              <a:alphaOff val="0"/>
            </a:schemeClr>
          </a:fontRef>
        </p:style>
      </p:sp>
      <p:grpSp>
        <p:nvGrpSpPr>
          <p:cNvPr id="10" name="Group 9"/>
          <p:cNvGrpSpPr/>
          <p:nvPr/>
        </p:nvGrpSpPr>
        <p:grpSpPr>
          <a:xfrm>
            <a:off x="1922332" y="3710739"/>
            <a:ext cx="1963823" cy="1759550"/>
            <a:chOff x="2711915" y="3393144"/>
            <a:chExt cx="2033368" cy="2293003"/>
          </a:xfrm>
        </p:grpSpPr>
        <p:sp>
          <p:nvSpPr>
            <p:cNvPr id="11" name="Rectangle 10"/>
            <p:cNvSpPr/>
            <p:nvPr/>
          </p:nvSpPr>
          <p:spPr>
            <a:xfrm>
              <a:off x="2711915" y="3411688"/>
              <a:ext cx="1554264" cy="2274459"/>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TextBox 11"/>
            <p:cNvSpPr txBox="1"/>
            <p:nvPr/>
          </p:nvSpPr>
          <p:spPr>
            <a:xfrm>
              <a:off x="2863170" y="3393144"/>
              <a:ext cx="1882113" cy="22744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t"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1. </a:t>
              </a:r>
              <a:r>
                <a:rPr lang="en-US" sz="1800" b="1" kern="1200" dirty="0" err="1" smtClean="0">
                  <a:solidFill>
                    <a:schemeClr val="tx1">
                      <a:lumMod val="75000"/>
                      <a:lumOff val="25000"/>
                    </a:schemeClr>
                  </a:solidFill>
                  <a:latin typeface="Adobe Caslon Pro" panose="0205050205050A020403" pitchFamily="18" charset="0"/>
                </a:rPr>
                <a:t>Exposure</a:t>
              </a:r>
              <a:r>
                <a:rPr lang="en-US" sz="1800" b="1" kern="1200" baseline="-25000" dirty="0" err="1" smtClean="0">
                  <a:solidFill>
                    <a:schemeClr val="tx1">
                      <a:lumMod val="75000"/>
                      <a:lumOff val="25000"/>
                    </a:schemeClr>
                  </a:solidFill>
                  <a:latin typeface="Adobe Caslon Pro" panose="0205050205050A020403" pitchFamily="18" charset="0"/>
                </a:rPr>
                <a:t>struct</a:t>
              </a:r>
              <a:endParaRPr lang="en-US" sz="1800" b="1" i="0" kern="1200" dirty="0">
                <a:solidFill>
                  <a:schemeClr val="tx1">
                    <a:lumMod val="75000"/>
                    <a:lumOff val="25000"/>
                  </a:schemeClr>
                </a:solidFill>
                <a:latin typeface="Adobe Caslon Pro" panose="0205050205050A020403" pitchFamily="18" charset="0"/>
              </a:endParaRPr>
            </a:p>
          </p:txBody>
        </p:sp>
      </p:grpSp>
      <p:sp>
        <p:nvSpPr>
          <p:cNvPr id="13" name="Oval 12"/>
          <p:cNvSpPr/>
          <p:nvPr/>
        </p:nvSpPr>
        <p:spPr>
          <a:xfrm>
            <a:off x="2509277" y="3259395"/>
            <a:ext cx="387793" cy="354317"/>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17" name="Oval 16"/>
          <p:cNvSpPr/>
          <p:nvPr/>
        </p:nvSpPr>
        <p:spPr>
          <a:xfrm>
            <a:off x="4316942" y="3264976"/>
            <a:ext cx="387793" cy="354317"/>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pic>
        <p:nvPicPr>
          <p:cNvPr id="22" name="Picture 2" descr="https://static.thenounproject.com/png/884203-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8271" y="5262693"/>
            <a:ext cx="519769" cy="51976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4724291" y="4930544"/>
            <a:ext cx="4541919" cy="646331"/>
          </a:xfrm>
          <a:prstGeom prst="rect">
            <a:avLst/>
          </a:prstGeom>
        </p:spPr>
        <p:txBody>
          <a:bodyPr wrap="square">
            <a:spAutoFit/>
          </a:bodyPr>
          <a:lstStyle/>
          <a:p>
            <a:r>
              <a:rPr lang="en-US" b="1" i="1" dirty="0" smtClean="0">
                <a:solidFill>
                  <a:schemeClr val="accent1">
                    <a:lumMod val="75000"/>
                  </a:schemeClr>
                </a:solidFill>
                <a:latin typeface="Arial" panose="020B0604020202020204" pitchFamily="34" charset="0"/>
                <a:cs typeface="Arial" panose="020B0604020202020204" pitchFamily="34" charset="0"/>
              </a:rPr>
              <a:t>…</a:t>
            </a:r>
            <a:r>
              <a:rPr lang="en-US" b="1" i="1" dirty="0" err="1" smtClean="0">
                <a:solidFill>
                  <a:schemeClr val="accent1">
                    <a:lumMod val="75000"/>
                  </a:schemeClr>
                </a:solidFill>
                <a:latin typeface="Arial" panose="020B0604020202020204" pitchFamily="34" charset="0"/>
                <a:cs typeface="Arial" panose="020B0604020202020204" pitchFamily="34" charset="0"/>
              </a:rPr>
              <a:t>zabetu</a:t>
            </a:r>
            <a:r>
              <a:rPr lang="en-US" b="1" i="1" dirty="0" err="1" smtClean="0">
                <a:solidFill>
                  <a:schemeClr val="accent6">
                    <a:lumMod val="75000"/>
                  </a:schemeClr>
                </a:solidFill>
                <a:latin typeface="Arial" panose="020B0604020202020204" pitchFamily="34" charset="0"/>
                <a:cs typeface="Arial" panose="020B0604020202020204" pitchFamily="34" charset="0"/>
              </a:rPr>
              <a:t>mipola</a:t>
            </a:r>
            <a:r>
              <a:rPr lang="en-US" b="1" i="1" dirty="0" err="1" smtClean="0">
                <a:solidFill>
                  <a:srgbClr val="7030A0"/>
                </a:solidFill>
                <a:latin typeface="Arial" panose="020B0604020202020204" pitchFamily="34" charset="0"/>
                <a:cs typeface="Arial" panose="020B0604020202020204" pitchFamily="34" charset="0"/>
              </a:rPr>
              <a:t>rokise</a:t>
            </a:r>
            <a:r>
              <a:rPr lang="en-US" b="1" i="1" dirty="0" err="1" smtClean="0">
                <a:solidFill>
                  <a:schemeClr val="accent2">
                    <a:lumMod val="75000"/>
                  </a:schemeClr>
                </a:solidFill>
                <a:latin typeface="Arial" panose="020B0604020202020204" pitchFamily="34" charset="0"/>
                <a:cs typeface="Arial" panose="020B0604020202020204" pitchFamily="34" charset="0"/>
              </a:rPr>
              <a:t>nugadi</a:t>
            </a:r>
            <a:r>
              <a:rPr lang="en-US" b="1" i="1" dirty="0" smtClean="0">
                <a:solidFill>
                  <a:schemeClr val="accent2">
                    <a:lumMod val="75000"/>
                  </a:schemeClr>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10 </a:t>
            </a:r>
            <a:r>
              <a:rPr lang="en-US" b="1" dirty="0" err="1">
                <a:latin typeface="Arial" panose="020B0604020202020204" pitchFamily="34" charset="0"/>
                <a:cs typeface="Arial" panose="020B0604020202020204" pitchFamily="34" charset="0"/>
              </a:rPr>
              <a:t>mins</a:t>
            </a:r>
            <a:r>
              <a:rPr lang="en-US" b="1" i="1" dirty="0">
                <a:solidFill>
                  <a:schemeClr val="accent2">
                    <a:lumMod val="75000"/>
                  </a:schemeClr>
                </a:solidFill>
                <a:latin typeface="Arial" panose="020B0604020202020204" pitchFamily="34" charset="0"/>
                <a:cs typeface="Arial" panose="020B0604020202020204" pitchFamily="34" charset="0"/>
              </a:rPr>
              <a:t> </a:t>
            </a:r>
            <a:endParaRPr lang="en-US" i="1" dirty="0">
              <a:solidFill>
                <a:schemeClr val="accent5">
                  <a:lumMod val="50000"/>
                </a:schemeClr>
              </a:solidFill>
              <a:latin typeface="Adobe Caslon Pro" panose="0205050205050A020403" pitchFamily="18" charset="0"/>
            </a:endParaRPr>
          </a:p>
          <a:p>
            <a:endParaRPr lang="en-US" i="1" dirty="0" smtClean="0">
              <a:solidFill>
                <a:schemeClr val="accent5">
                  <a:lumMod val="50000"/>
                </a:schemeClr>
              </a:solidFill>
              <a:latin typeface="Adobe Caslon Pro" panose="0205050205050A020403" pitchFamily="18" charset="0"/>
            </a:endParaRPr>
          </a:p>
        </p:txBody>
      </p:sp>
      <p:sp>
        <p:nvSpPr>
          <p:cNvPr id="28" name="Rectangle 27"/>
          <p:cNvSpPr/>
          <p:nvPr/>
        </p:nvSpPr>
        <p:spPr>
          <a:xfrm>
            <a:off x="5166158" y="1288694"/>
            <a:ext cx="1439256" cy="897600"/>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31" name="Rectangle 30"/>
          <p:cNvSpPr/>
          <p:nvPr/>
        </p:nvSpPr>
        <p:spPr>
          <a:xfrm>
            <a:off x="2088965" y="4163776"/>
            <a:ext cx="1439256" cy="897600"/>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po</a:t>
            </a:r>
            <a:endParaRPr lang="en-US" dirty="0"/>
          </a:p>
        </p:txBody>
      </p:sp>
      <p:sp>
        <p:nvSpPr>
          <p:cNvPr id="32" name="Rectangle 31"/>
          <p:cNvSpPr/>
          <p:nvPr/>
        </p:nvSpPr>
        <p:spPr>
          <a:xfrm>
            <a:off x="3197337" y="4653954"/>
            <a:ext cx="1439256" cy="897600"/>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33" name="TextBox 32"/>
          <p:cNvSpPr txBox="1"/>
          <p:nvPr/>
        </p:nvSpPr>
        <p:spPr>
          <a:xfrm>
            <a:off x="1922332" y="5879282"/>
            <a:ext cx="4240491" cy="369332"/>
          </a:xfrm>
          <a:prstGeom prst="rect">
            <a:avLst/>
          </a:prstGeom>
          <a:noFill/>
        </p:spPr>
        <p:txBody>
          <a:bodyPr wrap="square" rtlCol="0">
            <a:spAutoFit/>
          </a:bodyPr>
          <a:lstStyle/>
          <a:p>
            <a:r>
              <a:rPr lang="en-US" dirty="0" smtClean="0">
                <a:latin typeface="Adobe Caslon Pro Bold" panose="0205070206050A020403" pitchFamily="18" charset="0"/>
              </a:rPr>
              <a:t>Hit the spacebar when you hear the target.</a:t>
            </a:r>
            <a:endParaRPr lang="en-US" dirty="0">
              <a:latin typeface="Adobe Caslon Pro Bold" panose="0205070206050A020403" pitchFamily="18" charset="0"/>
            </a:endParaRPr>
          </a:p>
        </p:txBody>
      </p:sp>
      <p:sp>
        <p:nvSpPr>
          <p:cNvPr id="45" name="Oval 44"/>
          <p:cNvSpPr/>
          <p:nvPr/>
        </p:nvSpPr>
        <p:spPr>
          <a:xfrm>
            <a:off x="7065021" y="3291719"/>
            <a:ext cx="387793" cy="354317"/>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46" name="Oval 45"/>
          <p:cNvSpPr/>
          <p:nvPr/>
        </p:nvSpPr>
        <p:spPr>
          <a:xfrm>
            <a:off x="8878417" y="3269329"/>
            <a:ext cx="387793" cy="354317"/>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sp>
        <p:nvSpPr>
          <p:cNvPr id="47" name="TextBox 46"/>
          <p:cNvSpPr txBox="1"/>
          <p:nvPr/>
        </p:nvSpPr>
        <p:spPr>
          <a:xfrm>
            <a:off x="6544527" y="3723241"/>
            <a:ext cx="1817741" cy="17453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t"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3. </a:t>
            </a:r>
            <a:r>
              <a:rPr lang="en-US" sz="1800" b="1" kern="1200" dirty="0" err="1" smtClean="0">
                <a:solidFill>
                  <a:schemeClr val="tx1">
                    <a:lumMod val="75000"/>
                    <a:lumOff val="25000"/>
                  </a:schemeClr>
                </a:solidFill>
                <a:latin typeface="Adobe Caslon Pro" panose="0205050205050A020403" pitchFamily="18" charset="0"/>
              </a:rPr>
              <a:t>Exposure</a:t>
            </a:r>
            <a:r>
              <a:rPr lang="en-US" b="1" baseline="-25000" dirty="0" err="1" smtClean="0">
                <a:solidFill>
                  <a:schemeClr val="tx1">
                    <a:lumMod val="75000"/>
                    <a:lumOff val="25000"/>
                  </a:schemeClr>
                </a:solidFill>
                <a:latin typeface="Adobe Caslon Pro" panose="0205050205050A020403" pitchFamily="18" charset="0"/>
              </a:rPr>
              <a:t>rand</a:t>
            </a:r>
            <a:endParaRPr lang="en-US" sz="1800" b="1" i="0" kern="1200" dirty="0">
              <a:solidFill>
                <a:schemeClr val="tx1">
                  <a:lumMod val="75000"/>
                  <a:lumOff val="25000"/>
                </a:schemeClr>
              </a:solidFill>
              <a:latin typeface="Adobe Caslon Pro" panose="0205050205050A020403" pitchFamily="18" charset="0"/>
            </a:endParaRPr>
          </a:p>
        </p:txBody>
      </p:sp>
      <p:sp>
        <p:nvSpPr>
          <p:cNvPr id="76" name="Date Placeholder 4"/>
          <p:cNvSpPr>
            <a:spLocks noGrp="1"/>
          </p:cNvSpPr>
          <p:nvPr>
            <p:ph type="dt" sz="half" idx="10"/>
          </p:nvPr>
        </p:nvSpPr>
        <p:spPr>
          <a:xfrm>
            <a:off x="838200" y="6356350"/>
            <a:ext cx="2743200" cy="365125"/>
          </a:xfrm>
        </p:spPr>
        <p:txBody>
          <a:bodyPr/>
          <a:lstStyle/>
          <a:p>
            <a:fld id="{DE97F3BC-9C95-4C68-BA50-50702CF429A3}" type="datetime1">
              <a:rPr lang="en-US" smtClean="0"/>
              <a:t>7/22/2020</a:t>
            </a:fld>
            <a:endParaRPr lang="en-US"/>
          </a:p>
        </p:txBody>
      </p:sp>
      <p:sp>
        <p:nvSpPr>
          <p:cNvPr id="77" name="TextBox 76"/>
          <p:cNvSpPr txBox="1"/>
          <p:nvPr/>
        </p:nvSpPr>
        <p:spPr>
          <a:xfrm>
            <a:off x="1499598" y="4463287"/>
            <a:ext cx="518192" cy="381334"/>
          </a:xfrm>
          <a:prstGeom prst="rect">
            <a:avLst/>
          </a:prstGeom>
          <a:noFill/>
        </p:spPr>
        <p:txBody>
          <a:bodyPr wrap="square" rtlCol="0">
            <a:spAutoFit/>
          </a:bodyPr>
          <a:lstStyle/>
          <a:p>
            <a:r>
              <a:rPr lang="en-US" dirty="0" smtClean="0">
                <a:latin typeface="Adobe Caslon Pro Bold" panose="0205070206050A020403" pitchFamily="18" charset="0"/>
              </a:rPr>
              <a:t>cue</a:t>
            </a:r>
            <a:endParaRPr lang="en-US" dirty="0">
              <a:latin typeface="Adobe Caslon Pro Bold" panose="0205070206050A020403" pitchFamily="18" charset="0"/>
            </a:endParaRPr>
          </a:p>
        </p:txBody>
      </p:sp>
      <p:sp>
        <p:nvSpPr>
          <p:cNvPr id="79" name="TextBox 78"/>
          <p:cNvSpPr txBox="1"/>
          <p:nvPr/>
        </p:nvSpPr>
        <p:spPr>
          <a:xfrm>
            <a:off x="4592322" y="1628203"/>
            <a:ext cx="629708" cy="369332"/>
          </a:xfrm>
          <a:prstGeom prst="rect">
            <a:avLst/>
          </a:prstGeom>
          <a:noFill/>
        </p:spPr>
        <p:txBody>
          <a:bodyPr wrap="square" rtlCol="0">
            <a:spAutoFit/>
          </a:bodyPr>
          <a:lstStyle/>
          <a:p>
            <a:r>
              <a:rPr lang="en-US" dirty="0" smtClean="0">
                <a:latin typeface="Adobe Caslon Pro Bold" panose="0205070206050A020403" pitchFamily="18" charset="0"/>
              </a:rPr>
              <a:t>test</a:t>
            </a:r>
            <a:endParaRPr lang="en-US" dirty="0">
              <a:latin typeface="Adobe Caslon Pro Bold" panose="0205070206050A020403" pitchFamily="18" charset="0"/>
            </a:endParaRPr>
          </a:p>
        </p:txBody>
      </p:sp>
      <p:sp>
        <p:nvSpPr>
          <p:cNvPr id="88" name="Title 1"/>
          <p:cNvSpPr>
            <a:spLocks noGrp="1"/>
          </p:cNvSpPr>
          <p:nvPr>
            <p:ph type="title"/>
          </p:nvPr>
        </p:nvSpPr>
        <p:spPr>
          <a:xfrm>
            <a:off x="838200" y="365125"/>
            <a:ext cx="10515600" cy="1325563"/>
          </a:xfrm>
        </p:spPr>
        <p:txBody>
          <a:bodyPr/>
          <a:lstStyle/>
          <a:p>
            <a:r>
              <a:rPr lang="en-US" dirty="0" err="1"/>
              <a:t>e</a:t>
            </a:r>
            <a:r>
              <a:rPr lang="en-US" dirty="0" err="1" smtClean="0"/>
              <a:t>xp</a:t>
            </a:r>
            <a:r>
              <a:rPr lang="en-US" dirty="0" smtClean="0"/>
              <a:t> 2: random vs. structured online SL </a:t>
            </a:r>
            <a:endParaRPr lang="en-US" dirty="0"/>
          </a:p>
        </p:txBody>
      </p:sp>
      <p:sp>
        <p:nvSpPr>
          <p:cNvPr id="2" name="Slide Number Placeholder 1"/>
          <p:cNvSpPr>
            <a:spLocks noGrp="1"/>
          </p:cNvSpPr>
          <p:nvPr>
            <p:ph type="sldNum" sz="quarter" idx="12"/>
          </p:nvPr>
        </p:nvSpPr>
        <p:spPr/>
        <p:txBody>
          <a:bodyPr/>
          <a:lstStyle/>
          <a:p>
            <a:fld id="{1783F43C-B407-4A89-8A7C-628C7F78B709}" type="slidenum">
              <a:rPr lang="en-US" smtClean="0"/>
              <a:t>17</a:t>
            </a:fld>
            <a:endParaRPr lang="en-US"/>
          </a:p>
        </p:txBody>
      </p:sp>
      <p:sp>
        <p:nvSpPr>
          <p:cNvPr id="37" name="Rectangle 36"/>
          <p:cNvSpPr/>
          <p:nvPr/>
        </p:nvSpPr>
        <p:spPr>
          <a:xfrm>
            <a:off x="6593756" y="1517591"/>
            <a:ext cx="3503839" cy="369332"/>
          </a:xfrm>
          <a:prstGeom prst="rect">
            <a:avLst/>
          </a:prstGeom>
        </p:spPr>
        <p:txBody>
          <a:bodyPr wrap="square">
            <a:spAutoFit/>
          </a:bodyPr>
          <a:lstStyle/>
          <a:p>
            <a:r>
              <a:rPr lang="en-US" b="1" i="1" dirty="0">
                <a:solidFill>
                  <a:schemeClr val="accent1">
                    <a:lumMod val="75000"/>
                  </a:schemeClr>
                </a:solidFill>
                <a:latin typeface="Arial" panose="020B0604020202020204" pitchFamily="34" charset="0"/>
                <a:cs typeface="Arial" panose="020B0604020202020204" pitchFamily="34" charset="0"/>
              </a:rPr>
              <a:t>… </a:t>
            </a:r>
            <a:r>
              <a:rPr lang="en-US" b="1" i="1" dirty="0" err="1" smtClean="0">
                <a:solidFill>
                  <a:schemeClr val="accent1">
                    <a:lumMod val="75000"/>
                  </a:schemeClr>
                </a:solidFill>
                <a:latin typeface="Arial" panose="020B0604020202020204" pitchFamily="34" charset="0"/>
                <a:cs typeface="Arial" panose="020B0604020202020204" pitchFamily="34" charset="0"/>
              </a:rPr>
              <a:t>za</a:t>
            </a:r>
            <a:r>
              <a:rPr lang="en-US" b="1" i="1" dirty="0" smtClean="0">
                <a:solidFill>
                  <a:schemeClr val="accent1">
                    <a:lumMod val="75000"/>
                  </a:schemeClr>
                </a:solidFill>
                <a:latin typeface="Arial" panose="020B0604020202020204" pitchFamily="34" charset="0"/>
                <a:cs typeface="Arial" panose="020B0604020202020204" pitchFamily="34" charset="0"/>
              </a:rPr>
              <a:t>  be </a:t>
            </a:r>
            <a:r>
              <a:rPr lang="en-US" b="1" i="1" dirty="0" err="1" smtClean="0">
                <a:solidFill>
                  <a:schemeClr val="accent1">
                    <a:lumMod val="75000"/>
                  </a:schemeClr>
                </a:solidFill>
                <a:latin typeface="Arial" panose="020B0604020202020204" pitchFamily="34" charset="0"/>
                <a:cs typeface="Arial" panose="020B0604020202020204" pitchFamily="34" charset="0"/>
              </a:rPr>
              <a:t>tu</a:t>
            </a:r>
            <a:r>
              <a:rPr lang="en-US" b="1" i="1" dirty="0" err="1" smtClean="0">
                <a:solidFill>
                  <a:schemeClr val="accent6">
                    <a:lumMod val="75000"/>
                  </a:schemeClr>
                </a:solidFill>
                <a:latin typeface="Arial" panose="020B0604020202020204" pitchFamily="34" charset="0"/>
                <a:cs typeface="Arial" panose="020B0604020202020204" pitchFamily="34" charset="0"/>
              </a:rPr>
              <a:t>mi</a:t>
            </a:r>
            <a:r>
              <a:rPr lang="en-US" b="1" i="1" dirty="0" smtClean="0">
                <a:solidFill>
                  <a:schemeClr val="accent6">
                    <a:lumMod val="75000"/>
                  </a:schemeClr>
                </a:solidFill>
                <a:latin typeface="Arial" panose="020B0604020202020204" pitchFamily="34" charset="0"/>
                <a:cs typeface="Arial" panose="020B0604020202020204" pitchFamily="34" charset="0"/>
              </a:rPr>
              <a:t>  </a:t>
            </a:r>
            <a:r>
              <a:rPr lang="en-US" b="1" i="1" dirty="0" err="1" smtClean="0">
                <a:solidFill>
                  <a:schemeClr val="accent6">
                    <a:lumMod val="75000"/>
                  </a:schemeClr>
                </a:solidFill>
                <a:latin typeface="Arial" panose="020B0604020202020204" pitchFamily="34" charset="0"/>
                <a:cs typeface="Arial" panose="020B0604020202020204" pitchFamily="34" charset="0"/>
              </a:rPr>
              <a:t>po</a:t>
            </a:r>
            <a:r>
              <a:rPr lang="en-US" b="1" i="1" dirty="0" smtClean="0">
                <a:solidFill>
                  <a:schemeClr val="accent6">
                    <a:lumMod val="75000"/>
                  </a:schemeClr>
                </a:solidFill>
                <a:latin typeface="Arial" panose="020B0604020202020204" pitchFamily="34" charset="0"/>
                <a:cs typeface="Arial" panose="020B0604020202020204" pitchFamily="34" charset="0"/>
              </a:rPr>
              <a:t> </a:t>
            </a:r>
            <a:r>
              <a:rPr lang="en-US" b="1" i="1" dirty="0" err="1" smtClean="0">
                <a:solidFill>
                  <a:schemeClr val="accent6">
                    <a:lumMod val="75000"/>
                  </a:schemeClr>
                </a:solidFill>
                <a:latin typeface="Arial" panose="020B0604020202020204" pitchFamily="34" charset="0"/>
                <a:cs typeface="Arial" panose="020B0604020202020204" pitchFamily="34" charset="0"/>
              </a:rPr>
              <a:t>la</a:t>
            </a:r>
            <a:r>
              <a:rPr lang="en-US" b="1" i="1" dirty="0" err="1" smtClean="0">
                <a:solidFill>
                  <a:srgbClr val="7030A0"/>
                </a:solidFill>
                <a:latin typeface="Arial" panose="020B0604020202020204" pitchFamily="34" charset="0"/>
                <a:cs typeface="Arial" panose="020B0604020202020204" pitchFamily="34" charset="0"/>
              </a:rPr>
              <a:t>ro</a:t>
            </a:r>
            <a:r>
              <a:rPr lang="en-US" b="1" i="1" dirty="0" smtClean="0">
                <a:solidFill>
                  <a:srgbClr val="7030A0"/>
                </a:solidFill>
                <a:latin typeface="Arial" panose="020B0604020202020204" pitchFamily="34" charset="0"/>
                <a:cs typeface="Arial" panose="020B0604020202020204" pitchFamily="34" charset="0"/>
              </a:rPr>
              <a:t>  </a:t>
            </a:r>
            <a:r>
              <a:rPr lang="en-US" b="1" i="1" dirty="0" err="1" smtClean="0">
                <a:solidFill>
                  <a:srgbClr val="7030A0"/>
                </a:solidFill>
                <a:latin typeface="Arial" panose="020B0604020202020204" pitchFamily="34" charset="0"/>
                <a:cs typeface="Arial" panose="020B0604020202020204" pitchFamily="34" charset="0"/>
              </a:rPr>
              <a:t>ki</a:t>
            </a:r>
            <a:r>
              <a:rPr lang="en-US" b="1" i="1" dirty="0" smtClean="0">
                <a:solidFill>
                  <a:srgbClr val="7030A0"/>
                </a:solidFill>
                <a:latin typeface="Arial" panose="020B0604020202020204" pitchFamily="34" charset="0"/>
                <a:cs typeface="Arial" panose="020B0604020202020204" pitchFamily="34" charset="0"/>
              </a:rPr>
              <a:t> se…</a:t>
            </a:r>
            <a:endParaRPr lang="en-US" i="1" dirty="0" smtClean="0">
              <a:solidFill>
                <a:schemeClr val="accent5">
                  <a:lumMod val="50000"/>
                </a:schemeClr>
              </a:solidFill>
              <a:latin typeface="Adobe Caslon Pro" panose="0205050205050A020403" pitchFamily="18" charset="0"/>
            </a:endParaRPr>
          </a:p>
        </p:txBody>
      </p:sp>
      <p:pic>
        <p:nvPicPr>
          <p:cNvPr id="29" name="Picture 2" descr="https://static.thenounproject.com/png/884203-2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7362" y="1380704"/>
            <a:ext cx="519769" cy="51976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b="15835"/>
          <a:stretch/>
        </p:blipFill>
        <p:spPr>
          <a:xfrm>
            <a:off x="8218448" y="2103414"/>
            <a:ext cx="753103" cy="633847"/>
          </a:xfrm>
          <a:prstGeom prst="rect">
            <a:avLst/>
          </a:prstGeom>
        </p:spPr>
      </p:pic>
      <p:sp>
        <p:nvSpPr>
          <p:cNvPr id="34" name="TextBox 33"/>
          <p:cNvSpPr txBox="1"/>
          <p:nvPr/>
        </p:nvSpPr>
        <p:spPr>
          <a:xfrm>
            <a:off x="7927367" y="2463582"/>
            <a:ext cx="373580" cy="400110"/>
          </a:xfrm>
          <a:prstGeom prst="rect">
            <a:avLst/>
          </a:prstGeom>
          <a:noFill/>
        </p:spPr>
        <p:txBody>
          <a:bodyPr wrap="square" rtlCol="0">
            <a:spAutoFit/>
          </a:bodyPr>
          <a:lstStyle/>
          <a:p>
            <a:r>
              <a:rPr lang="en-US" sz="2000" dirty="0">
                <a:latin typeface="Adobe Caslon Pro Bold" panose="0205070206050A020403" pitchFamily="18" charset="0"/>
              </a:rPr>
              <a:t>a</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sp>
        <p:nvSpPr>
          <p:cNvPr id="35" name="TextBox 34"/>
          <p:cNvSpPr txBox="1"/>
          <p:nvPr/>
        </p:nvSpPr>
        <p:spPr>
          <a:xfrm>
            <a:off x="10019130" y="1527674"/>
            <a:ext cx="383513" cy="400110"/>
          </a:xfrm>
          <a:prstGeom prst="rect">
            <a:avLst/>
          </a:prstGeom>
          <a:noFill/>
        </p:spPr>
        <p:txBody>
          <a:bodyPr wrap="square" rtlCol="0">
            <a:spAutoFit/>
          </a:bodyPr>
          <a:lstStyle/>
          <a:p>
            <a:r>
              <a:rPr lang="en-US" sz="2000" dirty="0">
                <a:latin typeface="Adobe Caslon Pro Bold" panose="0205070206050A020403" pitchFamily="18" charset="0"/>
              </a:rPr>
              <a:t>b</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pic>
        <p:nvPicPr>
          <p:cNvPr id="36" name="Picture 2" descr="Musica, Regula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0000" r="36938"/>
          <a:stretch/>
        </p:blipFill>
        <p:spPr bwMode="auto">
          <a:xfrm>
            <a:off x="11350589" y="943089"/>
            <a:ext cx="405596" cy="122680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788893" y="1229569"/>
            <a:ext cx="11109323" cy="194306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074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rt</a:t>
            </a:r>
            <a:r>
              <a:rPr lang="en-US" dirty="0" smtClean="0"/>
              <a:t>: rand vs. </a:t>
            </a:r>
            <a:r>
              <a:rPr lang="en-US" dirty="0" err="1" smtClean="0"/>
              <a:t>struct</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18</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260" y="1690688"/>
            <a:ext cx="6163739" cy="4109159"/>
          </a:xfrm>
          <a:prstGeom prst="rect">
            <a:avLst/>
          </a:prstGeom>
        </p:spPr>
      </p:pic>
      <p:sp>
        <p:nvSpPr>
          <p:cNvPr id="7" name="AutoShape 2" descr="http://127.0.0.1:26920/chunk_output/207EBA92C5DD42B8/4444D396/cq0jdqigedy8p/000026.png"/>
          <p:cNvSpPr>
            <a:spLocks noGrp="1" noChangeAspect="1" noChangeArrowheads="1"/>
          </p:cNvSpPr>
          <p:nvPr>
            <p:ph idx="1"/>
          </p:nvPr>
        </p:nvSpPr>
        <p:spPr bwMode="auto">
          <a:xfrm>
            <a:off x="7180263" y="1690688"/>
            <a:ext cx="4481306" cy="4486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Main effect of session</a:t>
            </a:r>
          </a:p>
          <a:p>
            <a:pPr marL="0" indent="0">
              <a:buNone/>
            </a:pPr>
            <a:r>
              <a:rPr lang="en-US" sz="2000" dirty="0" err="1"/>
              <a:t>rt_secs</a:t>
            </a:r>
            <a:r>
              <a:rPr lang="en-US" sz="2000" dirty="0"/>
              <a:t> ~ </a:t>
            </a:r>
            <a:r>
              <a:rPr lang="en-US" sz="2000" dirty="0" err="1"/>
              <a:t>sess</a:t>
            </a:r>
            <a:r>
              <a:rPr lang="en-US" sz="2000" dirty="0"/>
              <a:t> + (1 </a:t>
            </a:r>
            <a:r>
              <a:rPr lang="en-US" sz="2000" dirty="0" smtClean="0"/>
              <a:t>|</a:t>
            </a:r>
            <a:r>
              <a:rPr lang="en-US" sz="2000" dirty="0" err="1" smtClean="0"/>
              <a:t>cond_order</a:t>
            </a:r>
            <a:r>
              <a:rPr lang="en-US" sz="2000" dirty="0" smtClean="0"/>
              <a:t>/subject</a:t>
            </a:r>
            <a:r>
              <a:rPr lang="en-US" sz="2000" dirty="0"/>
              <a:t>)</a:t>
            </a:r>
          </a:p>
          <a:p>
            <a:endParaRPr lang="en-US" dirty="0"/>
          </a:p>
        </p:txBody>
      </p:sp>
      <p:pic>
        <p:nvPicPr>
          <p:cNvPr id="11" name="Picture 10"/>
          <p:cNvPicPr>
            <a:picLocks noChangeAspect="1"/>
          </p:cNvPicPr>
          <p:nvPr/>
        </p:nvPicPr>
        <p:blipFill>
          <a:blip r:embed="rId3"/>
          <a:stretch>
            <a:fillRect/>
          </a:stretch>
        </p:blipFill>
        <p:spPr>
          <a:xfrm>
            <a:off x="6790310" y="4308475"/>
            <a:ext cx="3318316" cy="2047875"/>
          </a:xfrm>
          <a:prstGeom prst="rect">
            <a:avLst/>
          </a:prstGeom>
        </p:spPr>
      </p:pic>
      <p:sp>
        <p:nvSpPr>
          <p:cNvPr id="8" name="TextBox 7"/>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Tree>
    <p:extLst>
      <p:ext uri="{BB962C8B-B14F-4D97-AF65-F5344CB8AC3E}">
        <p14:creationId xmlns:p14="http://schemas.microsoft.com/office/powerpoint/2010/main" val="155865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rt</a:t>
            </a:r>
            <a:r>
              <a:rPr lang="en-US" dirty="0"/>
              <a:t>: rand vs. </a:t>
            </a:r>
            <a:r>
              <a:rPr lang="en-US" dirty="0" err="1" smtClean="0"/>
              <a:t>struct</a:t>
            </a:r>
            <a:r>
              <a:rPr lang="en-US" dirty="0" smtClean="0"/>
              <a:t> x order</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19</a:t>
            </a:fld>
            <a:endParaRPr lang="en-US"/>
          </a:p>
        </p:txBody>
      </p:sp>
      <p:sp>
        <p:nvSpPr>
          <p:cNvPr id="3" name="Content Placeholder 2"/>
          <p:cNvSpPr>
            <a:spLocks noGrp="1"/>
          </p:cNvSpPr>
          <p:nvPr>
            <p:ph idx="1"/>
          </p:nvPr>
        </p:nvSpPr>
        <p:spPr>
          <a:xfrm>
            <a:off x="838200" y="5401733"/>
            <a:ext cx="10515600" cy="775230"/>
          </a:xfrm>
        </p:spPr>
        <p:txBody>
          <a:bodyPr>
            <a:normAutofit fontScale="92500" lnSpcReduction="20000"/>
          </a:bodyPr>
          <a:lstStyle/>
          <a:p>
            <a:r>
              <a:rPr lang="en-US" dirty="0" smtClean="0"/>
              <a:t>No main or interaction effect for condition order</a:t>
            </a:r>
          </a:p>
          <a:p>
            <a:pPr marL="0" indent="0">
              <a:buNone/>
            </a:pPr>
            <a:r>
              <a:rPr lang="en-US" sz="2200" dirty="0" err="1"/>
              <a:t>rt_secs</a:t>
            </a:r>
            <a:r>
              <a:rPr lang="en-US" sz="2200" dirty="0"/>
              <a:t> ~ </a:t>
            </a:r>
            <a:r>
              <a:rPr lang="en-US" sz="2200" dirty="0" err="1"/>
              <a:t>sess</a:t>
            </a:r>
            <a:r>
              <a:rPr lang="en-US" sz="2200" dirty="0"/>
              <a:t> * </a:t>
            </a:r>
            <a:r>
              <a:rPr lang="en-US" sz="2200" dirty="0" err="1"/>
              <a:t>cond_order</a:t>
            </a:r>
            <a:r>
              <a:rPr lang="en-US" sz="2200" dirty="0"/>
              <a:t> + (1 | </a:t>
            </a:r>
            <a:r>
              <a:rPr lang="en-US" sz="2200" dirty="0" err="1"/>
              <a:t>cond_order</a:t>
            </a:r>
            <a:r>
              <a:rPr lang="en-US" sz="2200" dirty="0"/>
              <a:t>/subject)</a:t>
            </a:r>
          </a:p>
        </p:txBody>
      </p:sp>
      <p:pic>
        <p:nvPicPr>
          <p:cNvPr id="13" name="Picture 12"/>
          <p:cNvPicPr>
            <a:picLocks noChangeAspect="1"/>
          </p:cNvPicPr>
          <p:nvPr/>
        </p:nvPicPr>
        <p:blipFill>
          <a:blip r:embed="rId2"/>
          <a:stretch>
            <a:fillRect/>
          </a:stretch>
        </p:blipFill>
        <p:spPr>
          <a:xfrm>
            <a:off x="5960533" y="1530879"/>
            <a:ext cx="5537201" cy="3691467"/>
          </a:xfrm>
          <a:prstGeom prst="rect">
            <a:avLst/>
          </a:prstGeom>
        </p:spPr>
      </p:pic>
      <p:sp>
        <p:nvSpPr>
          <p:cNvPr id="8" name="TextBox 7"/>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188" y="1592543"/>
            <a:ext cx="5486411" cy="3657607"/>
          </a:xfrm>
          <a:prstGeom prst="rect">
            <a:avLst/>
          </a:prstGeom>
        </p:spPr>
      </p:pic>
    </p:spTree>
    <p:extLst>
      <p:ext uri="{BB962C8B-B14F-4D97-AF65-F5344CB8AC3E}">
        <p14:creationId xmlns:p14="http://schemas.microsoft.com/office/powerpoint/2010/main" val="4068449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01955" y="1196040"/>
            <a:ext cx="7713971" cy="584775"/>
          </a:xfrm>
          <a:prstGeom prst="rect">
            <a:avLst/>
          </a:prstGeom>
          <a:noFill/>
        </p:spPr>
        <p:txBody>
          <a:bodyPr wrap="none" rtlCol="0">
            <a:spAutoFit/>
          </a:bodyPr>
          <a:lstStyle/>
          <a:p>
            <a:r>
              <a:rPr lang="en-US" sz="3200" b="1" dirty="0" err="1" smtClean="0">
                <a:solidFill>
                  <a:schemeClr val="tx1">
                    <a:lumMod val="50000"/>
                    <a:lumOff val="50000"/>
                  </a:schemeClr>
                </a:solidFill>
                <a:latin typeface="Arial" panose="020B0604020202020204" pitchFamily="34" charset="0"/>
                <a:cs typeface="Arial" panose="020B0604020202020204" pitchFamily="34" charset="0"/>
              </a:rPr>
              <a:t>tupirobidakugolabupadotibidakutupiro</a:t>
            </a:r>
            <a:endParaRPr lang="en-US" sz="32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209006" y="1284502"/>
            <a:ext cx="2310120" cy="461665"/>
          </a:xfrm>
          <a:prstGeom prst="rect">
            <a:avLst/>
          </a:prstGeom>
          <a:noFill/>
        </p:spPr>
        <p:txBody>
          <a:bodyPr wrap="none" rtlCol="0">
            <a:spAutoFit/>
          </a:bodyPr>
          <a:lstStyle/>
          <a:p>
            <a:r>
              <a:rPr lang="en-US" sz="2400" b="1" dirty="0" smtClean="0">
                <a:latin typeface="Adobe Caslon Pro Bold" panose="0205070206050A020403" pitchFamily="18" charset="0"/>
                <a:cs typeface="Arial" panose="020B0604020202020204" pitchFamily="34" charset="0"/>
              </a:rPr>
              <a:t>Acoustic Stream</a:t>
            </a:r>
            <a:endParaRPr lang="en-US" sz="2400" b="1" dirty="0">
              <a:latin typeface="Adobe Caslon Pro Bold" panose="0205070206050A020403" pitchFamily="18" charset="0"/>
              <a:cs typeface="Arial" panose="020B0604020202020204" pitchFamily="34" charset="0"/>
            </a:endParaRPr>
          </a:p>
        </p:txBody>
      </p:sp>
      <p:sp>
        <p:nvSpPr>
          <p:cNvPr id="4" name="TextBox 3"/>
          <p:cNvSpPr txBox="1"/>
          <p:nvPr/>
        </p:nvSpPr>
        <p:spPr>
          <a:xfrm>
            <a:off x="9192125" y="6488668"/>
            <a:ext cx="1869101" cy="369332"/>
          </a:xfrm>
          <a:prstGeom prst="rect">
            <a:avLst/>
          </a:prstGeom>
          <a:noFill/>
        </p:spPr>
        <p:txBody>
          <a:bodyPr wrap="none" rtlCol="0">
            <a:spAutoFit/>
          </a:bodyPr>
          <a:lstStyle/>
          <a:p>
            <a:r>
              <a:rPr lang="en-US" dirty="0" err="1" smtClean="0">
                <a:latin typeface="Adobe Caslon Pro" panose="0205050205050A020403" pitchFamily="18" charset="0"/>
              </a:rPr>
              <a:t>Saffran</a:t>
            </a:r>
            <a:r>
              <a:rPr lang="en-US" dirty="0" smtClean="0">
                <a:latin typeface="Adobe Caslon Pro" panose="0205050205050A020403" pitchFamily="18" charset="0"/>
              </a:rPr>
              <a:t> et al. 1996</a:t>
            </a:r>
            <a:endParaRPr lang="en-US" dirty="0">
              <a:latin typeface="Adobe Caslon Pro" panose="0205050205050A020403" pitchFamily="18" charset="0"/>
            </a:endParaRPr>
          </a:p>
        </p:txBody>
      </p:sp>
    </p:spTree>
    <p:extLst>
      <p:ext uri="{BB962C8B-B14F-4D97-AF65-F5344CB8AC3E}">
        <p14:creationId xmlns:p14="http://schemas.microsoft.com/office/powerpoint/2010/main" val="697373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rt</a:t>
            </a:r>
            <a:r>
              <a:rPr lang="en-US" dirty="0"/>
              <a:t>: </a:t>
            </a:r>
            <a:r>
              <a:rPr lang="en-US" dirty="0" smtClean="0"/>
              <a:t>session x target position</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20</a:t>
            </a:fld>
            <a:endParaRPr lang="en-US"/>
          </a:p>
        </p:txBody>
      </p:sp>
      <p:sp>
        <p:nvSpPr>
          <p:cNvPr id="3" name="Content Placeholder 2"/>
          <p:cNvSpPr>
            <a:spLocks noGrp="1"/>
          </p:cNvSpPr>
          <p:nvPr>
            <p:ph idx="1"/>
          </p:nvPr>
        </p:nvSpPr>
        <p:spPr>
          <a:xfrm>
            <a:off x="4724399" y="1690687"/>
            <a:ext cx="6129647" cy="3783837"/>
          </a:xfrm>
        </p:spPr>
        <p:txBody>
          <a:bodyPr>
            <a:normAutofit/>
          </a:bodyPr>
          <a:lstStyle/>
          <a:p>
            <a:r>
              <a:rPr lang="en-US" dirty="0" smtClean="0"/>
              <a:t>Sig. main &amp; interaction effect of </a:t>
            </a:r>
            <a:r>
              <a:rPr lang="en-US" dirty="0" err="1" smtClean="0"/>
              <a:t>sess</a:t>
            </a:r>
            <a:r>
              <a:rPr lang="en-US" dirty="0" smtClean="0"/>
              <a:t>*target position</a:t>
            </a:r>
          </a:p>
          <a:p>
            <a:pPr marL="0" indent="0">
              <a:buNone/>
            </a:pPr>
            <a:r>
              <a:rPr lang="en-US" sz="2200" dirty="0" err="1"/>
              <a:t>rt_secs</a:t>
            </a:r>
            <a:r>
              <a:rPr lang="en-US" sz="2200" dirty="0"/>
              <a:t> ~ </a:t>
            </a:r>
            <a:r>
              <a:rPr lang="en-US" sz="2200" dirty="0" err="1"/>
              <a:t>sess</a:t>
            </a:r>
            <a:r>
              <a:rPr lang="en-US" sz="2200" dirty="0"/>
              <a:t> * </a:t>
            </a:r>
            <a:r>
              <a:rPr lang="en-US" sz="2200" dirty="0" err="1"/>
              <a:t>tgt_pos</a:t>
            </a:r>
            <a:r>
              <a:rPr lang="en-US" sz="2200" dirty="0"/>
              <a:t> + (1 | </a:t>
            </a:r>
            <a:r>
              <a:rPr lang="en-US" sz="2200" dirty="0" err="1"/>
              <a:t>cond_order</a:t>
            </a:r>
            <a:r>
              <a:rPr lang="en-US" sz="2200" dirty="0"/>
              <a:t>/subject</a:t>
            </a:r>
            <a:r>
              <a:rPr lang="en-US" sz="2200" dirty="0" smtClean="0"/>
              <a:t>)</a:t>
            </a:r>
          </a:p>
          <a:p>
            <a:pPr marL="285750" indent="-285750"/>
            <a:r>
              <a:rPr lang="en-US" dirty="0"/>
              <a:t>Positions are distinct within both rand &amp; </a:t>
            </a:r>
            <a:r>
              <a:rPr lang="en-US" dirty="0" err="1"/>
              <a:t>struct</a:t>
            </a:r>
            <a:endParaRPr lang="en-US" dirty="0"/>
          </a:p>
          <a:p>
            <a:pPr marL="742950" lvl="1" indent="-285750"/>
            <a:r>
              <a:rPr lang="en-US" dirty="0"/>
              <a:t>Rand: 2-3 &amp; 1-3</a:t>
            </a:r>
          </a:p>
          <a:p>
            <a:pPr marL="742950" lvl="1" indent="-285750"/>
            <a:r>
              <a:rPr lang="en-US" dirty="0" err="1"/>
              <a:t>Struct</a:t>
            </a:r>
            <a:r>
              <a:rPr lang="en-US" dirty="0"/>
              <a:t>: 1-2 &amp; 2-3</a:t>
            </a:r>
          </a:p>
          <a:p>
            <a:pPr marL="0" indent="0">
              <a:buNone/>
            </a:pPr>
            <a:endParaRPr lang="en-US" sz="2200" dirty="0" smtClean="0"/>
          </a:p>
        </p:txBody>
      </p:sp>
      <p:pic>
        <p:nvPicPr>
          <p:cNvPr id="6" name="Picture 5"/>
          <p:cNvPicPr>
            <a:picLocks noChangeAspect="1"/>
          </p:cNvPicPr>
          <p:nvPr/>
        </p:nvPicPr>
        <p:blipFill>
          <a:blip r:embed="rId3"/>
          <a:stretch>
            <a:fillRect/>
          </a:stretch>
        </p:blipFill>
        <p:spPr>
          <a:xfrm>
            <a:off x="366108" y="4224658"/>
            <a:ext cx="3813044" cy="2353193"/>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7" name="Picture 6"/>
          <p:cNvPicPr>
            <a:picLocks noChangeAspect="1"/>
          </p:cNvPicPr>
          <p:nvPr/>
        </p:nvPicPr>
        <p:blipFill>
          <a:blip r:embed="rId4"/>
          <a:stretch>
            <a:fillRect/>
          </a:stretch>
        </p:blipFill>
        <p:spPr>
          <a:xfrm>
            <a:off x="541511" y="1217112"/>
            <a:ext cx="3960770" cy="2640513"/>
          </a:xfrm>
          <a:prstGeom prst="rect">
            <a:avLst/>
          </a:prstGeom>
        </p:spPr>
      </p:pic>
    </p:spTree>
    <p:extLst>
      <p:ext uri="{BB962C8B-B14F-4D97-AF65-F5344CB8AC3E}">
        <p14:creationId xmlns:p14="http://schemas.microsoft.com/office/powerpoint/2010/main" val="327245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rt</a:t>
            </a:r>
            <a:r>
              <a:rPr lang="en-US" dirty="0"/>
              <a:t>: </a:t>
            </a:r>
            <a:r>
              <a:rPr lang="en-US" dirty="0" smtClean="0"/>
              <a:t>session x target position</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21</a:t>
            </a:fld>
            <a:endParaRPr lang="en-US"/>
          </a:p>
        </p:txBody>
      </p:sp>
      <p:sp>
        <p:nvSpPr>
          <p:cNvPr id="3" name="Content Placeholder 2"/>
          <p:cNvSpPr>
            <a:spLocks noGrp="1"/>
          </p:cNvSpPr>
          <p:nvPr>
            <p:ph idx="1"/>
          </p:nvPr>
        </p:nvSpPr>
        <p:spPr>
          <a:xfrm>
            <a:off x="4724399" y="1690687"/>
            <a:ext cx="6129647" cy="3783837"/>
          </a:xfrm>
        </p:spPr>
        <p:txBody>
          <a:bodyPr>
            <a:normAutofit/>
          </a:bodyPr>
          <a:lstStyle/>
          <a:p>
            <a:r>
              <a:rPr lang="en-US" dirty="0" smtClean="0"/>
              <a:t>Sig. main &amp; interaction effect of </a:t>
            </a:r>
            <a:r>
              <a:rPr lang="en-US" dirty="0" err="1"/>
              <a:t>s</a:t>
            </a:r>
            <a:r>
              <a:rPr lang="en-US" dirty="0" err="1" smtClean="0"/>
              <a:t>ess</a:t>
            </a:r>
            <a:r>
              <a:rPr lang="en-US" dirty="0" smtClean="0"/>
              <a:t>*target position</a:t>
            </a:r>
          </a:p>
          <a:p>
            <a:pPr marL="0" indent="0">
              <a:buNone/>
            </a:pPr>
            <a:r>
              <a:rPr lang="en-US" sz="2200" dirty="0" err="1" smtClean="0"/>
              <a:t>rt_secs</a:t>
            </a:r>
            <a:r>
              <a:rPr lang="en-US" sz="2200" dirty="0" smtClean="0"/>
              <a:t> ~ </a:t>
            </a:r>
            <a:r>
              <a:rPr lang="en-US" sz="2200" dirty="0" err="1" smtClean="0"/>
              <a:t>sess</a:t>
            </a:r>
            <a:r>
              <a:rPr lang="en-US" sz="2200" dirty="0" smtClean="0"/>
              <a:t> * </a:t>
            </a:r>
            <a:r>
              <a:rPr lang="en-US" sz="2200" dirty="0" err="1" smtClean="0"/>
              <a:t>tgt_pos</a:t>
            </a:r>
            <a:r>
              <a:rPr lang="en-US" sz="2200" dirty="0" smtClean="0"/>
              <a:t> + (1 | </a:t>
            </a:r>
            <a:r>
              <a:rPr lang="en-US" sz="2200" dirty="0" err="1" smtClean="0"/>
              <a:t>cond_order</a:t>
            </a:r>
            <a:r>
              <a:rPr lang="en-US" sz="2200" dirty="0" smtClean="0"/>
              <a:t>/subject)</a:t>
            </a:r>
          </a:p>
          <a:p>
            <a:pPr marL="285750" indent="-285750"/>
            <a:r>
              <a:rPr lang="en-US" dirty="0" smtClean="0"/>
              <a:t>Positions are distinct within both rand &amp; </a:t>
            </a:r>
            <a:r>
              <a:rPr lang="en-US" dirty="0" err="1" smtClean="0"/>
              <a:t>struct</a:t>
            </a:r>
            <a:endParaRPr lang="en-US" dirty="0" smtClean="0"/>
          </a:p>
          <a:p>
            <a:pPr marL="742950" lvl="1" indent="-285750"/>
            <a:r>
              <a:rPr lang="en-US" dirty="0" smtClean="0"/>
              <a:t>Rand: 2-3 &amp; 1-3</a:t>
            </a:r>
          </a:p>
          <a:p>
            <a:pPr marL="742950" lvl="1" indent="-285750"/>
            <a:r>
              <a:rPr lang="en-US" dirty="0" err="1" smtClean="0"/>
              <a:t>Struct</a:t>
            </a:r>
            <a:r>
              <a:rPr lang="en-US" dirty="0" smtClean="0"/>
              <a:t>: 1-2 &amp; 2-3</a:t>
            </a:r>
            <a:endParaRPr lang="en-US" sz="2400" dirty="0" smtClean="0"/>
          </a:p>
          <a:p>
            <a:pPr marL="0" indent="0">
              <a:buNone/>
            </a:pPr>
            <a:endParaRPr lang="en-US" sz="2200" dirty="0"/>
          </a:p>
        </p:txBody>
      </p:sp>
      <p:pic>
        <p:nvPicPr>
          <p:cNvPr id="6" name="Picture 5"/>
          <p:cNvPicPr>
            <a:picLocks noChangeAspect="1"/>
          </p:cNvPicPr>
          <p:nvPr/>
        </p:nvPicPr>
        <p:blipFill>
          <a:blip r:embed="rId3"/>
          <a:stretch>
            <a:fillRect/>
          </a:stretch>
        </p:blipFill>
        <p:spPr>
          <a:xfrm>
            <a:off x="339762" y="4019856"/>
            <a:ext cx="3813044" cy="2353193"/>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7" name="Picture 6"/>
          <p:cNvPicPr>
            <a:picLocks noChangeAspect="1"/>
          </p:cNvPicPr>
          <p:nvPr/>
        </p:nvPicPr>
        <p:blipFill>
          <a:blip r:embed="rId4"/>
          <a:stretch>
            <a:fillRect/>
          </a:stretch>
        </p:blipFill>
        <p:spPr>
          <a:xfrm>
            <a:off x="541511" y="1217112"/>
            <a:ext cx="3960770" cy="2640513"/>
          </a:xfrm>
          <a:prstGeom prst="rect">
            <a:avLst/>
          </a:prstGeom>
        </p:spPr>
      </p:pic>
      <p:pic>
        <p:nvPicPr>
          <p:cNvPr id="8" name="Picture 7"/>
          <p:cNvPicPr>
            <a:picLocks noChangeAspect="1"/>
          </p:cNvPicPr>
          <p:nvPr/>
        </p:nvPicPr>
        <p:blipFill>
          <a:blip r:embed="rId5"/>
          <a:stretch>
            <a:fillRect/>
          </a:stretch>
        </p:blipFill>
        <p:spPr>
          <a:xfrm>
            <a:off x="7789222" y="3743432"/>
            <a:ext cx="4271316" cy="2634944"/>
          </a:xfrm>
          <a:prstGeom prst="rect">
            <a:avLst/>
          </a:prstGeom>
        </p:spPr>
      </p:pic>
      <p:sp>
        <p:nvSpPr>
          <p:cNvPr id="11" name="Rectangle 10"/>
          <p:cNvSpPr/>
          <p:nvPr/>
        </p:nvSpPr>
        <p:spPr>
          <a:xfrm>
            <a:off x="4724399" y="4738133"/>
            <a:ext cx="3407817" cy="1815882"/>
          </a:xfrm>
          <a:prstGeom prst="rect">
            <a:avLst/>
          </a:prstGeom>
        </p:spPr>
        <p:txBody>
          <a:bodyPr wrap="square">
            <a:spAutoFit/>
          </a:bodyPr>
          <a:lstStyle/>
          <a:p>
            <a:pPr marL="285750" indent="-285750">
              <a:buFont typeface="Arial" panose="020B0604020202020204" pitchFamily="34" charset="0"/>
              <a:buChar char="•"/>
            </a:pPr>
            <a:r>
              <a:rPr lang="en-US" sz="2800" dirty="0" smtClean="0">
                <a:latin typeface="Adobe Caslon Pro" panose="0205050205050A020403" pitchFamily="18" charset="0"/>
              </a:rPr>
              <a:t>Between rand &amp; </a:t>
            </a:r>
            <a:r>
              <a:rPr lang="en-US" sz="2800" dirty="0" err="1" smtClean="0">
                <a:latin typeface="Adobe Caslon Pro" panose="0205050205050A020403" pitchFamily="18" charset="0"/>
              </a:rPr>
              <a:t>struct</a:t>
            </a:r>
            <a:r>
              <a:rPr lang="en-US" sz="2800" dirty="0" smtClean="0">
                <a:latin typeface="Adobe Caslon Pro" panose="0205050205050A020403" pitchFamily="18" charset="0"/>
              </a:rPr>
              <a:t>, </a:t>
            </a:r>
            <a:r>
              <a:rPr lang="en-US" sz="2800" dirty="0" err="1" smtClean="0">
                <a:latin typeface="Adobe Caslon Pro" panose="0205050205050A020403" pitchFamily="18" charset="0"/>
              </a:rPr>
              <a:t>Pos</a:t>
            </a:r>
            <a:r>
              <a:rPr lang="en-US" sz="2800" dirty="0" smtClean="0">
                <a:latin typeface="Adobe Caslon Pro" panose="0205050205050A020403" pitchFamily="18" charset="0"/>
              </a:rPr>
              <a:t> 1 is the same, </a:t>
            </a:r>
            <a:r>
              <a:rPr lang="en-US" sz="2800" dirty="0" err="1" smtClean="0">
                <a:latin typeface="Adobe Caslon Pro" panose="0205050205050A020403" pitchFamily="18" charset="0"/>
              </a:rPr>
              <a:t>Pos</a:t>
            </a:r>
            <a:r>
              <a:rPr lang="en-US" sz="2800" dirty="0" smtClean="0">
                <a:latin typeface="Adobe Caslon Pro" panose="0205050205050A020403" pitchFamily="18" charset="0"/>
              </a:rPr>
              <a:t> 2 &amp; 3 diverge</a:t>
            </a:r>
            <a:endParaRPr lang="en-US" sz="2800" dirty="0">
              <a:latin typeface="Adobe Caslon Pro" panose="0205050205050A020403" pitchFamily="18" charset="0"/>
            </a:endParaRPr>
          </a:p>
        </p:txBody>
      </p:sp>
    </p:spTree>
    <p:extLst>
      <p:ext uri="{BB962C8B-B14F-4D97-AF65-F5344CB8AC3E}">
        <p14:creationId xmlns:p14="http://schemas.microsoft.com/office/powerpoint/2010/main" val="4124290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rt</a:t>
            </a:r>
            <a:r>
              <a:rPr lang="en-US" dirty="0"/>
              <a:t>: </a:t>
            </a:r>
            <a:r>
              <a:rPr lang="en-US" dirty="0" smtClean="0"/>
              <a:t>session x target position</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22</a:t>
            </a:fld>
            <a:endParaRPr lang="en-US"/>
          </a:p>
        </p:txBody>
      </p:sp>
      <p:sp>
        <p:nvSpPr>
          <p:cNvPr id="3" name="Content Placeholder 2"/>
          <p:cNvSpPr>
            <a:spLocks noGrp="1"/>
          </p:cNvSpPr>
          <p:nvPr>
            <p:ph idx="1"/>
          </p:nvPr>
        </p:nvSpPr>
        <p:spPr>
          <a:xfrm>
            <a:off x="4724399" y="1690687"/>
            <a:ext cx="6129647" cy="3783837"/>
          </a:xfrm>
        </p:spPr>
        <p:txBody>
          <a:bodyPr>
            <a:normAutofit fontScale="92500" lnSpcReduction="20000"/>
          </a:bodyPr>
          <a:lstStyle/>
          <a:p>
            <a:r>
              <a:rPr lang="en-US" dirty="0" smtClean="0"/>
              <a:t>Sig. main &amp; interaction effects with target position</a:t>
            </a:r>
          </a:p>
          <a:p>
            <a:pPr marL="0" indent="0">
              <a:buNone/>
            </a:pPr>
            <a:r>
              <a:rPr lang="en-US" sz="2200" dirty="0" err="1" smtClean="0"/>
              <a:t>rt_secs</a:t>
            </a:r>
            <a:r>
              <a:rPr lang="en-US" sz="2200" dirty="0" smtClean="0"/>
              <a:t> ~ </a:t>
            </a:r>
            <a:r>
              <a:rPr lang="en-US" sz="2200" dirty="0" err="1" smtClean="0"/>
              <a:t>sess</a:t>
            </a:r>
            <a:r>
              <a:rPr lang="en-US" sz="2200" dirty="0" smtClean="0"/>
              <a:t> * </a:t>
            </a:r>
            <a:r>
              <a:rPr lang="en-US" sz="2200" dirty="0" err="1" smtClean="0"/>
              <a:t>tgt_pos</a:t>
            </a:r>
            <a:r>
              <a:rPr lang="en-US" sz="2200" dirty="0" smtClean="0"/>
              <a:t> + (1 | </a:t>
            </a:r>
            <a:r>
              <a:rPr lang="en-US" sz="2200" dirty="0" err="1" smtClean="0"/>
              <a:t>cond_order</a:t>
            </a:r>
            <a:r>
              <a:rPr lang="en-US" sz="2200" dirty="0" smtClean="0"/>
              <a:t>/subject)</a:t>
            </a:r>
          </a:p>
          <a:p>
            <a:pPr marL="285750" indent="-285750"/>
            <a:r>
              <a:rPr lang="en-US" dirty="0" smtClean="0"/>
              <a:t>Positions are distinct within both rand &amp; </a:t>
            </a:r>
            <a:r>
              <a:rPr lang="en-US" dirty="0" err="1" smtClean="0"/>
              <a:t>struct</a:t>
            </a:r>
            <a:endParaRPr lang="en-US" dirty="0" smtClean="0"/>
          </a:p>
          <a:p>
            <a:pPr marL="742950" lvl="1" indent="-285750"/>
            <a:r>
              <a:rPr lang="en-US" dirty="0" smtClean="0"/>
              <a:t>Rand: 2-3 &amp; 1-3</a:t>
            </a:r>
          </a:p>
          <a:p>
            <a:pPr marL="742950" lvl="1" indent="-285750"/>
            <a:r>
              <a:rPr lang="en-US" dirty="0" err="1" smtClean="0"/>
              <a:t>Struct</a:t>
            </a:r>
            <a:r>
              <a:rPr lang="en-US" dirty="0" smtClean="0"/>
              <a:t>: 1-2 &amp; 2-3</a:t>
            </a:r>
          </a:p>
          <a:p>
            <a:pPr marL="285750" indent="-285750"/>
            <a:r>
              <a:rPr lang="en-US" dirty="0"/>
              <a:t>Between rand &amp; </a:t>
            </a:r>
            <a:r>
              <a:rPr lang="en-US" dirty="0" err="1"/>
              <a:t>struct</a:t>
            </a:r>
            <a:r>
              <a:rPr lang="en-US" dirty="0"/>
              <a:t>, </a:t>
            </a:r>
            <a:r>
              <a:rPr lang="en-US" dirty="0" err="1"/>
              <a:t>Pos</a:t>
            </a:r>
            <a:r>
              <a:rPr lang="en-US" dirty="0"/>
              <a:t> 1 is the same, </a:t>
            </a:r>
            <a:r>
              <a:rPr lang="en-US" dirty="0" err="1"/>
              <a:t>Pos</a:t>
            </a:r>
            <a:r>
              <a:rPr lang="en-US" dirty="0"/>
              <a:t> 2 &amp; 3 </a:t>
            </a:r>
            <a:r>
              <a:rPr lang="en-US" dirty="0" smtClean="0"/>
              <a:t>diverge</a:t>
            </a:r>
          </a:p>
          <a:p>
            <a:pPr marL="285750" indent="-285750"/>
            <a:r>
              <a:rPr lang="en-US" dirty="0" smtClean="0"/>
              <a:t>Rand1-Struct1 distinct from Rand2-Struct2 (or 3)</a:t>
            </a:r>
          </a:p>
          <a:p>
            <a:pPr marL="0" indent="0">
              <a:buNone/>
            </a:pPr>
            <a:endParaRPr lang="en-US" sz="2200" dirty="0"/>
          </a:p>
        </p:txBody>
      </p:sp>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10" name="Picture 9"/>
          <p:cNvPicPr>
            <a:picLocks noChangeAspect="1"/>
          </p:cNvPicPr>
          <p:nvPr/>
        </p:nvPicPr>
        <p:blipFill>
          <a:blip r:embed="rId3"/>
          <a:stretch>
            <a:fillRect/>
          </a:stretch>
        </p:blipFill>
        <p:spPr>
          <a:xfrm>
            <a:off x="374418" y="1597488"/>
            <a:ext cx="3960770" cy="2443371"/>
          </a:xfrm>
          <a:prstGeom prst="rect">
            <a:avLst/>
          </a:prstGeom>
        </p:spPr>
      </p:pic>
    </p:spTree>
    <p:extLst>
      <p:ext uri="{BB962C8B-B14F-4D97-AF65-F5344CB8AC3E}">
        <p14:creationId xmlns:p14="http://schemas.microsoft.com/office/powerpoint/2010/main" val="1013721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6724" y="1825625"/>
            <a:ext cx="3267075" cy="4351338"/>
          </a:xfrm>
        </p:spPr>
        <p:txBody>
          <a:bodyPr>
            <a:normAutofit lnSpcReduction="10000"/>
          </a:bodyPr>
          <a:lstStyle/>
          <a:p>
            <a:r>
              <a:rPr lang="en-US" dirty="0" smtClean="0"/>
              <a:t>The largest change in median RTs occurs between </a:t>
            </a:r>
            <a:r>
              <a:rPr lang="en-US" dirty="0" err="1" smtClean="0"/>
              <a:t>Pos</a:t>
            </a:r>
            <a:r>
              <a:rPr lang="en-US" dirty="0" smtClean="0"/>
              <a:t> 1 &amp; 3 in structured. </a:t>
            </a:r>
          </a:p>
          <a:p>
            <a:r>
              <a:rPr lang="en-US" dirty="0" smtClean="0"/>
              <a:t>Differences in median RTs between positions in random are at 0, but are also not stepwise sig. different from one another.</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23</a:t>
            </a:fld>
            <a:endParaRPr lang="en-US"/>
          </a:p>
        </p:txBody>
      </p:sp>
      <p:sp>
        <p:nvSpPr>
          <p:cNvPr id="6" name="Title 1"/>
          <p:cNvSpPr>
            <a:spLocks noGrp="1"/>
          </p:cNvSpPr>
          <p:nvPr>
            <p:ph type="title"/>
          </p:nvPr>
        </p:nvSpPr>
        <p:spPr/>
        <p:txBody>
          <a:bodyPr>
            <a:normAutofit/>
          </a:bodyPr>
          <a:lstStyle/>
          <a:p>
            <a:r>
              <a:rPr lang="en-US" dirty="0" err="1" smtClean="0"/>
              <a:t>rt</a:t>
            </a:r>
            <a:r>
              <a:rPr lang="en-US" dirty="0" smtClean="0"/>
              <a:t> deltas*: deltas x session </a:t>
            </a:r>
            <a:endParaRPr lang="en-US" dirty="0"/>
          </a:p>
        </p:txBody>
      </p:sp>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261" y="1825625"/>
            <a:ext cx="6005514" cy="4003676"/>
          </a:xfrm>
          <a:prstGeom prst="rect">
            <a:avLst/>
          </a:prstGeom>
        </p:spPr>
      </p:pic>
    </p:spTree>
    <p:extLst>
      <p:ext uri="{BB962C8B-B14F-4D97-AF65-F5344CB8AC3E}">
        <p14:creationId xmlns:p14="http://schemas.microsoft.com/office/powerpoint/2010/main" val="1961832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4474" y="1825625"/>
            <a:ext cx="6029325" cy="4351338"/>
          </a:xfrm>
        </p:spPr>
        <p:txBody>
          <a:bodyPr/>
          <a:lstStyle/>
          <a:p>
            <a:pPr marL="0" indent="0">
              <a:buNone/>
            </a:pPr>
            <a:r>
              <a:rPr lang="en-US" dirty="0" smtClean="0">
                <a:solidFill>
                  <a:schemeClr val="accent5">
                    <a:lumMod val="60000"/>
                    <a:lumOff val="40000"/>
                  </a:schemeClr>
                </a:solidFill>
              </a:rPr>
              <a:t>*D1-2 (Pos1-Pos2); D2-3 (Pos2-Pos3); D1-3 (Pos1-Pos3)</a:t>
            </a:r>
          </a:p>
          <a:p>
            <a:r>
              <a:rPr lang="en-US" dirty="0" smtClean="0"/>
              <a:t>Delta1-2 and Delta 1-3 diverge significantly between structured and random conditions</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24</a:t>
            </a:fld>
            <a:endParaRPr lang="en-US"/>
          </a:p>
        </p:txBody>
      </p:sp>
      <p:sp>
        <p:nvSpPr>
          <p:cNvPr id="6" name="Title 1"/>
          <p:cNvSpPr>
            <a:spLocks noGrp="1"/>
          </p:cNvSpPr>
          <p:nvPr>
            <p:ph type="title"/>
          </p:nvPr>
        </p:nvSpPr>
        <p:spPr/>
        <p:txBody>
          <a:bodyPr>
            <a:normAutofit/>
          </a:bodyPr>
          <a:lstStyle/>
          <a:p>
            <a:r>
              <a:rPr lang="en-US" dirty="0" err="1" smtClean="0"/>
              <a:t>rt</a:t>
            </a:r>
            <a:r>
              <a:rPr lang="en-US" dirty="0" smtClean="0"/>
              <a:t> deltas*: deltas x session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987" y="4581324"/>
            <a:ext cx="10473282" cy="1351390"/>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261" y="1825625"/>
            <a:ext cx="3195545" cy="2130363"/>
          </a:xfrm>
          <a:prstGeom prst="rect">
            <a:avLst/>
          </a:prstGeom>
        </p:spPr>
      </p:pic>
    </p:spTree>
    <p:extLst>
      <p:ext uri="{BB962C8B-B14F-4D97-AF65-F5344CB8AC3E}">
        <p14:creationId xmlns:p14="http://schemas.microsoft.com/office/powerpoint/2010/main" val="384004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t>
            </a:r>
            <a:r>
              <a:rPr lang="en-US" dirty="0" err="1" smtClean="0"/>
              <a:t>t</a:t>
            </a:r>
            <a:r>
              <a:rPr lang="en-US" dirty="0" smtClean="0"/>
              <a:t>: syllable x session x order</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25</a:t>
            </a:fld>
            <a:endParaRPr lang="en-US"/>
          </a:p>
        </p:txBody>
      </p:sp>
      <p:sp>
        <p:nvSpPr>
          <p:cNvPr id="6" name="TextBox 5"/>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69" y="1690688"/>
            <a:ext cx="5486411" cy="457200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0819" y="1784341"/>
            <a:ext cx="5486411" cy="4572009"/>
          </a:xfrm>
          <a:prstGeom prst="rect">
            <a:avLst/>
          </a:prstGeom>
        </p:spPr>
      </p:pic>
    </p:spTree>
    <p:extLst>
      <p:ext uri="{BB962C8B-B14F-4D97-AF65-F5344CB8AC3E}">
        <p14:creationId xmlns:p14="http://schemas.microsoft.com/office/powerpoint/2010/main" val="2420931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rt</a:t>
            </a:r>
            <a:r>
              <a:rPr lang="en-US" dirty="0"/>
              <a:t>: syllable x </a:t>
            </a:r>
            <a:r>
              <a:rPr lang="en-US" dirty="0" smtClean="0"/>
              <a:t>session x order</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26</a:t>
            </a:fld>
            <a:endParaRPr lang="en-US"/>
          </a:p>
        </p:txBody>
      </p:sp>
      <p:sp>
        <p:nvSpPr>
          <p:cNvPr id="10" name="TextBox 9"/>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667" y="1746251"/>
            <a:ext cx="5029205" cy="41910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8722" y="1801815"/>
            <a:ext cx="4895853" cy="4079877"/>
          </a:xfrm>
          <a:prstGeom prst="rect">
            <a:avLst/>
          </a:prstGeom>
        </p:spPr>
      </p:pic>
    </p:spTree>
    <p:extLst>
      <p:ext uri="{BB962C8B-B14F-4D97-AF65-F5344CB8AC3E}">
        <p14:creationId xmlns:p14="http://schemas.microsoft.com/office/powerpoint/2010/main" val="3849618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orrelation </a:t>
            </a:r>
            <a:r>
              <a:rPr lang="en-US" dirty="0" err="1" smtClean="0"/>
              <a:t>heatmaps</a:t>
            </a:r>
            <a:r>
              <a:rPr lang="en-US" dirty="0" smtClean="0"/>
              <a:t> for RT to </a:t>
            </a:r>
            <a:r>
              <a:rPr lang="en-US" dirty="0" err="1" smtClean="0"/>
              <a:t>sylls</a:t>
            </a:r>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2282658"/>
            <a:ext cx="5486411" cy="3657607"/>
          </a:xfrm>
        </p:spPr>
      </p:pic>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27</a:t>
            </a:fld>
            <a:endParaRPr lang="en-US"/>
          </a:p>
        </p:txBody>
      </p:sp>
      <p:pic>
        <p:nvPicPr>
          <p:cNvPr id="7" name="Content Placeholder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282657"/>
            <a:ext cx="5486411" cy="3657607"/>
          </a:xfrm>
          <a:prstGeom prst="rect">
            <a:avLst/>
          </a:prstGeom>
        </p:spPr>
      </p:pic>
      <p:sp>
        <p:nvSpPr>
          <p:cNvPr id="8" name="TextBox 7"/>
          <p:cNvSpPr txBox="1"/>
          <p:nvPr/>
        </p:nvSpPr>
        <p:spPr>
          <a:xfrm>
            <a:off x="2793694" y="1889950"/>
            <a:ext cx="688009" cy="369332"/>
          </a:xfrm>
          <a:prstGeom prst="rect">
            <a:avLst/>
          </a:prstGeom>
          <a:noFill/>
        </p:spPr>
        <p:txBody>
          <a:bodyPr wrap="none" rtlCol="0">
            <a:spAutoFit/>
          </a:bodyPr>
          <a:lstStyle/>
          <a:p>
            <a:r>
              <a:rPr lang="en-US" dirty="0" err="1" smtClean="0"/>
              <a:t>Exp</a:t>
            </a:r>
            <a:r>
              <a:rPr lang="en-US" dirty="0" smtClean="0"/>
              <a:t> 3</a:t>
            </a:r>
            <a:endParaRPr lang="en-US" dirty="0"/>
          </a:p>
        </p:txBody>
      </p:sp>
      <p:sp>
        <p:nvSpPr>
          <p:cNvPr id="9" name="TextBox 8"/>
          <p:cNvSpPr txBox="1"/>
          <p:nvPr/>
        </p:nvSpPr>
        <p:spPr>
          <a:xfrm>
            <a:off x="8151196" y="1889948"/>
            <a:ext cx="688009" cy="369332"/>
          </a:xfrm>
          <a:prstGeom prst="rect">
            <a:avLst/>
          </a:prstGeom>
          <a:noFill/>
        </p:spPr>
        <p:txBody>
          <a:bodyPr wrap="none" rtlCol="0">
            <a:spAutoFit/>
          </a:bodyPr>
          <a:lstStyle/>
          <a:p>
            <a:r>
              <a:rPr lang="en-US" dirty="0" err="1" smtClean="0"/>
              <a:t>Exp</a:t>
            </a:r>
            <a:r>
              <a:rPr lang="en-US" dirty="0" smtClean="0"/>
              <a:t> 4</a:t>
            </a:r>
            <a:endParaRPr lang="en-US" dirty="0"/>
          </a:p>
        </p:txBody>
      </p:sp>
    </p:spTree>
    <p:extLst>
      <p:ext uri="{BB962C8B-B14F-4D97-AF65-F5344CB8AC3E}">
        <p14:creationId xmlns:p14="http://schemas.microsoft.com/office/powerpoint/2010/main" val="2920839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tatistical comp. of </a:t>
            </a:r>
            <a:r>
              <a:rPr lang="en-US" dirty="0" err="1" smtClean="0"/>
              <a:t>corrmats</a:t>
            </a:r>
            <a:r>
              <a:rPr lang="en-US" dirty="0" smtClean="0"/>
              <a:t>()</a:t>
            </a:r>
            <a:endParaRPr lang="en-US" dirty="0"/>
          </a:p>
        </p:txBody>
      </p:sp>
      <p:sp>
        <p:nvSpPr>
          <p:cNvPr id="3" name="Content Placeholder 2"/>
          <p:cNvSpPr>
            <a:spLocks noGrp="1"/>
          </p:cNvSpPr>
          <p:nvPr>
            <p:ph idx="1"/>
          </p:nvPr>
        </p:nvSpPr>
        <p:spPr/>
        <p:txBody>
          <a:bodyPr/>
          <a:lstStyle/>
          <a:p>
            <a:pPr>
              <a:buFontTx/>
              <a:buChar char="-"/>
            </a:pPr>
            <a:r>
              <a:rPr lang="en-US" dirty="0" smtClean="0"/>
              <a:t>Ordinal position (1</a:t>
            </a:r>
            <a:r>
              <a:rPr lang="en-US" baseline="30000" dirty="0" smtClean="0"/>
              <a:t>st</a:t>
            </a:r>
            <a:r>
              <a:rPr lang="en-US" dirty="0" smtClean="0"/>
              <a:t> </a:t>
            </a:r>
            <a:r>
              <a:rPr lang="en-US" dirty="0" err="1" smtClean="0"/>
              <a:t>pos</a:t>
            </a:r>
            <a:r>
              <a:rPr lang="en-US" dirty="0"/>
              <a:t> </a:t>
            </a:r>
            <a:r>
              <a:rPr lang="en-US" dirty="0" smtClean="0"/>
              <a:t>vs. 2</a:t>
            </a:r>
            <a:r>
              <a:rPr lang="en-US" baseline="30000" dirty="0" smtClean="0"/>
              <a:t>nd</a:t>
            </a:r>
            <a:r>
              <a:rPr lang="en-US" dirty="0" smtClean="0"/>
              <a:t> pos. vs. 3</a:t>
            </a:r>
            <a:r>
              <a:rPr lang="en-US" baseline="30000" dirty="0" smtClean="0"/>
              <a:t>rd</a:t>
            </a:r>
            <a:r>
              <a:rPr lang="en-US" dirty="0" smtClean="0"/>
              <a:t> pos.)</a:t>
            </a:r>
          </a:p>
          <a:p>
            <a:pPr>
              <a:buFontTx/>
              <a:buChar char="-"/>
            </a:pPr>
            <a:r>
              <a:rPr lang="en-US" dirty="0" smtClean="0"/>
              <a:t>Transitional Probability (1</a:t>
            </a:r>
            <a:r>
              <a:rPr lang="en-US" baseline="30000" dirty="0" smtClean="0"/>
              <a:t>st</a:t>
            </a:r>
            <a:r>
              <a:rPr lang="en-US" dirty="0" smtClean="0"/>
              <a:t> </a:t>
            </a:r>
            <a:r>
              <a:rPr lang="en-US" dirty="0" err="1" smtClean="0"/>
              <a:t>pos</a:t>
            </a:r>
            <a:r>
              <a:rPr lang="en-US" dirty="0" smtClean="0"/>
              <a:t> vs. 2</a:t>
            </a:r>
            <a:r>
              <a:rPr lang="en-US" baseline="30000" dirty="0" smtClean="0"/>
              <a:t>nd</a:t>
            </a:r>
            <a:r>
              <a:rPr lang="en-US" dirty="0" smtClean="0"/>
              <a:t> + 3</a:t>
            </a:r>
            <a:r>
              <a:rPr lang="en-US" baseline="30000" dirty="0" smtClean="0"/>
              <a:t>rd</a:t>
            </a:r>
            <a:r>
              <a:rPr lang="en-US" dirty="0" smtClean="0"/>
              <a:t> pos.)</a:t>
            </a:r>
          </a:p>
          <a:p>
            <a:pPr>
              <a:buFontTx/>
              <a:buChar char="-"/>
            </a:pPr>
            <a:r>
              <a:rPr lang="en-US" dirty="0" smtClean="0"/>
              <a:t>Word (</a:t>
            </a:r>
            <a:r>
              <a:rPr lang="en-US" dirty="0" err="1" smtClean="0"/>
              <a:t>nugadi</a:t>
            </a:r>
            <a:r>
              <a:rPr lang="en-US" dirty="0" smtClean="0"/>
              <a:t>, </a:t>
            </a:r>
            <a:r>
              <a:rPr lang="en-US" dirty="0" err="1" smtClean="0"/>
              <a:t>rokise</a:t>
            </a:r>
            <a:r>
              <a:rPr lang="en-US" dirty="0" smtClean="0"/>
              <a:t>, </a:t>
            </a:r>
            <a:r>
              <a:rPr lang="en-US" dirty="0" err="1" smtClean="0"/>
              <a:t>mipola</a:t>
            </a:r>
            <a:r>
              <a:rPr lang="en-US" dirty="0" smtClean="0"/>
              <a:t>, </a:t>
            </a:r>
            <a:r>
              <a:rPr lang="en-US" dirty="0" err="1" smtClean="0"/>
              <a:t>zabetu</a:t>
            </a:r>
            <a:r>
              <a:rPr lang="en-US" dirty="0" smtClean="0"/>
              <a:t>)</a:t>
            </a:r>
          </a:p>
          <a:p>
            <a:pPr>
              <a:buFontTx/>
              <a:buChar char="-"/>
            </a:pPr>
            <a:r>
              <a:rPr lang="en-US" dirty="0" smtClean="0"/>
              <a:t>Identity (each syll.)</a:t>
            </a:r>
          </a:p>
          <a:p>
            <a:pPr>
              <a:buFont typeface="Wingdings" panose="05000000000000000000" pitchFamily="2" charset="2"/>
              <a:buChar char="à"/>
            </a:pPr>
            <a:r>
              <a:rPr lang="en-US" dirty="0" err="1" smtClean="0">
                <a:sym typeface="Wingdings" panose="05000000000000000000" pitchFamily="2" charset="2"/>
              </a:rPr>
              <a:t>cor</a:t>
            </a:r>
            <a:r>
              <a:rPr lang="en-US" dirty="0" smtClean="0">
                <a:sym typeface="Wingdings" panose="05000000000000000000" pitchFamily="2" charset="2"/>
              </a:rPr>
              <a:t>()  </a:t>
            </a:r>
            <a:r>
              <a:rPr lang="en-US" dirty="0" err="1" smtClean="0">
                <a:sym typeface="Wingdings" panose="05000000000000000000" pitchFamily="2" charset="2"/>
              </a:rPr>
              <a:t>FisherZ</a:t>
            </a:r>
            <a:r>
              <a:rPr lang="en-US" dirty="0" smtClean="0">
                <a:sym typeface="Wingdings" panose="05000000000000000000" pitchFamily="2" charset="2"/>
              </a:rPr>
              <a:t>()  Wilcoxon Rank Test()</a:t>
            </a:r>
          </a:p>
          <a:p>
            <a:pPr marL="0" indent="0">
              <a:buNone/>
            </a:pPr>
            <a:r>
              <a:rPr lang="en-US" dirty="0" smtClean="0">
                <a:sym typeface="Wingdings" panose="05000000000000000000" pitchFamily="2" charset="2"/>
              </a:rPr>
              <a:t>! I no longer have arrays… </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28</a:t>
            </a:fld>
            <a:endParaRPr lang="en-US"/>
          </a:p>
        </p:txBody>
      </p:sp>
      <p:sp>
        <p:nvSpPr>
          <p:cNvPr id="9" name="Rectangle 8"/>
          <p:cNvSpPr/>
          <p:nvPr/>
        </p:nvSpPr>
        <p:spPr>
          <a:xfrm>
            <a:off x="838200" y="4976634"/>
            <a:ext cx="6096000" cy="1200329"/>
          </a:xfrm>
          <a:prstGeom prst="rect">
            <a:avLst/>
          </a:prstGeom>
        </p:spPr>
        <p:txBody>
          <a:bodyPr>
            <a:spAutoFit/>
          </a:bodyPr>
          <a:lstStyle/>
          <a:p>
            <a:r>
              <a:rPr lang="de-DE" dirty="0" smtClean="0"/>
              <a:t>rt_1      </a:t>
            </a:r>
            <a:r>
              <a:rPr lang="de-DE" dirty="0"/>
              <a:t>rt_2      rt_3</a:t>
            </a:r>
          </a:p>
          <a:p>
            <a:r>
              <a:rPr lang="de-DE" dirty="0"/>
              <a:t>rt_1      -Inf 0.8621912 0.9071126</a:t>
            </a:r>
          </a:p>
          <a:p>
            <a:r>
              <a:rPr lang="de-DE" dirty="0"/>
              <a:t>rt_2 0.8621912      -Inf 0.9078270</a:t>
            </a:r>
          </a:p>
          <a:p>
            <a:r>
              <a:rPr lang="de-DE" dirty="0"/>
              <a:t>rt_3 0.9071126 0.9078270      -Inf</a:t>
            </a:r>
            <a:endParaRPr lang="en-US" dirty="0"/>
          </a:p>
        </p:txBody>
      </p:sp>
      <p:sp>
        <p:nvSpPr>
          <p:cNvPr id="10" name="Rectangle 9"/>
          <p:cNvSpPr/>
          <p:nvPr/>
        </p:nvSpPr>
        <p:spPr>
          <a:xfrm>
            <a:off x="4731326" y="4976634"/>
            <a:ext cx="6622473" cy="923330"/>
          </a:xfrm>
          <a:prstGeom prst="rect">
            <a:avLst/>
          </a:prstGeom>
        </p:spPr>
        <p:txBody>
          <a:bodyPr wrap="square">
            <a:spAutoFit/>
          </a:bodyPr>
          <a:lstStyle/>
          <a:p>
            <a:r>
              <a:rPr lang="de-DE"/>
              <a:t> rt_1     rt_33</a:t>
            </a:r>
          </a:p>
          <a:p>
            <a:r>
              <a:rPr lang="de-DE" dirty="0"/>
              <a:t>rt_1       -Inf 0.8872528</a:t>
            </a:r>
          </a:p>
          <a:p>
            <a:r>
              <a:rPr lang="de-DE" dirty="0"/>
              <a:t>rt_33 0.8872528      -Inf</a:t>
            </a:r>
            <a:endParaRPr lang="en-US" dirty="0"/>
          </a:p>
        </p:txBody>
      </p:sp>
      <p:sp>
        <p:nvSpPr>
          <p:cNvPr id="12" name="Rectangle 11"/>
          <p:cNvSpPr/>
          <p:nvPr/>
        </p:nvSpPr>
        <p:spPr>
          <a:xfrm>
            <a:off x="7280564" y="4879022"/>
            <a:ext cx="6096000" cy="1477328"/>
          </a:xfrm>
          <a:prstGeom prst="rect">
            <a:avLst/>
          </a:prstGeom>
        </p:spPr>
        <p:txBody>
          <a:bodyPr>
            <a:spAutoFit/>
          </a:bodyPr>
          <a:lstStyle/>
          <a:p>
            <a:r>
              <a:rPr lang="en-US" dirty="0"/>
              <a:t> rt_1      rt_2      rt_3      rt_4</a:t>
            </a:r>
          </a:p>
          <a:p>
            <a:r>
              <a:rPr lang="en-US" dirty="0"/>
              <a:t>rt_1      -</a:t>
            </a:r>
            <a:r>
              <a:rPr lang="en-US" dirty="0" err="1"/>
              <a:t>Inf</a:t>
            </a:r>
            <a:r>
              <a:rPr lang="en-US" dirty="0"/>
              <a:t> 0.8877505 0.9266855 0.9239165</a:t>
            </a:r>
          </a:p>
          <a:p>
            <a:r>
              <a:rPr lang="en-US" dirty="0"/>
              <a:t>rt_2 0.8877505      -</a:t>
            </a:r>
            <a:r>
              <a:rPr lang="en-US" dirty="0" err="1"/>
              <a:t>Inf</a:t>
            </a:r>
            <a:r>
              <a:rPr lang="en-US" dirty="0"/>
              <a:t> 0.8864135 0.8781094</a:t>
            </a:r>
          </a:p>
          <a:p>
            <a:r>
              <a:rPr lang="en-US" dirty="0"/>
              <a:t>rt_3 0.9266855 0.8864135      -</a:t>
            </a:r>
            <a:r>
              <a:rPr lang="en-US" dirty="0" err="1"/>
              <a:t>Inf</a:t>
            </a:r>
            <a:r>
              <a:rPr lang="en-US" dirty="0"/>
              <a:t> 0.9331248</a:t>
            </a:r>
          </a:p>
          <a:p>
            <a:r>
              <a:rPr lang="en-US" dirty="0"/>
              <a:t>rt_4 0.9239165 0.8781094 0.9331248      -</a:t>
            </a:r>
            <a:r>
              <a:rPr lang="en-US" dirty="0" err="1"/>
              <a:t>Inf</a:t>
            </a:r>
            <a:endParaRPr lang="en-US" dirty="0"/>
          </a:p>
        </p:txBody>
      </p:sp>
    </p:spTree>
    <p:extLst>
      <p:ext uri="{BB962C8B-B14F-4D97-AF65-F5344CB8AC3E}">
        <p14:creationId xmlns:p14="http://schemas.microsoft.com/office/powerpoint/2010/main" val="40795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pca</a:t>
            </a:r>
            <a:r>
              <a:rPr lang="en-US" dirty="0" smtClean="0"/>
              <a:t> on </a:t>
            </a:r>
            <a:r>
              <a:rPr lang="en-US" dirty="0" err="1" smtClean="0"/>
              <a:t>corrmat</a:t>
            </a:r>
            <a:r>
              <a:rPr lang="en-US" dirty="0" smtClean="0"/>
              <a:t>() for combined data set</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29</a:t>
            </a:fld>
            <a:endParaRPr lang="en-US"/>
          </a:p>
        </p:txBody>
      </p:sp>
      <p:pic>
        <p:nvPicPr>
          <p:cNvPr id="6" name="Picture 5"/>
          <p:cNvPicPr>
            <a:picLocks noChangeAspect="1"/>
          </p:cNvPicPr>
          <p:nvPr/>
        </p:nvPicPr>
        <p:blipFill>
          <a:blip r:embed="rId2"/>
          <a:stretch>
            <a:fillRect/>
          </a:stretch>
        </p:blipFill>
        <p:spPr>
          <a:xfrm>
            <a:off x="752376" y="1690688"/>
            <a:ext cx="6950092" cy="4285179"/>
          </a:xfrm>
          <a:prstGeom prst="rect">
            <a:avLst/>
          </a:prstGeom>
        </p:spPr>
      </p:pic>
    </p:spTree>
    <p:extLst>
      <p:ext uri="{BB962C8B-B14F-4D97-AF65-F5344CB8AC3E}">
        <p14:creationId xmlns:p14="http://schemas.microsoft.com/office/powerpoint/2010/main" val="198977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01955" y="1196040"/>
            <a:ext cx="7713971" cy="584775"/>
          </a:xfrm>
          <a:prstGeom prst="rect">
            <a:avLst/>
          </a:prstGeom>
          <a:noFill/>
        </p:spPr>
        <p:txBody>
          <a:bodyPr wrap="none" rtlCol="0">
            <a:spAutoFit/>
          </a:bodyPr>
          <a:lstStyle/>
          <a:p>
            <a:r>
              <a:rPr lang="en-US" sz="3200" b="1" dirty="0" err="1" smtClean="0">
                <a:solidFill>
                  <a:schemeClr val="accent1">
                    <a:lumMod val="75000"/>
                  </a:schemeClr>
                </a:solidFill>
                <a:latin typeface="Arial" panose="020B0604020202020204" pitchFamily="34" charset="0"/>
                <a:cs typeface="Arial" panose="020B0604020202020204" pitchFamily="34" charset="0"/>
              </a:rPr>
              <a:t>tu</a:t>
            </a:r>
            <a:r>
              <a:rPr lang="en-US" sz="3200"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sz="3200" b="1" dirty="0" err="1" smtClean="0">
                <a:solidFill>
                  <a:schemeClr val="accent1">
                    <a:lumMod val="40000"/>
                    <a:lumOff val="60000"/>
                  </a:schemeClr>
                </a:solidFill>
                <a:latin typeface="Arial" panose="020B0604020202020204" pitchFamily="34" charset="0"/>
                <a:cs typeface="Arial" panose="020B0604020202020204" pitchFamily="34" charset="0"/>
              </a:rPr>
              <a:t>ro</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r>
              <a:rPr lang="en-US" sz="3200" b="1" dirty="0" err="1" smtClean="0">
                <a:solidFill>
                  <a:srgbClr val="7030A0"/>
                </a:solidFill>
                <a:latin typeface="Arial" panose="020B0604020202020204" pitchFamily="34" charset="0"/>
                <a:cs typeface="Arial" panose="020B0604020202020204" pitchFamily="34" charset="0"/>
              </a:rPr>
              <a:t>go</a:t>
            </a:r>
            <a:r>
              <a:rPr lang="en-US" sz="3200" b="1" dirty="0" err="1" smtClean="0">
                <a:solidFill>
                  <a:srgbClr val="9966FF"/>
                </a:solidFill>
                <a:latin typeface="Arial" panose="020B0604020202020204" pitchFamily="34" charset="0"/>
                <a:cs typeface="Arial" panose="020B0604020202020204" pitchFamily="34" charset="0"/>
              </a:rPr>
              <a:t>la</a:t>
            </a:r>
            <a:r>
              <a:rPr lang="en-US" sz="3200" b="1" dirty="0" err="1" smtClean="0">
                <a:solidFill>
                  <a:srgbClr val="CCCCFF"/>
                </a:solidFill>
                <a:latin typeface="Arial" panose="020B0604020202020204" pitchFamily="34" charset="0"/>
                <a:cs typeface="Arial" panose="020B0604020202020204" pitchFamily="34" charset="0"/>
              </a:rPr>
              <a:t>bu</a:t>
            </a:r>
            <a:r>
              <a:rPr lang="en-US" sz="3200" b="1" dirty="0" err="1" smtClean="0">
                <a:solidFill>
                  <a:schemeClr val="accent2">
                    <a:lumMod val="75000"/>
                  </a:schemeClr>
                </a:solidFill>
                <a:latin typeface="Arial" panose="020B0604020202020204" pitchFamily="34" charset="0"/>
                <a:cs typeface="Arial" panose="020B0604020202020204" pitchFamily="34" charset="0"/>
              </a:rPr>
              <a:t>pa</a:t>
            </a:r>
            <a:r>
              <a:rPr lang="en-US" sz="3200" b="1" dirty="0" err="1" smtClean="0">
                <a:solidFill>
                  <a:schemeClr val="accent2">
                    <a:lumMod val="60000"/>
                    <a:lumOff val="40000"/>
                  </a:schemeClr>
                </a:solidFill>
                <a:latin typeface="Arial" panose="020B0604020202020204" pitchFamily="34" charset="0"/>
                <a:cs typeface="Arial" panose="020B0604020202020204" pitchFamily="34" charset="0"/>
              </a:rPr>
              <a:t>do</a:t>
            </a:r>
            <a:r>
              <a:rPr lang="en-US" sz="3200" b="1" dirty="0" err="1" smtClean="0">
                <a:solidFill>
                  <a:schemeClr val="accent2">
                    <a:lumMod val="40000"/>
                    <a:lumOff val="60000"/>
                  </a:schemeClr>
                </a:solidFill>
                <a:latin typeface="Arial" panose="020B0604020202020204" pitchFamily="34" charset="0"/>
                <a:cs typeface="Arial" panose="020B0604020202020204" pitchFamily="34" charset="0"/>
              </a:rPr>
              <a:t>ti</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r>
              <a:rPr lang="en-US" sz="3200" b="1" dirty="0" err="1" smtClean="0">
                <a:solidFill>
                  <a:schemeClr val="accent1">
                    <a:lumMod val="75000"/>
                  </a:schemeClr>
                </a:solidFill>
                <a:latin typeface="Arial" panose="020B0604020202020204" pitchFamily="34" charset="0"/>
                <a:cs typeface="Arial" panose="020B0604020202020204" pitchFamily="34" charset="0"/>
              </a:rPr>
              <a:t>tu</a:t>
            </a:r>
            <a:r>
              <a:rPr lang="en-US" sz="3200"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sz="3200" b="1" dirty="0" err="1" smtClean="0">
                <a:solidFill>
                  <a:schemeClr val="accent1">
                    <a:lumMod val="40000"/>
                    <a:lumOff val="60000"/>
                  </a:schemeClr>
                </a:solidFill>
                <a:latin typeface="Arial" panose="020B0604020202020204" pitchFamily="34" charset="0"/>
                <a:cs typeface="Arial" panose="020B0604020202020204" pitchFamily="34" charset="0"/>
              </a:rPr>
              <a:t>ro</a:t>
            </a:r>
            <a:endParaRPr lang="en-US" sz="3200"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7" name="TextBox 6"/>
          <p:cNvSpPr txBox="1"/>
          <p:nvPr/>
        </p:nvSpPr>
        <p:spPr>
          <a:xfrm>
            <a:off x="209006" y="1284502"/>
            <a:ext cx="2310120" cy="461665"/>
          </a:xfrm>
          <a:prstGeom prst="rect">
            <a:avLst/>
          </a:prstGeom>
          <a:noFill/>
        </p:spPr>
        <p:txBody>
          <a:bodyPr wrap="none" rtlCol="0">
            <a:spAutoFit/>
          </a:bodyPr>
          <a:lstStyle/>
          <a:p>
            <a:r>
              <a:rPr lang="en-US" sz="2400" b="1" dirty="0" smtClean="0">
                <a:latin typeface="Adobe Caslon Pro Bold" panose="0205070206050A020403" pitchFamily="18" charset="0"/>
                <a:cs typeface="Arial" panose="020B0604020202020204" pitchFamily="34" charset="0"/>
              </a:rPr>
              <a:t>Acoustic Stream</a:t>
            </a:r>
            <a:endParaRPr lang="en-US" sz="2400" b="1" dirty="0">
              <a:latin typeface="Adobe Caslon Pro Bold" panose="0205070206050A020403" pitchFamily="18" charset="0"/>
              <a:cs typeface="Arial" panose="020B0604020202020204" pitchFamily="34" charset="0"/>
            </a:endParaRPr>
          </a:p>
        </p:txBody>
      </p:sp>
      <p:sp>
        <p:nvSpPr>
          <p:cNvPr id="44" name="TextBox 43"/>
          <p:cNvSpPr txBox="1"/>
          <p:nvPr/>
        </p:nvSpPr>
        <p:spPr>
          <a:xfrm>
            <a:off x="9192125" y="6488668"/>
            <a:ext cx="1869101" cy="369332"/>
          </a:xfrm>
          <a:prstGeom prst="rect">
            <a:avLst/>
          </a:prstGeom>
          <a:noFill/>
        </p:spPr>
        <p:txBody>
          <a:bodyPr wrap="none" rtlCol="0">
            <a:spAutoFit/>
          </a:bodyPr>
          <a:lstStyle/>
          <a:p>
            <a:r>
              <a:rPr lang="en-US" dirty="0" err="1" smtClean="0">
                <a:latin typeface="Adobe Caslon Pro" panose="0205050205050A020403" pitchFamily="18" charset="0"/>
              </a:rPr>
              <a:t>Saffran</a:t>
            </a:r>
            <a:r>
              <a:rPr lang="en-US" dirty="0" smtClean="0">
                <a:latin typeface="Adobe Caslon Pro" panose="0205050205050A020403" pitchFamily="18" charset="0"/>
              </a:rPr>
              <a:t> et al. 1996</a:t>
            </a:r>
            <a:endParaRPr lang="en-US" dirty="0">
              <a:latin typeface="Adobe Caslon Pro" panose="0205050205050A020403" pitchFamily="18" charset="0"/>
            </a:endParaRPr>
          </a:p>
        </p:txBody>
      </p:sp>
    </p:spTree>
    <p:extLst>
      <p:ext uri="{BB962C8B-B14F-4D97-AF65-F5344CB8AC3E}">
        <p14:creationId xmlns:p14="http://schemas.microsoft.com/office/powerpoint/2010/main" val="30778219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593609" cy="1325563"/>
          </a:xfrm>
        </p:spPr>
        <p:txBody>
          <a:bodyPr>
            <a:normAutofit/>
          </a:bodyPr>
          <a:lstStyle/>
          <a:p>
            <a:r>
              <a:rPr lang="en-US" dirty="0" err="1"/>
              <a:t>e</a:t>
            </a:r>
            <a:r>
              <a:rPr lang="en-US" dirty="0" err="1" smtClean="0"/>
              <a:t>xp</a:t>
            </a:r>
            <a:r>
              <a:rPr lang="en-US" dirty="0" smtClean="0"/>
              <a:t> 1</a:t>
            </a:r>
            <a:endParaRPr lang="en-US" dirty="0"/>
          </a:p>
        </p:txBody>
      </p:sp>
      <p:sp>
        <p:nvSpPr>
          <p:cNvPr id="4" name="Date Placeholder 3"/>
          <p:cNvSpPr>
            <a:spLocks noGrp="1"/>
          </p:cNvSpPr>
          <p:nvPr>
            <p:ph type="dt" sz="half" idx="10"/>
          </p:nvPr>
        </p:nvSpPr>
        <p:spPr/>
        <p:txBody>
          <a:bodyPr/>
          <a:lstStyle/>
          <a:p>
            <a:fld id="{EFCDBBBB-6F2C-458F-8719-5259F4568B51}" type="datetime1">
              <a:rPr lang="en-US" smtClean="0"/>
              <a:t>7/22/2020</a:t>
            </a:fld>
            <a:endParaRPr lang="en-US"/>
          </a:p>
        </p:txBody>
      </p:sp>
      <p:sp>
        <p:nvSpPr>
          <p:cNvPr id="5" name="Slide Number Placeholder 4"/>
          <p:cNvSpPr>
            <a:spLocks noGrp="1"/>
          </p:cNvSpPr>
          <p:nvPr>
            <p:ph type="sldNum" sz="quarter" idx="12"/>
          </p:nvPr>
        </p:nvSpPr>
        <p:spPr>
          <a:xfrm>
            <a:off x="8610600" y="6356350"/>
            <a:ext cx="1475199" cy="1764771"/>
          </a:xfrm>
        </p:spPr>
        <p:txBody>
          <a:bodyPr/>
          <a:lstStyle/>
          <a:p>
            <a:fld id="{1783F43C-B407-4A89-8A7C-628C7F78B709}" type="slidenum">
              <a:rPr lang="en-US" smtClean="0"/>
              <a:t>30</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1672" y="221962"/>
            <a:ext cx="8356517" cy="6499513"/>
          </a:xfrm>
          <a:prstGeom prst="rect">
            <a:avLst/>
          </a:prstGeom>
        </p:spPr>
      </p:pic>
    </p:spTree>
    <p:extLst>
      <p:ext uri="{BB962C8B-B14F-4D97-AF65-F5344CB8AC3E}">
        <p14:creationId xmlns:p14="http://schemas.microsoft.com/office/powerpoint/2010/main" val="361849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intercepts, random slopes</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31</a:t>
            </a:fld>
            <a:endParaRPr lang="en-US"/>
          </a:p>
        </p:txBody>
      </p:sp>
      <p:pic>
        <p:nvPicPr>
          <p:cNvPr id="7" name="Picture 6"/>
          <p:cNvPicPr>
            <a:picLocks noChangeAspect="1"/>
          </p:cNvPicPr>
          <p:nvPr/>
        </p:nvPicPr>
        <p:blipFill>
          <a:blip r:embed="rId3"/>
          <a:stretch>
            <a:fillRect/>
          </a:stretch>
        </p:blipFill>
        <p:spPr>
          <a:xfrm>
            <a:off x="214438" y="2169989"/>
            <a:ext cx="6006810" cy="3707060"/>
          </a:xfrm>
          <a:prstGeom prst="rect">
            <a:avLst/>
          </a:prstGeom>
        </p:spPr>
      </p:pic>
      <p:pic>
        <p:nvPicPr>
          <p:cNvPr id="8" name="Picture 7"/>
          <p:cNvPicPr>
            <a:picLocks noChangeAspect="1"/>
          </p:cNvPicPr>
          <p:nvPr/>
        </p:nvPicPr>
        <p:blipFill>
          <a:blip r:embed="rId4"/>
          <a:stretch>
            <a:fillRect/>
          </a:stretch>
        </p:blipFill>
        <p:spPr>
          <a:xfrm>
            <a:off x="6095999" y="2272450"/>
            <a:ext cx="5825228" cy="3594998"/>
          </a:xfrm>
          <a:prstGeom prst="rect">
            <a:avLst/>
          </a:prstGeom>
        </p:spPr>
      </p:pic>
      <p:sp>
        <p:nvSpPr>
          <p:cNvPr id="9" name="Rectangle 8"/>
          <p:cNvSpPr/>
          <p:nvPr/>
        </p:nvSpPr>
        <p:spPr>
          <a:xfrm>
            <a:off x="1347658" y="1320310"/>
            <a:ext cx="9496683" cy="369332"/>
          </a:xfrm>
          <a:prstGeom prst="rect">
            <a:avLst/>
          </a:prstGeom>
        </p:spPr>
        <p:txBody>
          <a:bodyPr wrap="square">
            <a:spAutoFit/>
          </a:bodyPr>
          <a:lstStyle/>
          <a:p>
            <a:r>
              <a:rPr lang="en-US" dirty="0" err="1"/>
              <a:t>glmer</a:t>
            </a:r>
            <a:r>
              <a:rPr lang="en-US" dirty="0"/>
              <a:t>(</a:t>
            </a:r>
            <a:r>
              <a:rPr lang="en-US" dirty="0" err="1"/>
              <a:t>rt_secs</a:t>
            </a:r>
            <a:r>
              <a:rPr lang="en-US" dirty="0"/>
              <a:t> ~  </a:t>
            </a:r>
            <a:r>
              <a:rPr lang="en-US" dirty="0" err="1"/>
              <a:t>tgt_pos</a:t>
            </a:r>
            <a:r>
              <a:rPr lang="en-US" dirty="0"/>
              <a:t> + </a:t>
            </a:r>
            <a:r>
              <a:rPr lang="en-US" dirty="0">
                <a:solidFill>
                  <a:srgbClr val="FF0000"/>
                </a:solidFill>
              </a:rPr>
              <a:t>(1| subject)</a:t>
            </a:r>
            <a:r>
              <a:rPr lang="en-US" dirty="0"/>
              <a:t>, data = exp_3_data, family = Gamma(link = "log</a:t>
            </a:r>
            <a:r>
              <a:rPr lang="en-US" dirty="0" smtClean="0"/>
              <a:t>")</a:t>
            </a:r>
            <a:endParaRPr lang="en-US" dirty="0"/>
          </a:p>
        </p:txBody>
      </p:sp>
      <p:sp>
        <p:nvSpPr>
          <p:cNvPr id="10" name="Rectangle 9"/>
          <p:cNvSpPr/>
          <p:nvPr/>
        </p:nvSpPr>
        <p:spPr>
          <a:xfrm>
            <a:off x="1347658" y="1663204"/>
            <a:ext cx="9496683" cy="369332"/>
          </a:xfrm>
          <a:prstGeom prst="rect">
            <a:avLst/>
          </a:prstGeom>
        </p:spPr>
        <p:txBody>
          <a:bodyPr wrap="square">
            <a:spAutoFit/>
          </a:bodyPr>
          <a:lstStyle/>
          <a:p>
            <a:r>
              <a:rPr lang="en-US" dirty="0" err="1"/>
              <a:t>glmer</a:t>
            </a:r>
            <a:r>
              <a:rPr lang="en-US" dirty="0"/>
              <a:t>(</a:t>
            </a:r>
            <a:r>
              <a:rPr lang="en-US" dirty="0" err="1"/>
              <a:t>rt_secs</a:t>
            </a:r>
            <a:r>
              <a:rPr lang="en-US" dirty="0"/>
              <a:t> ~ </a:t>
            </a:r>
            <a:r>
              <a:rPr lang="en-US" dirty="0" err="1"/>
              <a:t>tgt_pos</a:t>
            </a:r>
            <a:r>
              <a:rPr lang="en-US" dirty="0"/>
              <a:t> + </a:t>
            </a:r>
            <a:r>
              <a:rPr lang="en-US" dirty="0">
                <a:solidFill>
                  <a:srgbClr val="FF0000"/>
                </a:solidFill>
              </a:rPr>
              <a:t>(</a:t>
            </a:r>
            <a:r>
              <a:rPr lang="en-US" dirty="0" err="1">
                <a:solidFill>
                  <a:srgbClr val="FF0000"/>
                </a:solidFill>
              </a:rPr>
              <a:t>tgt_pos</a:t>
            </a:r>
            <a:r>
              <a:rPr lang="en-US" dirty="0">
                <a:solidFill>
                  <a:srgbClr val="FF0000"/>
                </a:solidFill>
              </a:rPr>
              <a:t> | subject)</a:t>
            </a:r>
            <a:r>
              <a:rPr lang="en-US" dirty="0"/>
              <a:t>,</a:t>
            </a:r>
            <a:r>
              <a:rPr lang="en-US" dirty="0">
                <a:solidFill>
                  <a:srgbClr val="FF0000"/>
                </a:solidFill>
              </a:rPr>
              <a:t> </a:t>
            </a:r>
            <a:r>
              <a:rPr lang="en-US" dirty="0"/>
              <a:t>data = exp_3_data, family = Gamma(link = "log</a:t>
            </a:r>
            <a:r>
              <a:rPr lang="en-US" dirty="0" smtClean="0"/>
              <a:t>")</a:t>
            </a:r>
            <a:endParaRPr lang="en-US" dirty="0"/>
          </a:p>
        </p:txBody>
      </p:sp>
    </p:spTree>
    <p:extLst>
      <p:ext uri="{BB962C8B-B14F-4D97-AF65-F5344CB8AC3E}">
        <p14:creationId xmlns:p14="http://schemas.microsoft.com/office/powerpoint/2010/main" val="1301480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2032210"/>
            <a:ext cx="12025945" cy="2572842"/>
          </a:xfrm>
        </p:spPr>
      </p:pic>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32</a:t>
            </a:fld>
            <a:endParaRPr lang="en-US"/>
          </a:p>
        </p:txBody>
      </p:sp>
      <p:sp>
        <p:nvSpPr>
          <p:cNvPr id="7" name="Title 1"/>
          <p:cNvSpPr>
            <a:spLocks noGrp="1"/>
          </p:cNvSpPr>
          <p:nvPr>
            <p:ph type="title"/>
          </p:nvPr>
        </p:nvSpPr>
        <p:spPr/>
        <p:txBody>
          <a:bodyPr>
            <a:normAutofit/>
          </a:bodyPr>
          <a:lstStyle/>
          <a:p>
            <a:r>
              <a:rPr lang="en-US" dirty="0" err="1" smtClean="0"/>
              <a:t>exp</a:t>
            </a:r>
            <a:r>
              <a:rPr lang="en-US" dirty="0" smtClean="0"/>
              <a:t> 2</a:t>
            </a:r>
            <a:endParaRPr lang="en-US" dirty="0"/>
          </a:p>
        </p:txBody>
      </p:sp>
    </p:spTree>
    <p:extLst>
      <p:ext uri="{BB962C8B-B14F-4D97-AF65-F5344CB8AC3E}">
        <p14:creationId xmlns:p14="http://schemas.microsoft.com/office/powerpoint/2010/main" val="133179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intercepts, random slopes</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33</a:t>
            </a:fld>
            <a:endParaRPr lang="en-US"/>
          </a:p>
        </p:txBody>
      </p:sp>
      <p:sp>
        <p:nvSpPr>
          <p:cNvPr id="9" name="Rectangle 8"/>
          <p:cNvSpPr/>
          <p:nvPr/>
        </p:nvSpPr>
        <p:spPr>
          <a:xfrm>
            <a:off x="1347658" y="1320310"/>
            <a:ext cx="9496683" cy="369332"/>
          </a:xfrm>
          <a:prstGeom prst="rect">
            <a:avLst/>
          </a:prstGeom>
        </p:spPr>
        <p:txBody>
          <a:bodyPr wrap="square">
            <a:spAutoFit/>
          </a:bodyPr>
          <a:lstStyle/>
          <a:p>
            <a:r>
              <a:rPr lang="en-US" dirty="0" err="1"/>
              <a:t>glmer</a:t>
            </a:r>
            <a:r>
              <a:rPr lang="en-US" dirty="0"/>
              <a:t>(</a:t>
            </a:r>
            <a:r>
              <a:rPr lang="en-US" dirty="0" err="1"/>
              <a:t>rt_secs</a:t>
            </a:r>
            <a:r>
              <a:rPr lang="en-US" dirty="0"/>
              <a:t> ~  </a:t>
            </a:r>
            <a:r>
              <a:rPr lang="en-US" dirty="0" err="1"/>
              <a:t>tgt_pos</a:t>
            </a:r>
            <a:r>
              <a:rPr lang="en-US" dirty="0"/>
              <a:t> + </a:t>
            </a:r>
            <a:r>
              <a:rPr lang="en-US" dirty="0">
                <a:solidFill>
                  <a:srgbClr val="FF0000"/>
                </a:solidFill>
              </a:rPr>
              <a:t>(1| subject)</a:t>
            </a:r>
            <a:r>
              <a:rPr lang="en-US" dirty="0"/>
              <a:t>, data = exp_4_data_s, family = Gamma(link = "log</a:t>
            </a:r>
            <a:r>
              <a:rPr lang="en-US" dirty="0" smtClean="0"/>
              <a:t>")</a:t>
            </a:r>
            <a:endParaRPr lang="en-US" dirty="0"/>
          </a:p>
        </p:txBody>
      </p:sp>
      <p:sp>
        <p:nvSpPr>
          <p:cNvPr id="10" name="Rectangle 9"/>
          <p:cNvSpPr/>
          <p:nvPr/>
        </p:nvSpPr>
        <p:spPr>
          <a:xfrm>
            <a:off x="1347658" y="1663204"/>
            <a:ext cx="9496683" cy="369332"/>
          </a:xfrm>
          <a:prstGeom prst="rect">
            <a:avLst/>
          </a:prstGeom>
        </p:spPr>
        <p:txBody>
          <a:bodyPr wrap="square">
            <a:spAutoFit/>
          </a:bodyPr>
          <a:lstStyle/>
          <a:p>
            <a:r>
              <a:rPr lang="en-US" dirty="0" err="1"/>
              <a:t>glmer</a:t>
            </a:r>
            <a:r>
              <a:rPr lang="en-US" dirty="0"/>
              <a:t>(</a:t>
            </a:r>
            <a:r>
              <a:rPr lang="en-US" dirty="0" err="1"/>
              <a:t>rt_secs</a:t>
            </a:r>
            <a:r>
              <a:rPr lang="en-US" dirty="0"/>
              <a:t> ~ </a:t>
            </a:r>
            <a:r>
              <a:rPr lang="en-US" dirty="0" err="1"/>
              <a:t>tgt_pos</a:t>
            </a:r>
            <a:r>
              <a:rPr lang="en-US" dirty="0"/>
              <a:t> + </a:t>
            </a:r>
            <a:r>
              <a:rPr lang="en-US" dirty="0">
                <a:solidFill>
                  <a:srgbClr val="FF0000"/>
                </a:solidFill>
              </a:rPr>
              <a:t>(</a:t>
            </a:r>
            <a:r>
              <a:rPr lang="en-US" dirty="0" err="1">
                <a:solidFill>
                  <a:srgbClr val="FF0000"/>
                </a:solidFill>
              </a:rPr>
              <a:t>tgt_pos</a:t>
            </a:r>
            <a:r>
              <a:rPr lang="en-US" dirty="0">
                <a:solidFill>
                  <a:srgbClr val="FF0000"/>
                </a:solidFill>
              </a:rPr>
              <a:t> | subject)</a:t>
            </a:r>
            <a:r>
              <a:rPr lang="en-US" dirty="0"/>
              <a:t>,</a:t>
            </a:r>
            <a:r>
              <a:rPr lang="en-US" dirty="0">
                <a:solidFill>
                  <a:srgbClr val="FF0000"/>
                </a:solidFill>
              </a:rPr>
              <a:t> </a:t>
            </a:r>
            <a:r>
              <a:rPr lang="en-US" dirty="0"/>
              <a:t>data = exp_4_data_s, family = Gamma(link = "log</a:t>
            </a:r>
            <a:r>
              <a:rPr lang="en-US" dirty="0" smtClean="0"/>
              <a:t>")</a:t>
            </a:r>
            <a:endParaRPr lang="en-US" dirty="0"/>
          </a:p>
        </p:txBody>
      </p:sp>
      <p:pic>
        <p:nvPicPr>
          <p:cNvPr id="3" name="Picture 2"/>
          <p:cNvPicPr>
            <a:picLocks noChangeAspect="1"/>
          </p:cNvPicPr>
          <p:nvPr/>
        </p:nvPicPr>
        <p:blipFill>
          <a:blip r:embed="rId3"/>
          <a:stretch>
            <a:fillRect/>
          </a:stretch>
        </p:blipFill>
        <p:spPr>
          <a:xfrm>
            <a:off x="6364458" y="2720973"/>
            <a:ext cx="5114012" cy="3156076"/>
          </a:xfrm>
          <a:prstGeom prst="rect">
            <a:avLst/>
          </a:prstGeom>
        </p:spPr>
      </p:pic>
      <p:pic>
        <p:nvPicPr>
          <p:cNvPr id="11" name="Picture 10"/>
          <p:cNvPicPr>
            <a:picLocks noChangeAspect="1"/>
          </p:cNvPicPr>
          <p:nvPr/>
        </p:nvPicPr>
        <p:blipFill>
          <a:blip r:embed="rId4"/>
          <a:stretch>
            <a:fillRect/>
          </a:stretch>
        </p:blipFill>
        <p:spPr>
          <a:xfrm>
            <a:off x="385859" y="2137300"/>
            <a:ext cx="6280808" cy="3876156"/>
          </a:xfrm>
          <a:prstGeom prst="rect">
            <a:avLst/>
          </a:prstGeom>
        </p:spPr>
      </p:pic>
    </p:spTree>
    <p:extLst>
      <p:ext uri="{BB962C8B-B14F-4D97-AF65-F5344CB8AC3E}">
        <p14:creationId xmlns:p14="http://schemas.microsoft.com/office/powerpoint/2010/main" val="445502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352504372"/>
              </p:ext>
            </p:extLst>
          </p:nvPr>
        </p:nvGraphicFramePr>
        <p:xfrm>
          <a:off x="838199" y="2133661"/>
          <a:ext cx="5375313" cy="3839509"/>
        </p:xfrm>
        <a:graphic>
          <a:graphicData uri="http://schemas.openxmlformats.org/presentationml/2006/ole">
            <mc:AlternateContent xmlns:mc="http://schemas.openxmlformats.org/markup-compatibility/2006">
              <mc:Choice xmlns:v="urn:schemas-microsoft-com:vml" Requires="v">
                <p:oleObj spid="_x0000_s4102" name="Acrobat Document" r:id="rId3" imgW="4800336" imgH="3429000" progId="Acrobat.Document.DC">
                  <p:embed/>
                </p:oleObj>
              </mc:Choice>
              <mc:Fallback>
                <p:oleObj name="Acrobat Document" r:id="rId3" imgW="4800336" imgH="3429000" progId="Acrobat.Document.DC">
                  <p:embed/>
                  <p:pic>
                    <p:nvPicPr>
                      <p:cNvPr id="0" name=""/>
                      <p:cNvPicPr/>
                      <p:nvPr/>
                    </p:nvPicPr>
                    <p:blipFill>
                      <a:blip r:embed="rId4"/>
                      <a:stretch>
                        <a:fillRect/>
                      </a:stretch>
                    </p:blipFill>
                    <p:spPr>
                      <a:xfrm>
                        <a:off x="838199" y="2133661"/>
                        <a:ext cx="5375313" cy="3839509"/>
                      </a:xfrm>
                      <a:prstGeom prst="rect">
                        <a:avLst/>
                      </a:prstGeom>
                    </p:spPr>
                  </p:pic>
                </p:oleObj>
              </mc:Fallback>
            </mc:AlternateContent>
          </a:graphicData>
        </a:graphic>
      </p:graphicFrame>
    </p:spTree>
    <p:extLst>
      <p:ext uri="{BB962C8B-B14F-4D97-AF65-F5344CB8AC3E}">
        <p14:creationId xmlns:p14="http://schemas.microsoft.com/office/powerpoint/2010/main" val="61536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nline statistical learning: word effects</a:t>
            </a:r>
            <a:endParaRPr lang="en-US" dirty="0"/>
          </a:p>
        </p:txBody>
      </p:sp>
      <p:sp>
        <p:nvSpPr>
          <p:cNvPr id="3" name="Content Placeholder 2"/>
          <p:cNvSpPr>
            <a:spLocks noGrp="1"/>
          </p:cNvSpPr>
          <p:nvPr>
            <p:ph idx="1"/>
          </p:nvPr>
        </p:nvSpPr>
        <p:spPr>
          <a:xfrm>
            <a:off x="606188" y="1409171"/>
            <a:ext cx="10025418" cy="1599963"/>
          </a:xfrm>
        </p:spPr>
        <p:txBody>
          <a:bodyPr>
            <a:normAutofit fontScale="92500" lnSpcReduction="20000"/>
          </a:bodyPr>
          <a:lstStyle/>
          <a:p>
            <a:r>
              <a:rPr lang="en-US" dirty="0" smtClean="0"/>
              <a:t>1</a:t>
            </a:r>
            <a:r>
              <a:rPr lang="en-US" baseline="30000" dirty="0" smtClean="0"/>
              <a:t>st</a:t>
            </a:r>
            <a:r>
              <a:rPr lang="en-US" dirty="0" smtClean="0"/>
              <a:t> position targets were detected equally fast among all words</a:t>
            </a:r>
          </a:p>
          <a:p>
            <a:r>
              <a:rPr lang="en-US" dirty="0" smtClean="0"/>
              <a:t>However, differences arose between words for 2</a:t>
            </a:r>
            <a:r>
              <a:rPr lang="en-US" baseline="30000" dirty="0" smtClean="0"/>
              <a:t>nd</a:t>
            </a:r>
            <a:r>
              <a:rPr lang="en-US" dirty="0" smtClean="0"/>
              <a:t> and 3</a:t>
            </a:r>
            <a:r>
              <a:rPr lang="en-US" baseline="30000" dirty="0" smtClean="0"/>
              <a:t>rd</a:t>
            </a:r>
            <a:r>
              <a:rPr lang="en-US" dirty="0" smtClean="0"/>
              <a:t> position targets</a:t>
            </a:r>
          </a:p>
          <a:p>
            <a:pPr lvl="1"/>
            <a:r>
              <a:rPr lang="en-US" dirty="0" smtClean="0"/>
              <a:t>Notably faster for “</a:t>
            </a:r>
            <a:r>
              <a:rPr lang="en-US" dirty="0" err="1" smtClean="0"/>
              <a:t>zabetu</a:t>
            </a:r>
            <a:r>
              <a:rPr lang="en-US" dirty="0" smtClean="0"/>
              <a:t>” – I believe this to be due to accidental patterns in stimuli, that could be controlled for by a “Language B”</a:t>
            </a:r>
            <a:endParaRPr lang="en-US" dirty="0"/>
          </a:p>
        </p:txBody>
      </p:sp>
      <p:sp>
        <p:nvSpPr>
          <p:cNvPr id="5" name="Slide Number Placeholder 4"/>
          <p:cNvSpPr>
            <a:spLocks noGrp="1"/>
          </p:cNvSpPr>
          <p:nvPr>
            <p:ph type="sldNum" sz="quarter" idx="12"/>
          </p:nvPr>
        </p:nvSpPr>
        <p:spPr/>
        <p:txBody>
          <a:bodyPr/>
          <a:lstStyle/>
          <a:p>
            <a:fld id="{1783F43C-B407-4A89-8A7C-628C7F78B709}" type="slidenum">
              <a:rPr lang="en-US" smtClean="0"/>
              <a:t>35</a:t>
            </a:fld>
            <a:endParaRPr lang="en-US"/>
          </a:p>
        </p:txBody>
      </p:sp>
      <p:pic>
        <p:nvPicPr>
          <p:cNvPr id="6147" name="Picture 3" descr="rt_by_wor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8632" y="3009134"/>
            <a:ext cx="5182974" cy="3202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descr="rt_by_word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097" y="3009134"/>
            <a:ext cx="3712341" cy="371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621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session x position</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6148" y="1316308"/>
            <a:ext cx="7453317" cy="3726659"/>
          </a:xfrm>
        </p:spPr>
      </p:pic>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36</a:t>
            </a:fld>
            <a:endParaRPr lang="en-US"/>
          </a:p>
        </p:txBody>
      </p:sp>
      <p:sp>
        <p:nvSpPr>
          <p:cNvPr id="7" name="Content Placeholder 7"/>
          <p:cNvSpPr txBox="1">
            <a:spLocks/>
          </p:cNvSpPr>
          <p:nvPr/>
        </p:nvSpPr>
        <p:spPr>
          <a:xfrm>
            <a:off x="7454403" y="166066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Accuracy sig. higher in </a:t>
            </a:r>
            <a:r>
              <a:rPr lang="en-US" sz="2400" dirty="0" err="1" smtClean="0"/>
              <a:t>struct</a:t>
            </a:r>
            <a:r>
              <a:rPr lang="en-US" sz="2400" dirty="0" smtClean="0"/>
              <a:t> vs. rand condition, but not differences between </a:t>
            </a:r>
            <a:r>
              <a:rPr lang="en-US" sz="2400" dirty="0" err="1" smtClean="0"/>
              <a:t>tgt</a:t>
            </a:r>
            <a:r>
              <a:rPr lang="en-US" sz="2400" dirty="0" smtClean="0"/>
              <a:t> positions, nor interaction. </a:t>
            </a:r>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sp>
        <p:nvSpPr>
          <p:cNvPr id="10" name="Left Brace 9"/>
          <p:cNvSpPr/>
          <p:nvPr/>
        </p:nvSpPr>
        <p:spPr>
          <a:xfrm rot="5400000">
            <a:off x="3653892" y="403087"/>
            <a:ext cx="253794" cy="2575202"/>
          </a:xfrm>
          <a:prstGeom prst="leftBrace">
            <a:avLst>
              <a:gd name="adj1" fmla="val 8499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p:cNvSpPr txBox="1"/>
          <p:nvPr/>
        </p:nvSpPr>
        <p:spPr>
          <a:xfrm>
            <a:off x="3593424" y="1292471"/>
            <a:ext cx="386644" cy="461665"/>
          </a:xfrm>
          <a:prstGeom prst="rect">
            <a:avLst/>
          </a:prstGeom>
          <a:noFill/>
        </p:spPr>
        <p:txBody>
          <a:bodyPr wrap="none" rtlCol="0">
            <a:spAutoFit/>
          </a:bodyPr>
          <a:lstStyle/>
          <a:p>
            <a:r>
              <a:rPr lang="en-US" sz="2400" dirty="0" smtClean="0">
                <a:latin typeface="Adobe Caslon Pro" panose="0205050205050A020403" pitchFamily="18" charset="0"/>
              </a:rPr>
              <a:t>**</a:t>
            </a:r>
            <a:endParaRPr lang="en-US" sz="2400" dirty="0">
              <a:latin typeface="Adobe Caslon Pro" panose="0205050205050A020403"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48" y="5315600"/>
            <a:ext cx="8112393" cy="1234850"/>
          </a:xfrm>
          <a:prstGeom prst="rect">
            <a:avLst/>
          </a:prstGeom>
        </p:spPr>
      </p:pic>
      <p:sp>
        <p:nvSpPr>
          <p:cNvPr id="8" name="TextBox 7"/>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Tree>
    <p:extLst>
      <p:ext uri="{BB962C8B-B14F-4D97-AF65-F5344CB8AC3E}">
        <p14:creationId xmlns:p14="http://schemas.microsoft.com/office/powerpoint/2010/main" val="2408899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session x position</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6777" y="1660660"/>
            <a:ext cx="4254709" cy="2127355"/>
          </a:xfrm>
        </p:spPr>
      </p:pic>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37</a:t>
            </a:fld>
            <a:endParaRPr lang="en-US"/>
          </a:p>
        </p:txBody>
      </p:sp>
      <p:sp>
        <p:nvSpPr>
          <p:cNvPr id="7" name="Content Placeholder 7"/>
          <p:cNvSpPr txBox="1">
            <a:spLocks/>
          </p:cNvSpPr>
          <p:nvPr/>
        </p:nvSpPr>
        <p:spPr>
          <a:xfrm>
            <a:off x="6454875" y="1704976"/>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Accuracy sig. higher in </a:t>
            </a:r>
            <a:r>
              <a:rPr lang="en-US" sz="2400" dirty="0" err="1" smtClean="0"/>
              <a:t>struct</a:t>
            </a:r>
            <a:r>
              <a:rPr lang="en-US" sz="2400" dirty="0" smtClean="0"/>
              <a:t> vs. rand condition, but no differences between </a:t>
            </a:r>
            <a:r>
              <a:rPr lang="en-US" sz="2400" dirty="0" err="1" smtClean="0"/>
              <a:t>tgt</a:t>
            </a:r>
            <a:r>
              <a:rPr lang="en-US" sz="2400" dirty="0" smtClean="0"/>
              <a:t> positions, nor interaction.</a:t>
            </a:r>
          </a:p>
          <a:p>
            <a:r>
              <a:rPr lang="en-US" sz="2400" dirty="0" smtClean="0"/>
              <a:t>Confirmed by contrasts, see est. marginal means: </a:t>
            </a:r>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4"/>
          <a:stretch>
            <a:fillRect/>
          </a:stretch>
        </p:blipFill>
        <p:spPr>
          <a:xfrm>
            <a:off x="556777" y="3965520"/>
            <a:ext cx="3875600" cy="2390830"/>
          </a:xfrm>
          <a:prstGeom prst="rect">
            <a:avLst/>
          </a:prstGeom>
        </p:spPr>
      </p:pic>
      <p:pic>
        <p:nvPicPr>
          <p:cNvPr id="9" name="Picture 8"/>
          <p:cNvPicPr>
            <a:picLocks noChangeAspect="1"/>
          </p:cNvPicPr>
          <p:nvPr/>
        </p:nvPicPr>
        <p:blipFill>
          <a:blip r:embed="rId5"/>
          <a:stretch>
            <a:fillRect/>
          </a:stretch>
        </p:blipFill>
        <p:spPr>
          <a:xfrm>
            <a:off x="4915669" y="3965520"/>
            <a:ext cx="4062616" cy="2506199"/>
          </a:xfrm>
          <a:prstGeom prst="rect">
            <a:avLst/>
          </a:prstGeom>
        </p:spPr>
      </p:pic>
      <p:sp>
        <p:nvSpPr>
          <p:cNvPr id="12" name="TextBox 11"/>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Tree>
    <p:extLst>
      <p:ext uri="{BB962C8B-B14F-4D97-AF65-F5344CB8AC3E}">
        <p14:creationId xmlns:p14="http://schemas.microsoft.com/office/powerpoint/2010/main" val="378898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t>
            </a:r>
            <a:r>
              <a:rPr lang="en-US" dirty="0" smtClean="0"/>
              <a:t>word</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38</a:t>
            </a:fld>
            <a:endParaRPr lang="en-US"/>
          </a:p>
        </p:txBody>
      </p:sp>
      <p:sp>
        <p:nvSpPr>
          <p:cNvPr id="7" name="Content Placeholder 7"/>
          <p:cNvSpPr txBox="1">
            <a:spLocks/>
          </p:cNvSpPr>
          <p:nvPr/>
        </p:nvSpPr>
        <p:spPr>
          <a:xfrm>
            <a:off x="8056746" y="1580832"/>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 No effect of word (in </a:t>
            </a:r>
            <a:r>
              <a:rPr lang="en-US" sz="2400" dirty="0" err="1" smtClean="0"/>
              <a:t>struct</a:t>
            </a:r>
            <a:r>
              <a:rPr lang="en-US" sz="2400" dirty="0" smtClean="0"/>
              <a:t>.)</a:t>
            </a:r>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490" y="1571260"/>
            <a:ext cx="7476631" cy="3738316"/>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Tree>
    <p:extLst>
      <p:ext uri="{BB962C8B-B14F-4D97-AF65-F5344CB8AC3E}">
        <p14:creationId xmlns:p14="http://schemas.microsoft.com/office/powerpoint/2010/main" val="1875352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session x </a:t>
            </a:r>
            <a:r>
              <a:rPr lang="en-US" dirty="0" smtClean="0"/>
              <a:t>syllable</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39</a:t>
            </a:fld>
            <a:endParaRPr lang="en-US"/>
          </a:p>
        </p:txBody>
      </p:sp>
      <p:sp>
        <p:nvSpPr>
          <p:cNvPr id="7" name="Content Placeholder 7"/>
          <p:cNvSpPr txBox="1">
            <a:spLocks/>
          </p:cNvSpPr>
          <p:nvPr/>
        </p:nvSpPr>
        <p:spPr>
          <a:xfrm>
            <a:off x="7454403" y="166066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Main effect of both target and session (session is explained by earlier graph), but we want to know if any individual items elicited strange behavior</a:t>
            </a:r>
          </a:p>
          <a:p>
            <a:endParaRPr lang="en-US" sz="2400" dirty="0" smtClean="0"/>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1047" y="1214437"/>
            <a:ext cx="6036944" cy="5030787"/>
          </a:xfrm>
        </p:spPr>
      </p:pic>
    </p:spTree>
    <p:extLst>
      <p:ext uri="{BB962C8B-B14F-4D97-AF65-F5344CB8AC3E}">
        <p14:creationId xmlns:p14="http://schemas.microsoft.com/office/powerpoint/2010/main" val="43987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759960" y="2587639"/>
            <a:ext cx="8098971" cy="1017762"/>
          </a:xfrm>
          <a:prstGeom prst="rect">
            <a:avLst/>
          </a:prstGeom>
          <a:noFill/>
        </p:spPr>
      </p:pic>
      <p:sp>
        <p:nvSpPr>
          <p:cNvPr id="6" name="TextBox 5"/>
          <p:cNvSpPr txBox="1"/>
          <p:nvPr/>
        </p:nvSpPr>
        <p:spPr>
          <a:xfrm>
            <a:off x="4201955" y="1196040"/>
            <a:ext cx="7713971" cy="584775"/>
          </a:xfrm>
          <a:prstGeom prst="rect">
            <a:avLst/>
          </a:prstGeom>
          <a:noFill/>
        </p:spPr>
        <p:txBody>
          <a:bodyPr wrap="none" rtlCol="0">
            <a:spAutoFit/>
          </a:bodyPr>
          <a:lstStyle/>
          <a:p>
            <a:r>
              <a:rPr lang="en-US" sz="3200" b="1" dirty="0" err="1" smtClean="0">
                <a:solidFill>
                  <a:schemeClr val="accent1">
                    <a:lumMod val="75000"/>
                  </a:schemeClr>
                </a:solidFill>
                <a:latin typeface="Arial" panose="020B0604020202020204" pitchFamily="34" charset="0"/>
                <a:cs typeface="Arial" panose="020B0604020202020204" pitchFamily="34" charset="0"/>
              </a:rPr>
              <a:t>tu</a:t>
            </a:r>
            <a:r>
              <a:rPr lang="en-US" sz="3200"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sz="3200" b="1" dirty="0" err="1" smtClean="0">
                <a:solidFill>
                  <a:schemeClr val="accent1">
                    <a:lumMod val="40000"/>
                    <a:lumOff val="60000"/>
                  </a:schemeClr>
                </a:solidFill>
                <a:latin typeface="Arial" panose="020B0604020202020204" pitchFamily="34" charset="0"/>
                <a:cs typeface="Arial" panose="020B0604020202020204" pitchFamily="34" charset="0"/>
              </a:rPr>
              <a:t>ro</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r>
              <a:rPr lang="en-US" sz="3200" b="1" dirty="0" err="1" smtClean="0">
                <a:solidFill>
                  <a:srgbClr val="7030A0"/>
                </a:solidFill>
                <a:latin typeface="Arial" panose="020B0604020202020204" pitchFamily="34" charset="0"/>
                <a:cs typeface="Arial" panose="020B0604020202020204" pitchFamily="34" charset="0"/>
              </a:rPr>
              <a:t>go</a:t>
            </a:r>
            <a:r>
              <a:rPr lang="en-US" sz="3200" b="1" dirty="0" err="1" smtClean="0">
                <a:solidFill>
                  <a:srgbClr val="9966FF"/>
                </a:solidFill>
                <a:latin typeface="Arial" panose="020B0604020202020204" pitchFamily="34" charset="0"/>
                <a:cs typeface="Arial" panose="020B0604020202020204" pitchFamily="34" charset="0"/>
              </a:rPr>
              <a:t>la</a:t>
            </a:r>
            <a:r>
              <a:rPr lang="en-US" sz="3200" b="1" dirty="0" err="1" smtClean="0">
                <a:solidFill>
                  <a:srgbClr val="CCCCFF"/>
                </a:solidFill>
                <a:latin typeface="Arial" panose="020B0604020202020204" pitchFamily="34" charset="0"/>
                <a:cs typeface="Arial" panose="020B0604020202020204" pitchFamily="34" charset="0"/>
              </a:rPr>
              <a:t>bu</a:t>
            </a:r>
            <a:r>
              <a:rPr lang="en-US" sz="3200" b="1" dirty="0" err="1" smtClean="0">
                <a:solidFill>
                  <a:schemeClr val="accent2">
                    <a:lumMod val="75000"/>
                  </a:schemeClr>
                </a:solidFill>
                <a:latin typeface="Arial" panose="020B0604020202020204" pitchFamily="34" charset="0"/>
                <a:cs typeface="Arial" panose="020B0604020202020204" pitchFamily="34" charset="0"/>
              </a:rPr>
              <a:t>pa</a:t>
            </a:r>
            <a:r>
              <a:rPr lang="en-US" sz="3200" b="1" dirty="0" err="1" smtClean="0">
                <a:solidFill>
                  <a:schemeClr val="accent2">
                    <a:lumMod val="60000"/>
                    <a:lumOff val="40000"/>
                  </a:schemeClr>
                </a:solidFill>
                <a:latin typeface="Arial" panose="020B0604020202020204" pitchFamily="34" charset="0"/>
                <a:cs typeface="Arial" panose="020B0604020202020204" pitchFamily="34" charset="0"/>
              </a:rPr>
              <a:t>do</a:t>
            </a:r>
            <a:r>
              <a:rPr lang="en-US" sz="3200" b="1" dirty="0" err="1" smtClean="0">
                <a:solidFill>
                  <a:schemeClr val="accent2">
                    <a:lumMod val="40000"/>
                    <a:lumOff val="60000"/>
                  </a:schemeClr>
                </a:solidFill>
                <a:latin typeface="Arial" panose="020B0604020202020204" pitchFamily="34" charset="0"/>
                <a:cs typeface="Arial" panose="020B0604020202020204" pitchFamily="34" charset="0"/>
              </a:rPr>
              <a:t>ti</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r>
              <a:rPr lang="en-US" sz="3200" b="1" dirty="0" err="1" smtClean="0">
                <a:solidFill>
                  <a:schemeClr val="accent1">
                    <a:lumMod val="75000"/>
                  </a:schemeClr>
                </a:solidFill>
                <a:latin typeface="Arial" panose="020B0604020202020204" pitchFamily="34" charset="0"/>
                <a:cs typeface="Arial" panose="020B0604020202020204" pitchFamily="34" charset="0"/>
              </a:rPr>
              <a:t>tu</a:t>
            </a:r>
            <a:r>
              <a:rPr lang="en-US" sz="3200"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sz="3200" b="1" dirty="0" err="1" smtClean="0">
                <a:solidFill>
                  <a:schemeClr val="accent1">
                    <a:lumMod val="40000"/>
                    <a:lumOff val="60000"/>
                  </a:schemeClr>
                </a:solidFill>
                <a:latin typeface="Arial" panose="020B0604020202020204" pitchFamily="34" charset="0"/>
                <a:cs typeface="Arial" panose="020B0604020202020204" pitchFamily="34" charset="0"/>
              </a:rPr>
              <a:t>ro</a:t>
            </a:r>
            <a:endParaRPr lang="en-US" sz="3200"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7" name="TextBox 6"/>
          <p:cNvSpPr txBox="1"/>
          <p:nvPr/>
        </p:nvSpPr>
        <p:spPr>
          <a:xfrm>
            <a:off x="209006" y="1284502"/>
            <a:ext cx="2310120" cy="461665"/>
          </a:xfrm>
          <a:prstGeom prst="rect">
            <a:avLst/>
          </a:prstGeom>
          <a:noFill/>
        </p:spPr>
        <p:txBody>
          <a:bodyPr wrap="none" rtlCol="0">
            <a:spAutoFit/>
          </a:bodyPr>
          <a:lstStyle/>
          <a:p>
            <a:r>
              <a:rPr lang="en-US" sz="2400" b="1" dirty="0" smtClean="0">
                <a:latin typeface="Adobe Caslon Pro Bold" panose="0205070206050A020403" pitchFamily="18" charset="0"/>
                <a:cs typeface="Arial" panose="020B0604020202020204" pitchFamily="34" charset="0"/>
              </a:rPr>
              <a:t>Acoustic Stream</a:t>
            </a:r>
            <a:endParaRPr lang="en-US" sz="2400" b="1" dirty="0">
              <a:latin typeface="Adobe Caslon Pro Bold" panose="0205070206050A020403" pitchFamily="18" charset="0"/>
              <a:cs typeface="Arial" panose="020B0604020202020204" pitchFamily="34" charset="0"/>
            </a:endParaRPr>
          </a:p>
        </p:txBody>
      </p:sp>
      <p:sp>
        <p:nvSpPr>
          <p:cNvPr id="8" name="TextBox 7"/>
          <p:cNvSpPr txBox="1"/>
          <p:nvPr/>
        </p:nvSpPr>
        <p:spPr>
          <a:xfrm>
            <a:off x="209006" y="2156752"/>
            <a:ext cx="2756262" cy="830997"/>
          </a:xfrm>
          <a:prstGeom prst="rect">
            <a:avLst/>
          </a:prstGeom>
          <a:noFill/>
        </p:spPr>
        <p:txBody>
          <a:bodyPr wrap="square" rtlCol="0">
            <a:spAutoFit/>
          </a:bodyPr>
          <a:lstStyle/>
          <a:p>
            <a:r>
              <a:rPr lang="en-US" sz="2400" b="1" dirty="0" smtClean="0">
                <a:latin typeface="Adobe Caslon Pro Bold" panose="0205070206050A020403" pitchFamily="18" charset="0"/>
                <a:cs typeface="Arial" panose="020B0604020202020204" pitchFamily="34" charset="0"/>
              </a:rPr>
              <a:t>Observed Neural Response</a:t>
            </a:r>
            <a:endParaRPr lang="en-US" sz="2400" b="1" dirty="0">
              <a:latin typeface="Adobe Caslon Pro Bold" panose="0205070206050A020403" pitchFamily="18" charset="0"/>
              <a:cs typeface="Arial" panose="020B0604020202020204" pitchFamily="34" charset="0"/>
            </a:endParaRPr>
          </a:p>
        </p:txBody>
      </p:sp>
      <p:sp>
        <p:nvSpPr>
          <p:cNvPr id="9" name="TextBox 8"/>
          <p:cNvSpPr txBox="1"/>
          <p:nvPr/>
        </p:nvSpPr>
        <p:spPr>
          <a:xfrm>
            <a:off x="3409406" y="2172141"/>
            <a:ext cx="2756262"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4 Hz</a:t>
            </a:r>
            <a:endParaRPr lang="en-US" sz="2000" dirty="0">
              <a:latin typeface="Arial" panose="020B0604020202020204" pitchFamily="34" charset="0"/>
              <a:cs typeface="Arial" panose="020B0604020202020204" pitchFamily="34" charset="0"/>
            </a:endParaRPr>
          </a:p>
        </p:txBody>
      </p:sp>
      <p:sp>
        <p:nvSpPr>
          <p:cNvPr id="10" name="TextBox 9"/>
          <p:cNvSpPr txBox="1"/>
          <p:nvPr/>
        </p:nvSpPr>
        <p:spPr>
          <a:xfrm>
            <a:off x="3072018" y="2960119"/>
            <a:ext cx="2756262"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1.33 Hz</a:t>
            </a:r>
            <a:endParaRPr lang="en-US" sz="2000"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3"/>
          <a:stretch>
            <a:fillRect/>
          </a:stretch>
        </p:blipFill>
        <p:spPr>
          <a:xfrm>
            <a:off x="3999940" y="1746168"/>
            <a:ext cx="7915986" cy="884490"/>
          </a:xfrm>
          <a:prstGeom prst="rect">
            <a:avLst/>
          </a:prstGeom>
        </p:spPr>
      </p:pic>
      <p:pic>
        <p:nvPicPr>
          <p:cNvPr id="44" name="Picture 43"/>
          <p:cNvPicPr>
            <a:picLocks noChangeAspect="1"/>
          </p:cNvPicPr>
          <p:nvPr/>
        </p:nvPicPr>
        <p:blipFill rotWithShape="1">
          <a:blip r:embed="rId4"/>
          <a:srcRect l="6413" t="29277" b="33101"/>
          <a:stretch/>
        </p:blipFill>
        <p:spPr>
          <a:xfrm>
            <a:off x="636551" y="3748097"/>
            <a:ext cx="4150986" cy="1644395"/>
          </a:xfrm>
          <a:prstGeom prst="rect">
            <a:avLst/>
          </a:prstGeom>
        </p:spPr>
      </p:pic>
      <p:sp>
        <p:nvSpPr>
          <p:cNvPr id="46" name="TextBox 45"/>
          <p:cNvSpPr txBox="1"/>
          <p:nvPr/>
        </p:nvSpPr>
        <p:spPr>
          <a:xfrm>
            <a:off x="913231" y="5595694"/>
            <a:ext cx="2052037" cy="369332"/>
          </a:xfrm>
          <a:prstGeom prst="rect">
            <a:avLst/>
          </a:prstGeom>
          <a:noFill/>
        </p:spPr>
        <p:txBody>
          <a:bodyPr wrap="none" rtlCol="0">
            <a:spAutoFit/>
          </a:bodyPr>
          <a:lstStyle/>
          <a:p>
            <a:r>
              <a:rPr lang="en-US" dirty="0" err="1" smtClean="0">
                <a:latin typeface="Adobe Caslon Pro" panose="0205050205050A020403" pitchFamily="18" charset="0"/>
              </a:rPr>
              <a:t>Henin</a:t>
            </a:r>
            <a:r>
              <a:rPr lang="en-US" dirty="0" smtClean="0">
                <a:latin typeface="Adobe Caslon Pro" panose="0205050205050A020403" pitchFamily="18" charset="0"/>
              </a:rPr>
              <a:t> et al. </a:t>
            </a:r>
            <a:r>
              <a:rPr lang="en-US" dirty="0" err="1" smtClean="0">
                <a:latin typeface="Adobe Caslon Pro" panose="0205050205050A020403" pitchFamily="18" charset="0"/>
              </a:rPr>
              <a:t>bioRxiv</a:t>
            </a:r>
            <a:endParaRPr lang="en-US" dirty="0">
              <a:latin typeface="Adobe Caslon Pro" panose="0205050205050A020403" pitchFamily="18" charset="0"/>
            </a:endParaRPr>
          </a:p>
        </p:txBody>
      </p:sp>
    </p:spTree>
    <p:extLst>
      <p:ext uri="{BB962C8B-B14F-4D97-AF65-F5344CB8AC3E}">
        <p14:creationId xmlns:p14="http://schemas.microsoft.com/office/powerpoint/2010/main" val="42175533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session x syllable</a:t>
            </a:r>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40</a:t>
            </a:fld>
            <a:endParaRPr lang="en-US"/>
          </a:p>
        </p:txBody>
      </p:sp>
      <p:pic>
        <p:nvPicPr>
          <p:cNvPr id="3" name="Picture 2"/>
          <p:cNvPicPr>
            <a:picLocks noChangeAspect="1"/>
          </p:cNvPicPr>
          <p:nvPr/>
        </p:nvPicPr>
        <p:blipFill>
          <a:blip r:embed="rId3"/>
          <a:stretch>
            <a:fillRect/>
          </a:stretch>
        </p:blipFill>
        <p:spPr>
          <a:xfrm>
            <a:off x="5036289" y="3508527"/>
            <a:ext cx="4464869" cy="2754346"/>
          </a:xfrm>
          <a:prstGeom prst="rect">
            <a:avLst/>
          </a:prstGeom>
        </p:spPr>
      </p:pic>
      <p:sp>
        <p:nvSpPr>
          <p:cNvPr id="7" name="Content Placeholder 7"/>
          <p:cNvSpPr txBox="1">
            <a:spLocks/>
          </p:cNvSpPr>
          <p:nvPr/>
        </p:nvSpPr>
        <p:spPr>
          <a:xfrm>
            <a:off x="7258827" y="1460614"/>
            <a:ext cx="4702629" cy="4848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Within sessions, only syllable “be” was sig. detectable than others (in </a:t>
            </a:r>
            <a:r>
              <a:rPr lang="en-US" sz="2400" dirty="0" err="1" smtClean="0"/>
              <a:t>struct</a:t>
            </a:r>
            <a:r>
              <a:rPr lang="en-US" sz="2400" dirty="0" smtClean="0"/>
              <a:t>.)</a:t>
            </a:r>
          </a:p>
          <a:p>
            <a:r>
              <a:rPr lang="en-US" sz="2400" dirty="0" smtClean="0"/>
              <a:t>Between sessions, only “</a:t>
            </a:r>
            <a:r>
              <a:rPr lang="en-US" sz="2400" dirty="0" err="1" smtClean="0"/>
              <a:t>tu</a:t>
            </a:r>
            <a:r>
              <a:rPr lang="en-US" sz="2400" dirty="0" smtClean="0"/>
              <a:t>” and “mi” showed marked differences.</a:t>
            </a:r>
          </a:p>
          <a:p>
            <a:endParaRPr lang="en-US" sz="2400" dirty="0" smtClean="0"/>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4"/>
          <a:stretch>
            <a:fillRect/>
          </a:stretch>
        </p:blipFill>
        <p:spPr>
          <a:xfrm>
            <a:off x="310684" y="3508527"/>
            <a:ext cx="4663651" cy="2885402"/>
          </a:xfrm>
          <a:prstGeom prst="rect">
            <a:avLst/>
          </a:prstGeom>
        </p:spPr>
      </p:pic>
      <p:sp>
        <p:nvSpPr>
          <p:cNvPr id="9" name="TextBox 8"/>
          <p:cNvSpPr txBox="1"/>
          <p:nvPr/>
        </p:nvSpPr>
        <p:spPr>
          <a:xfrm>
            <a:off x="59778" y="117011"/>
            <a:ext cx="4093028" cy="369332"/>
          </a:xfrm>
          <a:prstGeom prst="rect">
            <a:avLst/>
          </a:prstGeom>
          <a:noFill/>
        </p:spPr>
        <p:txBody>
          <a:bodyPr wrap="square" rtlCol="0">
            <a:spAutoFit/>
          </a:bodyPr>
          <a:lstStyle/>
          <a:p>
            <a:r>
              <a:rPr lang="en-US" dirty="0" smtClean="0">
                <a:solidFill>
                  <a:schemeClr val="tx2">
                    <a:lumMod val="60000"/>
                    <a:lumOff val="40000"/>
                  </a:schemeClr>
                </a:solidFill>
                <a:latin typeface="Adobe Caslon Pro" panose="0205050205050A020403" pitchFamily="18" charset="0"/>
              </a:rPr>
              <a:t>Target Detection </a:t>
            </a:r>
            <a:endParaRPr lang="en-US" dirty="0">
              <a:solidFill>
                <a:schemeClr val="tx2">
                  <a:lumMod val="60000"/>
                  <a:lumOff val="40000"/>
                </a:schemeClr>
              </a:solidFill>
              <a:latin typeface="Adobe Caslon Pro" panose="0205050205050A020403" pitchFamily="18" charset="0"/>
            </a:endParaRPr>
          </a:p>
        </p:txBody>
      </p:sp>
      <p:sp>
        <p:nvSpPr>
          <p:cNvPr id="8" name="Rectangle 7"/>
          <p:cNvSpPr/>
          <p:nvPr/>
        </p:nvSpPr>
        <p:spPr>
          <a:xfrm>
            <a:off x="1576421" y="6300065"/>
            <a:ext cx="10136608" cy="369332"/>
          </a:xfrm>
          <a:prstGeom prst="rect">
            <a:avLst/>
          </a:prstGeom>
        </p:spPr>
        <p:txBody>
          <a:bodyPr wrap="square">
            <a:spAutoFit/>
          </a:bodyPr>
          <a:lstStyle/>
          <a:p>
            <a:r>
              <a:rPr lang="en-US" dirty="0">
                <a:latin typeface="Adobe Caslon Pro" panose="0205050205050A020403" pitchFamily="18" charset="0"/>
              </a:rPr>
              <a:t>… we have some variability in syllable detectability, although most are clustered in the same region… </a:t>
            </a:r>
          </a:p>
        </p:txBody>
      </p:sp>
      <p:sp>
        <p:nvSpPr>
          <p:cNvPr id="10" name="Rectangle 9"/>
          <p:cNvSpPr/>
          <p:nvPr/>
        </p:nvSpPr>
        <p:spPr>
          <a:xfrm rot="5400000">
            <a:off x="3579306" y="4667869"/>
            <a:ext cx="2525230" cy="300082"/>
          </a:xfrm>
          <a:prstGeom prst="rect">
            <a:avLst/>
          </a:prstGeom>
          <a:solidFill>
            <a:schemeClr val="bg1">
              <a:lumMod val="85000"/>
            </a:schemeClr>
          </a:solidFill>
        </p:spPr>
        <p:txBody>
          <a:bodyPr vert="horz" wrap="square" lIns="0" rIns="0" anchor="ctr">
            <a:spAutoFit/>
          </a:bodyPr>
          <a:lstStyle/>
          <a:p>
            <a:pPr>
              <a:lnSpc>
                <a:spcPct val="150000"/>
              </a:lnSpc>
              <a:spcBef>
                <a:spcPts val="600"/>
              </a:spcBef>
              <a:spcAft>
                <a:spcPts val="1200"/>
              </a:spcAft>
            </a:pPr>
            <a:r>
              <a:rPr lang="it-IT" sz="900" b="1" dirty="0" smtClean="0">
                <a:latin typeface="Adobe Caslon Pro" panose="0205050205050A020403" pitchFamily="18" charset="0"/>
              </a:rPr>
              <a:t> tu     po    di     mi    ro     la     ga    se     ki     nu    be    za</a:t>
            </a:r>
            <a:endParaRPr lang="en-US" sz="900" b="1" dirty="0">
              <a:latin typeface="Adobe Caslon Pro" panose="0205050205050A020403" pitchFamily="18" charset="0"/>
            </a:endParaRPr>
          </a:p>
        </p:txBody>
      </p:sp>
      <p:pic>
        <p:nvPicPr>
          <p:cNvPr id="14" name="Content Placeholder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7047" y="1129035"/>
            <a:ext cx="2820353" cy="2350294"/>
          </a:xfrm>
          <a:prstGeom prst="rect">
            <a:avLst/>
          </a:prstGeom>
        </p:spPr>
      </p:pic>
    </p:spTree>
    <p:extLst>
      <p:ext uri="{BB962C8B-B14F-4D97-AF65-F5344CB8AC3E}">
        <p14:creationId xmlns:p14="http://schemas.microsoft.com/office/powerpoint/2010/main" val="113258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590021" y="1690688"/>
            <a:ext cx="5158846" cy="4498974"/>
          </a:xfrm>
          <a:prstGeom prst="roundRect">
            <a:avLst/>
          </a:prstGeom>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spcAft>
                <a:spcPts val="300"/>
              </a:spcAft>
            </a:pPr>
            <a:r>
              <a:rPr lang="en-US" sz="2800" b="1" dirty="0" smtClean="0">
                <a:latin typeface="Adobe Caslon Pro" panose="0205050205050A020403" pitchFamily="18" charset="0"/>
                <a:sym typeface="Wingdings" panose="05000000000000000000" pitchFamily="2" charset="2"/>
              </a:rPr>
              <a:t>Questions</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Were participants able to perform the task?</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Did RTs reflect predictability (and provide evidence for learning)?</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Can we see a more nuanced picture of learning onset? </a:t>
            </a:r>
            <a:endParaRPr lang="en-US" sz="2800" dirty="0">
              <a:latin typeface="Adobe Caslon Pro" panose="0205050205050A020403" pitchFamily="18" charset="0"/>
            </a:endParaRPr>
          </a:p>
        </p:txBody>
      </p:sp>
      <p:sp>
        <p:nvSpPr>
          <p:cNvPr id="2" name="Title 1"/>
          <p:cNvSpPr>
            <a:spLocks noGrp="1"/>
          </p:cNvSpPr>
          <p:nvPr>
            <p:ph type="title"/>
          </p:nvPr>
        </p:nvSpPr>
        <p:spPr/>
        <p:txBody>
          <a:bodyPr/>
          <a:lstStyle/>
          <a:p>
            <a:r>
              <a:rPr lang="en-US" dirty="0"/>
              <a:t>a</a:t>
            </a:r>
            <a:r>
              <a:rPr lang="en-US" dirty="0" smtClean="0"/>
              <a:t>nalyses review</a:t>
            </a:r>
            <a:endParaRPr lang="en-US" dirty="0"/>
          </a:p>
        </p:txBody>
      </p:sp>
      <p:sp>
        <p:nvSpPr>
          <p:cNvPr id="7" name="Date Placeholder 6"/>
          <p:cNvSpPr>
            <a:spLocks noGrp="1"/>
          </p:cNvSpPr>
          <p:nvPr>
            <p:ph type="dt" sz="half" idx="10"/>
          </p:nvPr>
        </p:nvSpPr>
        <p:spPr/>
        <p:txBody>
          <a:bodyPr/>
          <a:lstStyle/>
          <a:p>
            <a:fld id="{C7ED03EB-29EF-4885-8D65-1FAED45A335C}" type="datetime1">
              <a:rPr lang="en-US" smtClean="0"/>
              <a:t>7/22/2020</a:t>
            </a:fld>
            <a:endParaRPr lang="en-US"/>
          </a:p>
        </p:txBody>
      </p:sp>
      <p:sp>
        <p:nvSpPr>
          <p:cNvPr id="8" name="Slide Number Placeholder 7"/>
          <p:cNvSpPr>
            <a:spLocks noGrp="1"/>
          </p:cNvSpPr>
          <p:nvPr>
            <p:ph type="sldNum" sz="quarter" idx="12"/>
          </p:nvPr>
        </p:nvSpPr>
        <p:spPr/>
        <p:txBody>
          <a:bodyPr/>
          <a:lstStyle/>
          <a:p>
            <a:fld id="{1783F43C-B407-4A89-8A7C-628C7F78B709}" type="slidenum">
              <a:rPr lang="en-US" smtClean="0"/>
              <a:t>41</a:t>
            </a:fld>
            <a:endParaRPr lang="en-US"/>
          </a:p>
        </p:txBody>
      </p:sp>
      <p:sp>
        <p:nvSpPr>
          <p:cNvPr id="10" name="Content Placeholder 5"/>
          <p:cNvSpPr>
            <a:spLocks noGrp="1"/>
          </p:cNvSpPr>
          <p:nvPr>
            <p:ph sz="quarter" idx="4"/>
          </p:nvPr>
        </p:nvSpPr>
        <p:spPr>
          <a:xfrm>
            <a:off x="6172200" y="2505075"/>
            <a:ext cx="5181600" cy="3557058"/>
          </a:xfrm>
        </p:spPr>
        <p:txBody>
          <a:bodyPr>
            <a:normAutofit/>
          </a:bodyPr>
          <a:lstStyle/>
          <a:p>
            <a:pPr marL="514350" indent="-514350">
              <a:buAutoNum type="arabicPeriod"/>
            </a:pPr>
            <a:r>
              <a:rPr lang="en-US" dirty="0" smtClean="0"/>
              <a:t>Yes. </a:t>
            </a:r>
          </a:p>
          <a:p>
            <a:pPr marL="514350" indent="-514350">
              <a:buAutoNum type="arabicPeriod"/>
            </a:pPr>
            <a:endParaRPr lang="en-US" dirty="0" smtClean="0"/>
          </a:p>
        </p:txBody>
      </p:sp>
      <p:pic>
        <p:nvPicPr>
          <p:cNvPr id="12"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02829" y="1837797"/>
            <a:ext cx="2375579" cy="1187790"/>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16058" y="3172696"/>
            <a:ext cx="1075484" cy="2150967"/>
          </a:xfrm>
          <a:prstGeom prst="rect">
            <a:avLst/>
          </a:prstGeom>
        </p:spPr>
      </p:pic>
    </p:spTree>
    <p:extLst>
      <p:ext uri="{BB962C8B-B14F-4D97-AF65-F5344CB8AC3E}">
        <p14:creationId xmlns:p14="http://schemas.microsoft.com/office/powerpoint/2010/main" val="4443695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590021" y="1690688"/>
            <a:ext cx="5158846" cy="4498974"/>
          </a:xfrm>
          <a:prstGeom prst="roundRect">
            <a:avLst/>
          </a:prstGeom>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spcAft>
                <a:spcPts val="300"/>
              </a:spcAft>
            </a:pPr>
            <a:r>
              <a:rPr lang="en-US" sz="2800" b="1" dirty="0" smtClean="0">
                <a:latin typeface="Adobe Caslon Pro" panose="0205050205050A020403" pitchFamily="18" charset="0"/>
                <a:sym typeface="Wingdings" panose="05000000000000000000" pitchFamily="2" charset="2"/>
              </a:rPr>
              <a:t>Questions</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Were participants able to perform the task?</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Did RTs reflect predictability (and provide evidence for learning)?</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Can we see a more nuanced picture of learning onset? </a:t>
            </a:r>
            <a:endParaRPr lang="en-US" sz="2800" dirty="0">
              <a:latin typeface="Adobe Caslon Pro" panose="0205050205050A020403" pitchFamily="18" charset="0"/>
            </a:endParaRPr>
          </a:p>
        </p:txBody>
      </p:sp>
      <p:sp>
        <p:nvSpPr>
          <p:cNvPr id="2" name="Title 1"/>
          <p:cNvSpPr>
            <a:spLocks noGrp="1"/>
          </p:cNvSpPr>
          <p:nvPr>
            <p:ph type="title"/>
          </p:nvPr>
        </p:nvSpPr>
        <p:spPr/>
        <p:txBody>
          <a:bodyPr/>
          <a:lstStyle/>
          <a:p>
            <a:r>
              <a:rPr lang="en-US" dirty="0"/>
              <a:t>a</a:t>
            </a:r>
            <a:r>
              <a:rPr lang="en-US" dirty="0" smtClean="0"/>
              <a:t>nalyses review</a:t>
            </a:r>
            <a:endParaRPr lang="en-US" dirty="0"/>
          </a:p>
        </p:txBody>
      </p:sp>
      <p:sp>
        <p:nvSpPr>
          <p:cNvPr id="7" name="Date Placeholder 6"/>
          <p:cNvSpPr>
            <a:spLocks noGrp="1"/>
          </p:cNvSpPr>
          <p:nvPr>
            <p:ph type="dt" sz="half" idx="10"/>
          </p:nvPr>
        </p:nvSpPr>
        <p:spPr/>
        <p:txBody>
          <a:bodyPr/>
          <a:lstStyle/>
          <a:p>
            <a:fld id="{C7ED03EB-29EF-4885-8D65-1FAED45A335C}" type="datetime1">
              <a:rPr lang="en-US" smtClean="0"/>
              <a:t>7/22/2020</a:t>
            </a:fld>
            <a:endParaRPr lang="en-US"/>
          </a:p>
        </p:txBody>
      </p:sp>
      <p:sp>
        <p:nvSpPr>
          <p:cNvPr id="8" name="Slide Number Placeholder 7"/>
          <p:cNvSpPr>
            <a:spLocks noGrp="1"/>
          </p:cNvSpPr>
          <p:nvPr>
            <p:ph type="sldNum" sz="quarter" idx="12"/>
          </p:nvPr>
        </p:nvSpPr>
        <p:spPr/>
        <p:txBody>
          <a:bodyPr/>
          <a:lstStyle/>
          <a:p>
            <a:fld id="{1783F43C-B407-4A89-8A7C-628C7F78B709}" type="slidenum">
              <a:rPr lang="en-US" smtClean="0"/>
              <a:t>42</a:t>
            </a:fld>
            <a:endParaRPr lang="en-US"/>
          </a:p>
        </p:txBody>
      </p:sp>
      <p:sp>
        <p:nvSpPr>
          <p:cNvPr id="10" name="Content Placeholder 5"/>
          <p:cNvSpPr>
            <a:spLocks noGrp="1"/>
          </p:cNvSpPr>
          <p:nvPr>
            <p:ph sz="quarter" idx="4"/>
          </p:nvPr>
        </p:nvSpPr>
        <p:spPr>
          <a:xfrm>
            <a:off x="6172200" y="2505075"/>
            <a:ext cx="5181600" cy="3557058"/>
          </a:xfrm>
        </p:spPr>
        <p:txBody>
          <a:bodyPr>
            <a:normAutofit/>
          </a:bodyPr>
          <a:lstStyle/>
          <a:p>
            <a:pPr marL="514350" indent="-514350">
              <a:buAutoNum type="arabicPeriod"/>
            </a:pPr>
            <a:r>
              <a:rPr lang="en-US" dirty="0" smtClean="0"/>
              <a:t>Yes. </a:t>
            </a:r>
          </a:p>
          <a:p>
            <a:pPr marL="514350" indent="-514350">
              <a:buAutoNum type="arabicPeriod"/>
            </a:pPr>
            <a:endParaRPr lang="en-US" dirty="0" smtClean="0"/>
          </a:p>
          <a:p>
            <a:pPr marL="514350" indent="-514350">
              <a:buAutoNum type="arabicPeriod"/>
            </a:pPr>
            <a:r>
              <a:rPr lang="en-US" dirty="0" smtClean="0"/>
              <a:t>Yes.</a:t>
            </a:r>
          </a:p>
          <a:p>
            <a:pPr marL="0" indent="0">
              <a:buNone/>
            </a:pPr>
            <a:r>
              <a:rPr lang="en-US" dirty="0" smtClean="0"/>
              <a:t> </a:t>
            </a:r>
          </a:p>
        </p:txBody>
      </p:sp>
      <p:pic>
        <p:nvPicPr>
          <p:cNvPr id="12"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02829" y="1837797"/>
            <a:ext cx="2375579" cy="1187790"/>
          </a:xfr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2339" y="3139533"/>
            <a:ext cx="2101321" cy="140088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7976" y="3139533"/>
            <a:ext cx="2065894" cy="1475639"/>
          </a:xfrm>
          <a:prstGeom prst="rect">
            <a:avLst/>
          </a:prstGeom>
        </p:spPr>
      </p:pic>
    </p:spTree>
    <p:extLst>
      <p:ext uri="{BB962C8B-B14F-4D97-AF65-F5344CB8AC3E}">
        <p14:creationId xmlns:p14="http://schemas.microsoft.com/office/powerpoint/2010/main" val="5613137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590021" y="1690688"/>
            <a:ext cx="5158846" cy="4498974"/>
          </a:xfrm>
          <a:prstGeom prst="roundRect">
            <a:avLst/>
          </a:prstGeom>
          <a:ln w="38100">
            <a:solidFill>
              <a:srgbClr val="C00000"/>
            </a:solidFill>
          </a:ln>
        </p:spPr>
        <p:style>
          <a:lnRef idx="2">
            <a:schemeClr val="accent3"/>
          </a:lnRef>
          <a:fillRef idx="1">
            <a:schemeClr val="lt1"/>
          </a:fillRef>
          <a:effectRef idx="0">
            <a:schemeClr val="accent3"/>
          </a:effectRef>
          <a:fontRef idx="minor">
            <a:schemeClr val="dk1"/>
          </a:fontRef>
        </p:style>
        <p:txBody>
          <a:bodyPr rtlCol="0" anchor="ctr"/>
          <a:lstStyle/>
          <a:p>
            <a:pPr algn="ctr">
              <a:spcAft>
                <a:spcPts val="300"/>
              </a:spcAft>
            </a:pPr>
            <a:r>
              <a:rPr lang="en-US" sz="2800" b="1" dirty="0" smtClean="0">
                <a:latin typeface="Adobe Caslon Pro" panose="0205050205050A020403" pitchFamily="18" charset="0"/>
                <a:sym typeface="Wingdings" panose="05000000000000000000" pitchFamily="2" charset="2"/>
              </a:rPr>
              <a:t>Questions</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Were participants able to perform the task?</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Did RTs reflect predictability (and provide evidence for learning)?</a:t>
            </a:r>
          </a:p>
          <a:p>
            <a:pPr marL="514350" indent="-514350">
              <a:spcAft>
                <a:spcPts val="300"/>
              </a:spcAft>
              <a:buFont typeface="+mj-lt"/>
              <a:buAutoNum type="arabicPeriod"/>
            </a:pPr>
            <a:r>
              <a:rPr lang="en-US" sz="2800" dirty="0" smtClean="0">
                <a:latin typeface="Adobe Caslon Pro" panose="0205050205050A020403" pitchFamily="18" charset="0"/>
                <a:sym typeface="Wingdings" panose="05000000000000000000" pitchFamily="2" charset="2"/>
              </a:rPr>
              <a:t>Can we see a more nuanced picture of learning onset? </a:t>
            </a:r>
            <a:endParaRPr lang="en-US" sz="2800" dirty="0">
              <a:latin typeface="Adobe Caslon Pro" panose="0205050205050A020403" pitchFamily="18" charset="0"/>
            </a:endParaRPr>
          </a:p>
        </p:txBody>
      </p:sp>
      <p:sp>
        <p:nvSpPr>
          <p:cNvPr id="2" name="Title 1"/>
          <p:cNvSpPr>
            <a:spLocks noGrp="1"/>
          </p:cNvSpPr>
          <p:nvPr>
            <p:ph type="title"/>
          </p:nvPr>
        </p:nvSpPr>
        <p:spPr/>
        <p:txBody>
          <a:bodyPr/>
          <a:lstStyle/>
          <a:p>
            <a:r>
              <a:rPr lang="en-US" dirty="0"/>
              <a:t>a</a:t>
            </a:r>
            <a:r>
              <a:rPr lang="en-US" dirty="0" smtClean="0"/>
              <a:t>nalyses review</a:t>
            </a:r>
            <a:endParaRPr lang="en-US" dirty="0"/>
          </a:p>
        </p:txBody>
      </p:sp>
      <p:sp>
        <p:nvSpPr>
          <p:cNvPr id="7" name="Date Placeholder 6"/>
          <p:cNvSpPr>
            <a:spLocks noGrp="1"/>
          </p:cNvSpPr>
          <p:nvPr>
            <p:ph type="dt" sz="half" idx="10"/>
          </p:nvPr>
        </p:nvSpPr>
        <p:spPr/>
        <p:txBody>
          <a:bodyPr/>
          <a:lstStyle/>
          <a:p>
            <a:fld id="{C7ED03EB-29EF-4885-8D65-1FAED45A335C}" type="datetime1">
              <a:rPr lang="en-US" smtClean="0"/>
              <a:t>7/22/2020</a:t>
            </a:fld>
            <a:endParaRPr lang="en-US"/>
          </a:p>
        </p:txBody>
      </p:sp>
      <p:sp>
        <p:nvSpPr>
          <p:cNvPr id="8" name="Slide Number Placeholder 7"/>
          <p:cNvSpPr>
            <a:spLocks noGrp="1"/>
          </p:cNvSpPr>
          <p:nvPr>
            <p:ph type="sldNum" sz="quarter" idx="12"/>
          </p:nvPr>
        </p:nvSpPr>
        <p:spPr/>
        <p:txBody>
          <a:bodyPr/>
          <a:lstStyle/>
          <a:p>
            <a:fld id="{1783F43C-B407-4A89-8A7C-628C7F78B709}" type="slidenum">
              <a:rPr lang="en-US" smtClean="0"/>
              <a:t>43</a:t>
            </a:fld>
            <a:endParaRPr lang="en-US"/>
          </a:p>
        </p:txBody>
      </p:sp>
      <p:sp>
        <p:nvSpPr>
          <p:cNvPr id="10" name="Content Placeholder 5"/>
          <p:cNvSpPr>
            <a:spLocks noGrp="1"/>
          </p:cNvSpPr>
          <p:nvPr>
            <p:ph sz="quarter" idx="4"/>
          </p:nvPr>
        </p:nvSpPr>
        <p:spPr>
          <a:xfrm>
            <a:off x="6172200" y="2505075"/>
            <a:ext cx="5181600" cy="3557058"/>
          </a:xfrm>
        </p:spPr>
        <p:txBody>
          <a:bodyPr>
            <a:normAutofit/>
          </a:bodyPr>
          <a:lstStyle/>
          <a:p>
            <a:pPr marL="514350" indent="-514350">
              <a:buAutoNum type="arabicPeriod"/>
            </a:pPr>
            <a:r>
              <a:rPr lang="en-US" dirty="0" smtClean="0"/>
              <a:t>Yes. </a:t>
            </a:r>
          </a:p>
          <a:p>
            <a:pPr marL="514350" indent="-514350">
              <a:buAutoNum type="arabicPeriod"/>
            </a:pPr>
            <a:endParaRPr lang="en-US" dirty="0" smtClean="0"/>
          </a:p>
          <a:p>
            <a:pPr marL="514350" indent="-514350">
              <a:buAutoNum type="arabicPeriod"/>
            </a:pPr>
            <a:r>
              <a:rPr lang="en-US" dirty="0" smtClean="0"/>
              <a:t>Yes.</a:t>
            </a:r>
          </a:p>
          <a:p>
            <a:pPr marL="514350" indent="-514350">
              <a:buAutoNum type="arabicPeriod"/>
            </a:pPr>
            <a:endParaRPr lang="en-US" dirty="0"/>
          </a:p>
          <a:p>
            <a:pPr marL="514350" indent="-514350">
              <a:buAutoNum type="arabicPeriod"/>
            </a:pPr>
            <a:r>
              <a:rPr lang="en-US" dirty="0" smtClean="0"/>
              <a:t>…</a:t>
            </a:r>
          </a:p>
        </p:txBody>
      </p:sp>
      <p:pic>
        <p:nvPicPr>
          <p:cNvPr id="12"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02829" y="1837797"/>
            <a:ext cx="2375579" cy="1187790"/>
          </a:xfr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12339" y="3139533"/>
            <a:ext cx="2101321" cy="140088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7976" y="3139533"/>
            <a:ext cx="2065894" cy="1475639"/>
          </a:xfrm>
          <a:prstGeom prst="rect">
            <a:avLst/>
          </a:prstGeom>
        </p:spPr>
      </p:pic>
    </p:spTree>
    <p:extLst>
      <p:ext uri="{BB962C8B-B14F-4D97-AF65-F5344CB8AC3E}">
        <p14:creationId xmlns:p14="http://schemas.microsoft.com/office/powerpoint/2010/main" val="4021185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statistical learning</a:t>
            </a:r>
            <a:endParaRPr lang="en-US" dirty="0"/>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5</a:t>
            </a:fld>
            <a:endParaRPr lang="en-US"/>
          </a:p>
        </p:txBody>
      </p:sp>
      <p:sp>
        <p:nvSpPr>
          <p:cNvPr id="11" name="Rectangle 10"/>
          <p:cNvSpPr/>
          <p:nvPr/>
        </p:nvSpPr>
        <p:spPr>
          <a:xfrm>
            <a:off x="902349" y="3174774"/>
            <a:ext cx="3528530" cy="584775"/>
          </a:xfrm>
          <a:prstGeom prst="rect">
            <a:avLst/>
          </a:prstGeom>
        </p:spPr>
        <p:txBody>
          <a:bodyPr wrap="none">
            <a:spAutoFit/>
          </a:bodyPr>
          <a:lstStyle/>
          <a:p>
            <a:r>
              <a:rPr lang="en-US" sz="3200" b="1" dirty="0">
                <a:solidFill>
                  <a:schemeClr val="bg2">
                    <a:lumMod val="50000"/>
                  </a:schemeClr>
                </a:solidFill>
                <a:latin typeface="Arial" panose="020B0604020202020204" pitchFamily="34" charset="0"/>
                <a:cs typeface="Arial" panose="020B0604020202020204" pitchFamily="34" charset="0"/>
              </a:rPr>
              <a:t>g</a:t>
            </a:r>
            <a:r>
              <a:rPr lang="en-US" sz="3200" b="1" dirty="0" smtClean="0">
                <a:solidFill>
                  <a:schemeClr val="bg2">
                    <a:lumMod val="50000"/>
                  </a:schemeClr>
                </a:solidFill>
                <a:latin typeface="Arial" panose="020B0604020202020204" pitchFamily="34" charset="0"/>
                <a:cs typeface="Arial" panose="020B0604020202020204" pitchFamily="34" charset="0"/>
              </a:rPr>
              <a:t>o la </a:t>
            </a:r>
            <a:r>
              <a:rPr lang="en-US" sz="3200" b="1" dirty="0" err="1" smtClean="0">
                <a:solidFill>
                  <a:schemeClr val="bg2">
                    <a:lumMod val="50000"/>
                  </a:schemeClr>
                </a:solidFill>
                <a:latin typeface="Arial" panose="020B0604020202020204" pitchFamily="34" charset="0"/>
                <a:cs typeface="Arial" panose="020B0604020202020204" pitchFamily="34" charset="0"/>
              </a:rPr>
              <a:t>bu</a:t>
            </a:r>
            <a:r>
              <a:rPr lang="en-US" sz="3200" b="1" dirty="0" smtClean="0">
                <a:solidFill>
                  <a:schemeClr val="bg2">
                    <a:lumMod val="50000"/>
                  </a:schemeClr>
                </a:solidFill>
                <a:latin typeface="Arial" panose="020B0604020202020204" pitchFamily="34" charset="0"/>
                <a:cs typeface="Arial" panose="020B0604020202020204" pitchFamily="34" charset="0"/>
              </a:rPr>
              <a:t> bi da </a:t>
            </a:r>
            <a:r>
              <a:rPr lang="en-US" sz="3200" b="1" dirty="0" err="1" smtClean="0">
                <a:solidFill>
                  <a:schemeClr val="bg2">
                    <a:lumMod val="50000"/>
                  </a:schemeClr>
                </a:solidFill>
                <a:latin typeface="Arial" panose="020B0604020202020204" pitchFamily="34" charset="0"/>
                <a:cs typeface="Arial" panose="020B0604020202020204" pitchFamily="34" charset="0"/>
              </a:rPr>
              <a:t>ku</a:t>
            </a:r>
            <a:endParaRPr lang="en-US" sz="3200" b="1" dirty="0">
              <a:solidFill>
                <a:schemeClr val="bg2">
                  <a:lumMod val="50000"/>
                </a:schemeClr>
              </a:solidFill>
            </a:endParaRPr>
          </a:p>
        </p:txBody>
      </p:sp>
      <p:sp>
        <p:nvSpPr>
          <p:cNvPr id="14" name="Rectangle 13"/>
          <p:cNvSpPr/>
          <p:nvPr/>
        </p:nvSpPr>
        <p:spPr>
          <a:xfrm>
            <a:off x="1129976" y="4645642"/>
            <a:ext cx="3073277" cy="584775"/>
          </a:xfrm>
          <a:prstGeom prst="rect">
            <a:avLst/>
          </a:prstGeom>
        </p:spPr>
        <p:txBody>
          <a:bodyPr wrap="none">
            <a:spAutoFit/>
          </a:bodyPr>
          <a:lstStyle/>
          <a:p>
            <a:r>
              <a:rPr lang="en-US" sz="3200" b="1" dirty="0" err="1" smtClean="0">
                <a:solidFill>
                  <a:srgbClr val="7030A0"/>
                </a:solidFill>
                <a:latin typeface="Arial" panose="020B0604020202020204" pitchFamily="34" charset="0"/>
                <a:cs typeface="Arial" panose="020B0604020202020204" pitchFamily="34" charset="0"/>
              </a:rPr>
              <a:t>go</a:t>
            </a:r>
            <a:r>
              <a:rPr lang="en-US" sz="3200" b="1" dirty="0" err="1" smtClean="0">
                <a:solidFill>
                  <a:srgbClr val="9966FF"/>
                </a:solidFill>
                <a:latin typeface="Arial" panose="020B0604020202020204" pitchFamily="34" charset="0"/>
                <a:cs typeface="Arial" panose="020B0604020202020204" pitchFamily="34" charset="0"/>
              </a:rPr>
              <a:t>la</a:t>
            </a:r>
            <a:r>
              <a:rPr lang="en-US" sz="3200" b="1" dirty="0" err="1" smtClean="0">
                <a:solidFill>
                  <a:srgbClr val="CCCCFF"/>
                </a:solidFill>
                <a:latin typeface="Arial" panose="020B0604020202020204" pitchFamily="34" charset="0"/>
                <a:cs typeface="Arial" panose="020B0604020202020204" pitchFamily="34" charset="0"/>
              </a:rPr>
              <a:t>bu</a:t>
            </a:r>
            <a:r>
              <a:rPr lang="en-US" sz="3200" b="1" dirty="0" smtClean="0">
                <a:solidFill>
                  <a:srgbClr val="CCCCFF"/>
                </a:solidFill>
                <a:latin typeface="Arial" panose="020B0604020202020204" pitchFamily="34" charset="0"/>
                <a:cs typeface="Arial" panose="020B0604020202020204" pitchFamily="34" charset="0"/>
              </a:rPr>
              <a:t> </a:t>
            </a:r>
            <a:r>
              <a:rPr lang="en-US" sz="3200" b="1" dirty="0" err="1" smtClean="0">
                <a:solidFill>
                  <a:schemeClr val="accent6">
                    <a:lumMod val="75000"/>
                  </a:schemeClr>
                </a:solidFill>
                <a:latin typeface="Arial" panose="020B0604020202020204" pitchFamily="34" charset="0"/>
                <a:cs typeface="Arial" panose="020B0604020202020204" pitchFamily="34" charset="0"/>
              </a:rPr>
              <a:t>bi</a:t>
            </a:r>
            <a:r>
              <a:rPr lang="en-US" sz="3200" b="1" dirty="0" err="1" smtClean="0">
                <a:solidFill>
                  <a:schemeClr val="accent6">
                    <a:lumMod val="60000"/>
                    <a:lumOff val="40000"/>
                  </a:schemeClr>
                </a:solidFill>
                <a:latin typeface="Arial" panose="020B0604020202020204" pitchFamily="34" charset="0"/>
                <a:cs typeface="Arial" panose="020B0604020202020204" pitchFamily="34" charset="0"/>
              </a:rPr>
              <a:t>da</a:t>
            </a:r>
            <a:r>
              <a:rPr lang="en-US" sz="3200" b="1" dirty="0" err="1" smtClean="0">
                <a:solidFill>
                  <a:schemeClr val="accent6">
                    <a:lumMod val="40000"/>
                    <a:lumOff val="60000"/>
                  </a:schemeClr>
                </a:solidFill>
                <a:latin typeface="Arial" panose="020B0604020202020204" pitchFamily="34" charset="0"/>
                <a:cs typeface="Arial" panose="020B0604020202020204" pitchFamily="34" charset="0"/>
              </a:rPr>
              <a:t>ku</a:t>
            </a:r>
            <a:endParaRPr lang="en-US" sz="3200" b="1" dirty="0"/>
          </a:p>
        </p:txBody>
      </p:sp>
      <p:sp>
        <p:nvSpPr>
          <p:cNvPr id="16" name="Down Arrow 15"/>
          <p:cNvSpPr/>
          <p:nvPr/>
        </p:nvSpPr>
        <p:spPr>
          <a:xfrm>
            <a:off x="2381545" y="3759549"/>
            <a:ext cx="164714" cy="8860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6096000" y="2248065"/>
            <a:ext cx="4429418" cy="369332"/>
          </a:xfrm>
          <a:prstGeom prst="rect">
            <a:avLst/>
          </a:prstGeom>
        </p:spPr>
        <p:txBody>
          <a:bodyPr wrap="none">
            <a:spAutoFit/>
          </a:bodyPr>
          <a:lstStyle/>
          <a:p>
            <a:r>
              <a:rPr lang="en-US" b="1" dirty="0" err="1">
                <a:solidFill>
                  <a:schemeClr val="accent1">
                    <a:lumMod val="75000"/>
                  </a:schemeClr>
                </a:solidFill>
                <a:latin typeface="Arial" panose="020B0604020202020204" pitchFamily="34" charset="0"/>
                <a:cs typeface="Arial" panose="020B0604020202020204" pitchFamily="34" charset="0"/>
              </a:rPr>
              <a:t>tu</a:t>
            </a:r>
            <a:r>
              <a:rPr lang="en-US" b="1" dirty="0" err="1">
                <a:solidFill>
                  <a:schemeClr val="accent1">
                    <a:lumMod val="60000"/>
                    <a:lumOff val="40000"/>
                  </a:schemeClr>
                </a:solidFill>
                <a:latin typeface="Arial" panose="020B0604020202020204" pitchFamily="34" charset="0"/>
                <a:cs typeface="Arial" panose="020B0604020202020204" pitchFamily="34" charset="0"/>
              </a:rPr>
              <a:t>pi</a:t>
            </a:r>
            <a:r>
              <a:rPr lang="en-US" b="1" dirty="0" err="1">
                <a:solidFill>
                  <a:schemeClr val="accent1">
                    <a:lumMod val="40000"/>
                    <a:lumOff val="60000"/>
                  </a:schemeClr>
                </a:solidFill>
                <a:latin typeface="Arial" panose="020B0604020202020204" pitchFamily="34" charset="0"/>
                <a:cs typeface="Arial" panose="020B0604020202020204" pitchFamily="34" charset="0"/>
              </a:rPr>
              <a:t>ro</a:t>
            </a:r>
            <a:r>
              <a:rPr lang="en-US" b="1" dirty="0" err="1">
                <a:solidFill>
                  <a:schemeClr val="accent6">
                    <a:lumMod val="75000"/>
                  </a:schemeClr>
                </a:solidFill>
                <a:latin typeface="Arial" panose="020B0604020202020204" pitchFamily="34" charset="0"/>
                <a:cs typeface="Arial" panose="020B0604020202020204" pitchFamily="34" charset="0"/>
              </a:rPr>
              <a:t>bi</a:t>
            </a:r>
            <a:r>
              <a:rPr lang="en-US" b="1" dirty="0" err="1">
                <a:solidFill>
                  <a:schemeClr val="accent6">
                    <a:lumMod val="60000"/>
                    <a:lumOff val="40000"/>
                  </a:schemeClr>
                </a:solidFill>
                <a:latin typeface="Arial" panose="020B0604020202020204" pitchFamily="34" charset="0"/>
                <a:cs typeface="Arial" panose="020B0604020202020204" pitchFamily="34" charset="0"/>
              </a:rPr>
              <a:t>da</a:t>
            </a:r>
            <a:r>
              <a:rPr lang="en-US" b="1" dirty="0" err="1">
                <a:solidFill>
                  <a:schemeClr val="accent6">
                    <a:lumMod val="40000"/>
                    <a:lumOff val="60000"/>
                  </a:schemeClr>
                </a:solidFill>
                <a:latin typeface="Arial" panose="020B0604020202020204" pitchFamily="34" charset="0"/>
                <a:cs typeface="Arial" panose="020B0604020202020204" pitchFamily="34" charset="0"/>
              </a:rPr>
              <a:t>ku</a:t>
            </a:r>
            <a:r>
              <a:rPr lang="en-US" b="1" dirty="0" err="1">
                <a:solidFill>
                  <a:srgbClr val="7030A0"/>
                </a:solidFill>
                <a:latin typeface="Arial" panose="020B0604020202020204" pitchFamily="34" charset="0"/>
                <a:cs typeface="Arial" panose="020B0604020202020204" pitchFamily="34" charset="0"/>
              </a:rPr>
              <a:t>go</a:t>
            </a:r>
            <a:r>
              <a:rPr lang="en-US" b="1" dirty="0" err="1">
                <a:solidFill>
                  <a:srgbClr val="9966FF"/>
                </a:solidFill>
                <a:latin typeface="Arial" panose="020B0604020202020204" pitchFamily="34" charset="0"/>
                <a:cs typeface="Arial" panose="020B0604020202020204" pitchFamily="34" charset="0"/>
              </a:rPr>
              <a:t>la</a:t>
            </a:r>
            <a:r>
              <a:rPr lang="en-US" b="1" dirty="0" err="1">
                <a:solidFill>
                  <a:srgbClr val="CCCCFF"/>
                </a:solidFill>
                <a:latin typeface="Arial" panose="020B0604020202020204" pitchFamily="34" charset="0"/>
                <a:cs typeface="Arial" panose="020B0604020202020204" pitchFamily="34" charset="0"/>
              </a:rPr>
              <a:t>bu</a:t>
            </a:r>
            <a:r>
              <a:rPr lang="en-US" b="1" dirty="0" err="1">
                <a:solidFill>
                  <a:schemeClr val="accent2">
                    <a:lumMod val="75000"/>
                  </a:schemeClr>
                </a:solidFill>
                <a:latin typeface="Arial" panose="020B0604020202020204" pitchFamily="34" charset="0"/>
                <a:cs typeface="Arial" panose="020B0604020202020204" pitchFamily="34" charset="0"/>
              </a:rPr>
              <a:t>pa</a:t>
            </a:r>
            <a:r>
              <a:rPr lang="en-US" b="1" dirty="0" err="1">
                <a:solidFill>
                  <a:schemeClr val="accent2">
                    <a:lumMod val="60000"/>
                    <a:lumOff val="40000"/>
                  </a:schemeClr>
                </a:solidFill>
                <a:latin typeface="Arial" panose="020B0604020202020204" pitchFamily="34" charset="0"/>
                <a:cs typeface="Arial" panose="020B0604020202020204" pitchFamily="34" charset="0"/>
              </a:rPr>
              <a:t>do</a:t>
            </a:r>
            <a:r>
              <a:rPr lang="en-US" b="1" dirty="0" err="1">
                <a:solidFill>
                  <a:schemeClr val="accent2">
                    <a:lumMod val="40000"/>
                    <a:lumOff val="60000"/>
                  </a:schemeClr>
                </a:solidFill>
                <a:latin typeface="Arial" panose="020B0604020202020204" pitchFamily="34" charset="0"/>
                <a:cs typeface="Arial" panose="020B0604020202020204" pitchFamily="34" charset="0"/>
              </a:rPr>
              <a:t>ti</a:t>
            </a:r>
            <a:r>
              <a:rPr lang="en-US" b="1" dirty="0" err="1">
                <a:solidFill>
                  <a:schemeClr val="accent6">
                    <a:lumMod val="75000"/>
                  </a:schemeClr>
                </a:solidFill>
                <a:latin typeface="Arial" panose="020B0604020202020204" pitchFamily="34" charset="0"/>
                <a:cs typeface="Arial" panose="020B0604020202020204" pitchFamily="34" charset="0"/>
              </a:rPr>
              <a:t>bi</a:t>
            </a:r>
            <a:r>
              <a:rPr lang="en-US" b="1" dirty="0" err="1">
                <a:solidFill>
                  <a:schemeClr val="accent6">
                    <a:lumMod val="60000"/>
                    <a:lumOff val="40000"/>
                  </a:schemeClr>
                </a:solidFill>
                <a:latin typeface="Arial" panose="020B0604020202020204" pitchFamily="34" charset="0"/>
                <a:cs typeface="Arial" panose="020B0604020202020204" pitchFamily="34" charset="0"/>
              </a:rPr>
              <a:t>da</a:t>
            </a:r>
            <a:r>
              <a:rPr lang="en-US" b="1" dirty="0" err="1">
                <a:solidFill>
                  <a:schemeClr val="accent6">
                    <a:lumMod val="40000"/>
                    <a:lumOff val="60000"/>
                  </a:schemeClr>
                </a:solidFill>
                <a:latin typeface="Arial" panose="020B0604020202020204" pitchFamily="34" charset="0"/>
                <a:cs typeface="Arial" panose="020B0604020202020204" pitchFamily="34" charset="0"/>
              </a:rPr>
              <a:t>ku</a:t>
            </a:r>
            <a:r>
              <a:rPr lang="en-US" b="1" dirty="0" err="1">
                <a:solidFill>
                  <a:schemeClr val="accent1">
                    <a:lumMod val="75000"/>
                  </a:schemeClr>
                </a:solidFill>
                <a:latin typeface="Arial" panose="020B0604020202020204" pitchFamily="34" charset="0"/>
                <a:cs typeface="Arial" panose="020B0604020202020204" pitchFamily="34" charset="0"/>
              </a:rPr>
              <a:t>tu</a:t>
            </a:r>
            <a:r>
              <a:rPr lang="en-US" b="1" dirty="0" err="1">
                <a:solidFill>
                  <a:schemeClr val="accent1">
                    <a:lumMod val="60000"/>
                    <a:lumOff val="40000"/>
                  </a:schemeClr>
                </a:solidFill>
                <a:latin typeface="Arial" panose="020B0604020202020204" pitchFamily="34" charset="0"/>
                <a:cs typeface="Arial" panose="020B0604020202020204" pitchFamily="34" charset="0"/>
              </a:rPr>
              <a:t>pi</a:t>
            </a:r>
            <a:r>
              <a:rPr lang="en-US" b="1" dirty="0" err="1">
                <a:solidFill>
                  <a:schemeClr val="accent1">
                    <a:lumMod val="40000"/>
                    <a:lumOff val="60000"/>
                  </a:schemeClr>
                </a:solidFill>
                <a:latin typeface="Arial" panose="020B0604020202020204" pitchFamily="34" charset="0"/>
                <a:cs typeface="Arial" panose="020B0604020202020204" pitchFamily="34" charset="0"/>
              </a:rPr>
              <a:t>ro</a:t>
            </a:r>
            <a:endParaRPr lang="en-US" b="1" dirty="0">
              <a:solidFill>
                <a:schemeClr val="accent2">
                  <a:lumMod val="40000"/>
                  <a:lumOff val="60000"/>
                </a:schemeClr>
              </a:solidFill>
              <a:latin typeface="Arial" panose="020B0604020202020204" pitchFamily="34" charset="0"/>
              <a:cs typeface="Arial" panose="020B0604020202020204" pitchFamily="34" charset="0"/>
            </a:endParaRPr>
          </a:p>
        </p:txBody>
      </p:sp>
      <p:sp>
        <p:nvSpPr>
          <p:cNvPr id="6" name="Rectangle 5"/>
          <p:cNvSpPr/>
          <p:nvPr/>
        </p:nvSpPr>
        <p:spPr>
          <a:xfrm>
            <a:off x="5102439" y="2248065"/>
            <a:ext cx="466794" cy="369332"/>
          </a:xfrm>
          <a:prstGeom prst="rect">
            <a:avLst/>
          </a:prstGeom>
        </p:spPr>
        <p:txBody>
          <a:bodyPr wrap="none">
            <a:spAutoFit/>
          </a:bodyPr>
          <a:lstStyle/>
          <a:p>
            <a:r>
              <a:rPr lang="en-US" b="1" dirty="0">
                <a:solidFill>
                  <a:schemeClr val="accent2">
                    <a:lumMod val="60000"/>
                    <a:lumOff val="40000"/>
                  </a:schemeClr>
                </a:solidFill>
                <a:latin typeface="Arial" panose="020B0604020202020204" pitchFamily="34" charset="0"/>
                <a:cs typeface="Arial" panose="020B0604020202020204" pitchFamily="34" charset="0"/>
              </a:rPr>
              <a:t>do</a:t>
            </a:r>
            <a:endParaRPr lang="en-US" dirty="0"/>
          </a:p>
        </p:txBody>
      </p:sp>
      <p:pic>
        <p:nvPicPr>
          <p:cNvPr id="13"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2561" y="2780010"/>
            <a:ext cx="520103" cy="52010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406059" y="4117541"/>
            <a:ext cx="1646605" cy="369332"/>
          </a:xfrm>
          <a:prstGeom prst="rect">
            <a:avLst/>
          </a:prstGeom>
        </p:spPr>
        <p:txBody>
          <a:bodyPr wrap="none">
            <a:spAutoFit/>
          </a:bodyPr>
          <a:lstStyle/>
          <a:p>
            <a:r>
              <a:rPr lang="en-US" b="1" dirty="0" err="1">
                <a:solidFill>
                  <a:srgbClr val="7030A0"/>
                </a:solidFill>
                <a:latin typeface="Arial" panose="020B0604020202020204" pitchFamily="34" charset="0"/>
                <a:cs typeface="Arial" panose="020B0604020202020204" pitchFamily="34" charset="0"/>
              </a:rPr>
              <a:t>go</a:t>
            </a:r>
            <a:r>
              <a:rPr lang="en-US" b="1" dirty="0" err="1">
                <a:solidFill>
                  <a:srgbClr val="9966FF"/>
                </a:solidFill>
                <a:latin typeface="Arial" panose="020B0604020202020204" pitchFamily="34" charset="0"/>
                <a:cs typeface="Arial" panose="020B0604020202020204" pitchFamily="34" charset="0"/>
              </a:rPr>
              <a:t>la</a:t>
            </a:r>
            <a:r>
              <a:rPr lang="en-US" b="1" dirty="0" err="1">
                <a:solidFill>
                  <a:srgbClr val="CCCCFF"/>
                </a:solidFill>
                <a:latin typeface="Arial" panose="020B0604020202020204" pitchFamily="34" charset="0"/>
                <a:cs typeface="Arial" panose="020B0604020202020204" pitchFamily="34" charset="0"/>
              </a:rPr>
              <a:t>bu</a:t>
            </a:r>
            <a:r>
              <a:rPr lang="en-US" b="1" dirty="0">
                <a:solidFill>
                  <a:srgbClr val="CCCCFF"/>
                </a:solidFill>
                <a:latin typeface="Arial" panose="020B0604020202020204" pitchFamily="34" charset="0"/>
                <a:cs typeface="Arial" panose="020B0604020202020204" pitchFamily="34" charset="0"/>
              </a:rPr>
              <a:t> </a:t>
            </a:r>
            <a:r>
              <a:rPr lang="en-US" b="1" dirty="0" err="1" smtClean="0">
                <a:solidFill>
                  <a:schemeClr val="accent1">
                    <a:lumMod val="60000"/>
                    <a:lumOff val="40000"/>
                  </a:schemeClr>
                </a:solidFill>
                <a:latin typeface="Arial" panose="020B0604020202020204" pitchFamily="34" charset="0"/>
                <a:cs typeface="Arial" panose="020B0604020202020204" pitchFamily="34" charset="0"/>
              </a:rPr>
              <a:t>pi</a:t>
            </a:r>
            <a:r>
              <a:rPr lang="en-US" b="1" dirty="0" err="1" smtClean="0">
                <a:solidFill>
                  <a:schemeClr val="accent1">
                    <a:lumMod val="40000"/>
                    <a:lumOff val="60000"/>
                  </a:schemeClr>
                </a:solidFill>
                <a:latin typeface="Arial" panose="020B0604020202020204" pitchFamily="34" charset="0"/>
                <a:cs typeface="Arial" panose="020B0604020202020204" pitchFamily="34" charset="0"/>
              </a:rPr>
              <a:t>ro</a:t>
            </a:r>
            <a:r>
              <a:rPr lang="en-US" b="1" dirty="0" err="1" smtClean="0">
                <a:solidFill>
                  <a:schemeClr val="accent6">
                    <a:lumMod val="75000"/>
                  </a:schemeClr>
                </a:solidFill>
                <a:latin typeface="Arial" panose="020B0604020202020204" pitchFamily="34" charset="0"/>
                <a:cs typeface="Arial" panose="020B0604020202020204" pitchFamily="34" charset="0"/>
              </a:rPr>
              <a:t>bi</a:t>
            </a:r>
            <a:endParaRPr lang="en-US" b="1" dirty="0"/>
          </a:p>
        </p:txBody>
      </p:sp>
      <p:pic>
        <p:nvPicPr>
          <p:cNvPr id="15"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9258" y="4639498"/>
            <a:ext cx="520103" cy="52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09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2"/>
          <p:cNvSpPr txBox="1">
            <a:spLocks/>
          </p:cNvSpPr>
          <p:nvPr/>
        </p:nvSpPr>
        <p:spPr>
          <a:xfrm>
            <a:off x="838200" y="1825625"/>
            <a:ext cx="10515600" cy="435133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dirty="0" smtClean="0"/>
          </a:p>
          <a:p>
            <a:pPr>
              <a:spcBef>
                <a:spcPts val="0"/>
              </a:spcBef>
            </a:pPr>
            <a:endParaRPr lang="en-US" dirty="0" smtClean="0"/>
          </a:p>
          <a:p>
            <a:pPr marL="0" indent="0">
              <a:spcBef>
                <a:spcPts val="0"/>
              </a:spcBef>
              <a:buFont typeface="Arial" panose="020B0604020202020204" pitchFamily="34" charset="0"/>
              <a:buNone/>
            </a:pPr>
            <a:endParaRPr lang="en-US" dirty="0" smtClean="0"/>
          </a:p>
          <a:p>
            <a:pPr marL="0" indent="0" algn="just">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r>
              <a:rPr lang="en-US" dirty="0" smtClean="0"/>
              <a:t/>
            </a:r>
            <a:br>
              <a:rPr lang="en-US" dirty="0" smtClean="0"/>
            </a:br>
            <a:endParaRPr lang="en-US" dirty="0" smtClean="0"/>
          </a:p>
          <a:p>
            <a:pPr marL="0" indent="0">
              <a:spcBef>
                <a:spcPts val="0"/>
              </a:spcBef>
              <a:buFont typeface="Arial" panose="020B0604020202020204" pitchFamily="34" charset="0"/>
              <a:buNone/>
            </a:pPr>
            <a:endParaRPr lang="en-US" dirty="0" smtClean="0"/>
          </a:p>
          <a:p>
            <a:pPr marL="0" indent="0">
              <a:spcBef>
                <a:spcPts val="0"/>
              </a:spcBef>
              <a:buFont typeface="Arial" panose="020B0604020202020204" pitchFamily="34" charset="0"/>
              <a:buNone/>
            </a:pPr>
            <a:endParaRPr lang="en-US" dirty="0" smtClean="0"/>
          </a:p>
        </p:txBody>
      </p:sp>
      <p:sp>
        <p:nvSpPr>
          <p:cNvPr id="2" name="Title 1"/>
          <p:cNvSpPr>
            <a:spLocks noGrp="1"/>
          </p:cNvSpPr>
          <p:nvPr>
            <p:ph type="title"/>
          </p:nvPr>
        </p:nvSpPr>
        <p:spPr/>
        <p:txBody>
          <a:bodyPr/>
          <a:lstStyle/>
          <a:p>
            <a:r>
              <a:rPr lang="en-US" dirty="0" smtClean="0"/>
              <a:t>stimuli</a:t>
            </a:r>
            <a:endParaRPr lang="en-US" dirty="0"/>
          </a:p>
        </p:txBody>
      </p:sp>
      <p:sp>
        <p:nvSpPr>
          <p:cNvPr id="4" name="Date Placeholder 3"/>
          <p:cNvSpPr>
            <a:spLocks noGrp="1"/>
          </p:cNvSpPr>
          <p:nvPr>
            <p:ph type="dt" sz="half" idx="10"/>
          </p:nvPr>
        </p:nvSpPr>
        <p:spPr/>
        <p:txBody>
          <a:bodyPr/>
          <a:lstStyle/>
          <a:p>
            <a:fld id="{0B9E4078-DD25-4238-8913-BCD655CF9EBA}" type="datetime1">
              <a:rPr lang="en-US" smtClean="0"/>
              <a:t>7/22/2020</a:t>
            </a:fld>
            <a:endParaRPr lang="en-US"/>
          </a:p>
        </p:txBody>
      </p:sp>
      <p:sp>
        <p:nvSpPr>
          <p:cNvPr id="5" name="Slide Number Placeholder 4"/>
          <p:cNvSpPr>
            <a:spLocks noGrp="1"/>
          </p:cNvSpPr>
          <p:nvPr>
            <p:ph type="sldNum" sz="quarter" idx="12"/>
          </p:nvPr>
        </p:nvSpPr>
        <p:spPr/>
        <p:txBody>
          <a:bodyPr/>
          <a:lstStyle/>
          <a:p>
            <a:fld id="{1783F43C-B407-4A89-8A7C-628C7F78B709}" type="slidenum">
              <a:rPr lang="en-US" smtClean="0"/>
              <a:t>6</a:t>
            </a:fld>
            <a:endParaRPr lang="en-US"/>
          </a:p>
        </p:txBody>
      </p:sp>
      <p:sp>
        <p:nvSpPr>
          <p:cNvPr id="8" name="Oval 7"/>
          <p:cNvSpPr/>
          <p:nvPr/>
        </p:nvSpPr>
        <p:spPr>
          <a:xfrm>
            <a:off x="7583252" y="4234236"/>
            <a:ext cx="635462" cy="58816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8526912" y="5432895"/>
            <a:ext cx="635462" cy="58816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250252" y="4996543"/>
            <a:ext cx="635462" cy="45921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250252" y="4139554"/>
            <a:ext cx="635462" cy="57794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https://upload.wikimedia.org/wikipedia/commons/thumb/5/5b/German_monophthongs_chart.svg/220px-German_monophthongs_char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363" y="4234237"/>
            <a:ext cx="3181351" cy="248723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838200" y="1554231"/>
            <a:ext cx="10515600" cy="3970318"/>
          </a:xfrm>
          <a:prstGeom prst="rect">
            <a:avLst/>
          </a:prstGeom>
        </p:spPr>
        <p:txBody>
          <a:bodyPr wrap="square">
            <a:spAutoFit/>
          </a:bodyPr>
          <a:lstStyle/>
          <a:p>
            <a:pPr marL="457200" indent="-457200">
              <a:buFont typeface="Arial" panose="020B0604020202020204" pitchFamily="34" charset="0"/>
              <a:buChar char="•"/>
            </a:pPr>
            <a:r>
              <a:rPr lang="en-US" sz="2800" dirty="0">
                <a:latin typeface="Adobe Caslon Pro" panose="0205050205050A020403" pitchFamily="18" charset="0"/>
              </a:rPr>
              <a:t>CV syllables equated for co-occurrence frequency in spoken German</a:t>
            </a:r>
          </a:p>
          <a:p>
            <a:pPr marL="457200" indent="-457200">
              <a:buFont typeface="Arial" panose="020B0604020202020204" pitchFamily="34" charset="0"/>
              <a:buChar char="•"/>
            </a:pPr>
            <a:r>
              <a:rPr lang="en-US" sz="2800" dirty="0">
                <a:latin typeface="Adobe Caslon Pro" panose="0205050205050A020403" pitchFamily="18" charset="0"/>
              </a:rPr>
              <a:t>12 unique consonants</a:t>
            </a:r>
          </a:p>
          <a:p>
            <a:pPr marL="457200" indent="-457200">
              <a:buFont typeface="Arial" panose="020B0604020202020204" pitchFamily="34" charset="0"/>
              <a:buChar char="•"/>
            </a:pPr>
            <a:r>
              <a:rPr lang="en-US" sz="2800" dirty="0">
                <a:latin typeface="Adobe Caslon Pro" panose="0205050205050A020403" pitchFamily="18" charset="0"/>
              </a:rPr>
              <a:t>5 vowels, maximally separated in place and manner</a:t>
            </a:r>
          </a:p>
          <a:p>
            <a:endParaRPr lang="en-US" sz="2800" dirty="0" smtClean="0">
              <a:latin typeface="Adobe Caslon Pro" panose="0205050205050A020403" pitchFamily="18" charset="0"/>
            </a:endParaRPr>
          </a:p>
          <a:p>
            <a:r>
              <a:rPr lang="en-US" sz="2800" dirty="0" smtClean="0">
                <a:latin typeface="Adobe Caslon Pro" panose="0205050205050A020403" pitchFamily="18" charset="0"/>
              </a:rPr>
              <a:t>Set:</a:t>
            </a:r>
            <a:endParaRPr lang="en-US" sz="2800" dirty="0">
              <a:latin typeface="Adobe Caslon Pro" panose="0205050205050A020403" pitchFamily="18" charset="0"/>
            </a:endParaRPr>
          </a:p>
          <a:p>
            <a:r>
              <a:rPr lang="en-US" sz="2800" dirty="0" err="1">
                <a:latin typeface="Adobe Caslon Pro" panose="0205050205050A020403" pitchFamily="18" charset="0"/>
              </a:rPr>
              <a:t>nugadi</a:t>
            </a:r>
            <a:r>
              <a:rPr lang="en-US" sz="2800" dirty="0">
                <a:latin typeface="Adobe Caslon Pro" panose="0205050205050A020403" pitchFamily="18" charset="0"/>
              </a:rPr>
              <a:t/>
            </a:r>
            <a:br>
              <a:rPr lang="en-US" sz="2800" dirty="0">
                <a:latin typeface="Adobe Caslon Pro" panose="0205050205050A020403" pitchFamily="18" charset="0"/>
              </a:rPr>
            </a:br>
            <a:r>
              <a:rPr lang="en-US" sz="2800" dirty="0" err="1">
                <a:latin typeface="Adobe Caslon Pro" panose="0205050205050A020403" pitchFamily="18" charset="0"/>
              </a:rPr>
              <a:t>rokise</a:t>
            </a:r>
            <a:r>
              <a:rPr lang="en-US" sz="2800" dirty="0">
                <a:latin typeface="Adobe Caslon Pro" panose="0205050205050A020403" pitchFamily="18" charset="0"/>
              </a:rPr>
              <a:t/>
            </a:r>
            <a:br>
              <a:rPr lang="en-US" sz="2800" dirty="0">
                <a:latin typeface="Adobe Caslon Pro" panose="0205050205050A020403" pitchFamily="18" charset="0"/>
              </a:rPr>
            </a:br>
            <a:r>
              <a:rPr lang="en-US" sz="2800" dirty="0" err="1">
                <a:latin typeface="Adobe Caslon Pro" panose="0205050205050A020403" pitchFamily="18" charset="0"/>
              </a:rPr>
              <a:t>mipola</a:t>
            </a:r>
            <a:r>
              <a:rPr lang="en-US" sz="2800" dirty="0">
                <a:latin typeface="Adobe Caslon Pro" panose="0205050205050A020403" pitchFamily="18" charset="0"/>
              </a:rPr>
              <a:t/>
            </a:r>
            <a:br>
              <a:rPr lang="en-US" sz="2800" dirty="0">
                <a:latin typeface="Adobe Caslon Pro" panose="0205050205050A020403" pitchFamily="18" charset="0"/>
              </a:rPr>
            </a:br>
            <a:r>
              <a:rPr lang="en-US" sz="2800" dirty="0" err="1">
                <a:latin typeface="Adobe Caslon Pro" panose="0205050205050A020403" pitchFamily="18" charset="0"/>
              </a:rPr>
              <a:t>zabetu</a:t>
            </a:r>
            <a:endParaRPr lang="en-US" sz="2800" dirty="0">
              <a:latin typeface="Adobe Caslon Pro" panose="0205050205050A020403" pitchFamily="18" charset="0"/>
            </a:endParaRPr>
          </a:p>
        </p:txBody>
      </p:sp>
    </p:spTree>
    <p:extLst>
      <p:ext uri="{BB962C8B-B14F-4D97-AF65-F5344CB8AC3E}">
        <p14:creationId xmlns:p14="http://schemas.microsoft.com/office/powerpoint/2010/main" val="140050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ched Right Arrow 4"/>
          <p:cNvSpPr/>
          <p:nvPr/>
        </p:nvSpPr>
        <p:spPr>
          <a:xfrm>
            <a:off x="891821" y="3365802"/>
            <a:ext cx="10652479" cy="254071"/>
          </a:xfrm>
          <a:prstGeom prst="notchedRightArrow">
            <a:avLst/>
          </a:prstGeom>
          <a:solidFill>
            <a:schemeClr val="tx1">
              <a:lumMod val="75000"/>
              <a:lumOff val="25000"/>
            </a:schemeClr>
          </a:solidFill>
        </p:spPr>
        <p:style>
          <a:lnRef idx="0">
            <a:schemeClr val="dk2">
              <a:hueOff val="0"/>
              <a:satOff val="0"/>
              <a:lumOff val="0"/>
              <a:alphaOff val="0"/>
            </a:schemeClr>
          </a:lnRef>
          <a:fillRef idx="1">
            <a:schemeClr val="dk2">
              <a:tint val="40000"/>
              <a:hueOff val="0"/>
              <a:satOff val="0"/>
              <a:lumOff val="0"/>
              <a:alphaOff val="0"/>
            </a:schemeClr>
          </a:fillRef>
          <a:effectRef idx="1">
            <a:schemeClr val="dk2">
              <a:tint val="40000"/>
              <a:hueOff val="0"/>
              <a:satOff val="0"/>
              <a:lumOff val="0"/>
              <a:alphaOff val="0"/>
            </a:schemeClr>
          </a:effectRef>
          <a:fontRef idx="minor">
            <a:schemeClr val="dk1">
              <a:hueOff val="0"/>
              <a:satOff val="0"/>
              <a:lumOff val="0"/>
              <a:alphaOff val="0"/>
            </a:schemeClr>
          </a:fontRef>
        </p:style>
      </p:sp>
      <p:grpSp>
        <p:nvGrpSpPr>
          <p:cNvPr id="6" name="Group 5"/>
          <p:cNvGrpSpPr/>
          <p:nvPr/>
        </p:nvGrpSpPr>
        <p:grpSpPr>
          <a:xfrm>
            <a:off x="1716323" y="1390125"/>
            <a:ext cx="2120423" cy="1902918"/>
            <a:chOff x="492613" y="989"/>
            <a:chExt cx="2194105" cy="2270501"/>
          </a:xfrm>
        </p:grpSpPr>
        <p:sp>
          <p:nvSpPr>
            <p:cNvPr id="20" name="Rectangle 19"/>
            <p:cNvSpPr/>
            <p:nvPr/>
          </p:nvSpPr>
          <p:spPr>
            <a:xfrm>
              <a:off x="492613" y="989"/>
              <a:ext cx="2194105" cy="2270501"/>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TextBox 20"/>
            <p:cNvSpPr txBox="1"/>
            <p:nvPr/>
          </p:nvSpPr>
          <p:spPr>
            <a:xfrm>
              <a:off x="492613" y="989"/>
              <a:ext cx="2194105" cy="227050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Pre-Test:</a:t>
              </a:r>
            </a:p>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2AFC Tempo Judgment</a:t>
              </a:r>
              <a:endParaRPr lang="en-US" sz="1800" b="1" kern="1200" dirty="0">
                <a:solidFill>
                  <a:schemeClr val="tx1">
                    <a:lumMod val="75000"/>
                    <a:lumOff val="25000"/>
                  </a:schemeClr>
                </a:solidFill>
                <a:latin typeface="Adobe Caslon Pro" panose="0205050205050A020403" pitchFamily="18" charset="0"/>
              </a:endParaRPr>
            </a:p>
          </p:txBody>
        </p:sp>
      </p:grpSp>
      <p:sp>
        <p:nvSpPr>
          <p:cNvPr id="7" name="Oval 6"/>
          <p:cNvSpPr/>
          <p:nvPr/>
        </p:nvSpPr>
        <p:spPr>
          <a:xfrm>
            <a:off x="2595285" y="3292493"/>
            <a:ext cx="388042" cy="386984"/>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grpSp>
        <p:nvGrpSpPr>
          <p:cNvPr id="8" name="Group 7"/>
          <p:cNvGrpSpPr/>
          <p:nvPr/>
        </p:nvGrpSpPr>
        <p:grpSpPr>
          <a:xfrm>
            <a:off x="3869712" y="3876007"/>
            <a:ext cx="1502069" cy="1906235"/>
            <a:chOff x="2711915" y="3411688"/>
            <a:chExt cx="1554264" cy="2274459"/>
          </a:xfrm>
        </p:grpSpPr>
        <p:sp>
          <p:nvSpPr>
            <p:cNvPr id="18" name="Rectangle 17"/>
            <p:cNvSpPr/>
            <p:nvPr/>
          </p:nvSpPr>
          <p:spPr>
            <a:xfrm>
              <a:off x="2711915" y="3411688"/>
              <a:ext cx="1554264" cy="2274459"/>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9" name="TextBox 18"/>
            <p:cNvSpPr txBox="1"/>
            <p:nvPr/>
          </p:nvSpPr>
          <p:spPr>
            <a:xfrm>
              <a:off x="2711915" y="3411688"/>
              <a:ext cx="1554264" cy="22744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t"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Incidental learning</a:t>
              </a:r>
              <a:endParaRPr lang="en-US" sz="1800" b="1" i="0" kern="1200" dirty="0">
                <a:solidFill>
                  <a:schemeClr val="tx1">
                    <a:lumMod val="75000"/>
                    <a:lumOff val="25000"/>
                  </a:schemeClr>
                </a:solidFill>
                <a:latin typeface="Adobe Caslon Pro" panose="0205050205050A020403" pitchFamily="18" charset="0"/>
              </a:endParaRPr>
            </a:p>
          </p:txBody>
        </p:sp>
      </p:grpSp>
      <p:sp>
        <p:nvSpPr>
          <p:cNvPr id="9" name="Oval 8"/>
          <p:cNvSpPr/>
          <p:nvPr/>
        </p:nvSpPr>
        <p:spPr>
          <a:xfrm>
            <a:off x="4476766" y="3292493"/>
            <a:ext cx="388042" cy="386984"/>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grpSp>
        <p:nvGrpSpPr>
          <p:cNvPr id="10" name="Group 9"/>
          <p:cNvGrpSpPr/>
          <p:nvPr/>
        </p:nvGrpSpPr>
        <p:grpSpPr>
          <a:xfrm>
            <a:off x="5386551" y="1358741"/>
            <a:ext cx="3493080" cy="1974974"/>
            <a:chOff x="4195720" y="8870"/>
            <a:chExt cx="3614459" cy="2356476"/>
          </a:xfrm>
        </p:grpSpPr>
        <p:sp>
          <p:nvSpPr>
            <p:cNvPr id="16" name="Rectangle 15"/>
            <p:cNvSpPr/>
            <p:nvPr/>
          </p:nvSpPr>
          <p:spPr>
            <a:xfrm>
              <a:off x="4195720" y="8870"/>
              <a:ext cx="2150692" cy="2274459"/>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p:cNvSpPr txBox="1"/>
            <p:nvPr/>
          </p:nvSpPr>
          <p:spPr>
            <a:xfrm>
              <a:off x="5659487" y="90887"/>
              <a:ext cx="2150692" cy="22744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b"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Post-Test:</a:t>
              </a:r>
            </a:p>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2AFC Tempo Judgment</a:t>
              </a:r>
              <a:endParaRPr lang="en-US" sz="1800" kern="1200" dirty="0" smtClean="0">
                <a:solidFill>
                  <a:schemeClr val="tx1">
                    <a:lumMod val="75000"/>
                    <a:lumOff val="25000"/>
                  </a:schemeClr>
                </a:solidFill>
                <a:latin typeface="Adobe Caslon Pro" panose="0205050205050A020403" pitchFamily="18" charset="0"/>
              </a:endParaRPr>
            </a:p>
          </p:txBody>
        </p:sp>
      </p:grpSp>
      <p:sp>
        <p:nvSpPr>
          <p:cNvPr id="11" name="Oval 10"/>
          <p:cNvSpPr/>
          <p:nvPr/>
        </p:nvSpPr>
        <p:spPr>
          <a:xfrm>
            <a:off x="7646375" y="3264467"/>
            <a:ext cx="388042" cy="386984"/>
          </a:xfrm>
          <a:prstGeom prst="ellipse">
            <a:avLst/>
          </a:prstGeom>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grpSp>
        <p:nvGrpSpPr>
          <p:cNvPr id="12" name="Group 11"/>
          <p:cNvGrpSpPr/>
          <p:nvPr/>
        </p:nvGrpSpPr>
        <p:grpSpPr>
          <a:xfrm>
            <a:off x="7595228" y="3830483"/>
            <a:ext cx="3182443" cy="1908628"/>
            <a:chOff x="6337649" y="2876365"/>
            <a:chExt cx="3293030" cy="2277314"/>
          </a:xfrm>
        </p:grpSpPr>
        <p:sp>
          <p:nvSpPr>
            <p:cNvPr id="14" name="Rectangle 13"/>
            <p:cNvSpPr/>
            <p:nvPr/>
          </p:nvSpPr>
          <p:spPr>
            <a:xfrm>
              <a:off x="6337649" y="3357289"/>
              <a:ext cx="1749277" cy="1796390"/>
            </a:xfrm>
            <a:prstGeom prst="rect">
              <a:avLst/>
            </a:pr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TextBox 14"/>
            <p:cNvSpPr txBox="1"/>
            <p:nvPr/>
          </p:nvSpPr>
          <p:spPr>
            <a:xfrm>
              <a:off x="7881403" y="2876365"/>
              <a:ext cx="1749276" cy="17963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8016" tIns="128016" rIns="128016" bIns="128016" numCol="1" spcCol="1270" anchor="t" anchorCtr="0">
              <a:noAutofit/>
            </a:bodyPr>
            <a:lstStyle/>
            <a:p>
              <a:pPr lvl="0" algn="ctr" defTabSz="800100">
                <a:lnSpc>
                  <a:spcPct val="90000"/>
                </a:lnSpc>
                <a:spcBef>
                  <a:spcPct val="0"/>
                </a:spcBef>
                <a:spcAft>
                  <a:spcPts val="0"/>
                </a:spcAft>
              </a:pPr>
              <a:r>
                <a:rPr lang="en-US" sz="1800" b="1" kern="1200" dirty="0" smtClean="0">
                  <a:solidFill>
                    <a:schemeClr val="tx1">
                      <a:lumMod val="75000"/>
                      <a:lumOff val="25000"/>
                    </a:schemeClr>
                  </a:solidFill>
                  <a:latin typeface="Adobe Caslon Pro" panose="0205050205050A020403" pitchFamily="18" charset="0"/>
                </a:rPr>
                <a:t>2AFC Word Recognition</a:t>
              </a:r>
            </a:p>
          </p:txBody>
        </p:sp>
      </p:grpSp>
      <p:sp>
        <p:nvSpPr>
          <p:cNvPr id="13" name="Oval 12"/>
          <p:cNvSpPr/>
          <p:nvPr/>
        </p:nvSpPr>
        <p:spPr>
          <a:xfrm>
            <a:off x="9738384" y="3264976"/>
            <a:ext cx="388042" cy="386984"/>
          </a:xfrm>
          <a:prstGeom prst="ellipse">
            <a:avLst/>
          </a:prstGeom>
          <a:solidFill>
            <a:schemeClr val="bg1"/>
          </a:solidFill>
          <a:ln w="38100">
            <a:solidFill>
              <a:schemeClr val="bg1">
                <a:lumMod val="75000"/>
              </a:schemeClr>
            </a:solidFill>
          </a:ln>
          <a:scene3d>
            <a:camera prst="orthographicFront"/>
            <a:lightRig rig="flat" dir="t"/>
          </a:scene3d>
          <a:sp3d prstMaterial="dkEdge">
            <a:bevelT w="8200" h="38100"/>
          </a:sp3d>
        </p:spPr>
        <p:style>
          <a:lnRef idx="0">
            <a:scrgbClr r="0" g="0" b="0"/>
          </a:lnRef>
          <a:fillRef idx="2">
            <a:schemeClr val="lt1">
              <a:hueOff val="0"/>
              <a:satOff val="0"/>
              <a:lumOff val="0"/>
              <a:alphaOff val="0"/>
            </a:schemeClr>
          </a:fillRef>
          <a:effectRef idx="1">
            <a:schemeClr val="lt1">
              <a:hueOff val="0"/>
              <a:satOff val="0"/>
              <a:lumOff val="0"/>
              <a:alphaOff val="0"/>
            </a:schemeClr>
          </a:effectRef>
          <a:fontRef idx="minor">
            <a:schemeClr val="dk2">
              <a:hueOff val="0"/>
              <a:satOff val="0"/>
              <a:lumOff val="0"/>
              <a:alphaOff val="0"/>
            </a:schemeClr>
          </a:fontRef>
        </p:style>
      </p:sp>
      <p:pic>
        <p:nvPicPr>
          <p:cNvPr id="23"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797" y="5016209"/>
            <a:ext cx="520103" cy="520103"/>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912999" y="4689378"/>
            <a:ext cx="3557384" cy="369332"/>
          </a:xfrm>
          <a:prstGeom prst="rect">
            <a:avLst/>
          </a:prstGeom>
        </p:spPr>
        <p:txBody>
          <a:bodyPr wrap="none">
            <a:spAutoFit/>
          </a:bodyPr>
          <a:lstStyle/>
          <a:p>
            <a:r>
              <a:rPr lang="en-US" b="1" i="1" dirty="0" smtClean="0">
                <a:solidFill>
                  <a:schemeClr val="accent1">
                    <a:lumMod val="75000"/>
                  </a:schemeClr>
                </a:solidFill>
                <a:latin typeface="Arial" panose="020B0604020202020204" pitchFamily="34" charset="0"/>
                <a:cs typeface="Arial" panose="020B0604020202020204" pitchFamily="34" charset="0"/>
              </a:rPr>
              <a:t>…</a:t>
            </a:r>
            <a:r>
              <a:rPr lang="en-US" b="1" i="1" dirty="0" err="1" smtClean="0">
                <a:solidFill>
                  <a:schemeClr val="accent1">
                    <a:lumMod val="75000"/>
                  </a:schemeClr>
                </a:solidFill>
                <a:latin typeface="Arial" panose="020B0604020202020204" pitchFamily="34" charset="0"/>
                <a:cs typeface="Arial" panose="020B0604020202020204" pitchFamily="34" charset="0"/>
              </a:rPr>
              <a:t>zabetu</a:t>
            </a:r>
            <a:r>
              <a:rPr lang="en-US" b="1" i="1" dirty="0" err="1" smtClean="0">
                <a:solidFill>
                  <a:schemeClr val="accent6">
                    <a:lumMod val="75000"/>
                  </a:schemeClr>
                </a:solidFill>
                <a:latin typeface="Arial" panose="020B0604020202020204" pitchFamily="34" charset="0"/>
                <a:cs typeface="Arial" panose="020B0604020202020204" pitchFamily="34" charset="0"/>
              </a:rPr>
              <a:t>mipola</a:t>
            </a:r>
            <a:r>
              <a:rPr lang="en-US" b="1" i="1" dirty="0" err="1" smtClean="0">
                <a:solidFill>
                  <a:srgbClr val="7030A0"/>
                </a:solidFill>
                <a:latin typeface="Arial" panose="020B0604020202020204" pitchFamily="34" charset="0"/>
                <a:cs typeface="Arial" panose="020B0604020202020204" pitchFamily="34" charset="0"/>
              </a:rPr>
              <a:t>rokise</a:t>
            </a:r>
            <a:r>
              <a:rPr lang="en-US" b="1" i="1" dirty="0" err="1" smtClean="0">
                <a:solidFill>
                  <a:schemeClr val="accent2">
                    <a:lumMod val="75000"/>
                  </a:schemeClr>
                </a:solidFill>
                <a:latin typeface="Arial" panose="020B0604020202020204" pitchFamily="34" charset="0"/>
                <a:cs typeface="Arial" panose="020B0604020202020204" pitchFamily="34" charset="0"/>
              </a:rPr>
              <a:t>nugadi</a:t>
            </a:r>
            <a:r>
              <a:rPr lang="en-US" b="1" i="1" dirty="0" smtClean="0">
                <a:solidFill>
                  <a:schemeClr val="accent2">
                    <a:lumMod val="75000"/>
                  </a:schemeClr>
                </a:solidFill>
                <a:latin typeface="Arial" panose="020B0604020202020204" pitchFamily="34" charset="0"/>
                <a:cs typeface="Arial" panose="020B0604020202020204" pitchFamily="34" charset="0"/>
              </a:rPr>
              <a:t>…</a:t>
            </a:r>
            <a:endParaRPr lang="en-US" i="1" dirty="0" smtClean="0">
              <a:solidFill>
                <a:schemeClr val="accent5">
                  <a:lumMod val="50000"/>
                </a:schemeClr>
              </a:solidFill>
              <a:latin typeface="Adobe Caslon Pro" panose="0205050205050A020403" pitchFamily="18" charset="0"/>
            </a:endParaRPr>
          </a:p>
        </p:txBody>
      </p:sp>
      <p:sp>
        <p:nvSpPr>
          <p:cNvPr id="30" name="Rectangle 29"/>
          <p:cNvSpPr/>
          <p:nvPr/>
        </p:nvSpPr>
        <p:spPr>
          <a:xfrm>
            <a:off x="3255454" y="621741"/>
            <a:ext cx="3557384" cy="369332"/>
          </a:xfrm>
          <a:prstGeom prst="rect">
            <a:avLst/>
          </a:prstGeom>
        </p:spPr>
        <p:txBody>
          <a:bodyPr wrap="none">
            <a:spAutoFit/>
          </a:bodyPr>
          <a:lstStyle/>
          <a:p>
            <a:r>
              <a:rPr lang="en-US" b="1" i="1" dirty="0" smtClean="0">
                <a:solidFill>
                  <a:schemeClr val="accent1">
                    <a:lumMod val="75000"/>
                  </a:schemeClr>
                </a:solidFill>
                <a:latin typeface="Arial" panose="020B0604020202020204" pitchFamily="34" charset="0"/>
                <a:cs typeface="Arial" panose="020B0604020202020204" pitchFamily="34" charset="0"/>
              </a:rPr>
              <a:t>…</a:t>
            </a:r>
            <a:r>
              <a:rPr lang="en-US" b="1" i="1" dirty="0" err="1" smtClean="0">
                <a:solidFill>
                  <a:schemeClr val="accent1">
                    <a:lumMod val="75000"/>
                  </a:schemeClr>
                </a:solidFill>
                <a:latin typeface="Arial" panose="020B0604020202020204" pitchFamily="34" charset="0"/>
                <a:cs typeface="Arial" panose="020B0604020202020204" pitchFamily="34" charset="0"/>
              </a:rPr>
              <a:t>zabetu</a:t>
            </a:r>
            <a:r>
              <a:rPr lang="en-US" b="1" i="1" dirty="0" err="1" smtClean="0">
                <a:solidFill>
                  <a:schemeClr val="accent6">
                    <a:lumMod val="75000"/>
                  </a:schemeClr>
                </a:solidFill>
                <a:latin typeface="Arial" panose="020B0604020202020204" pitchFamily="34" charset="0"/>
                <a:cs typeface="Arial" panose="020B0604020202020204" pitchFamily="34" charset="0"/>
              </a:rPr>
              <a:t>mipola</a:t>
            </a:r>
            <a:r>
              <a:rPr lang="en-US" b="1" i="1" dirty="0" err="1" smtClean="0">
                <a:solidFill>
                  <a:srgbClr val="7030A0"/>
                </a:solidFill>
                <a:latin typeface="Arial" panose="020B0604020202020204" pitchFamily="34" charset="0"/>
                <a:cs typeface="Arial" panose="020B0604020202020204" pitchFamily="34" charset="0"/>
              </a:rPr>
              <a:t>rokise</a:t>
            </a:r>
            <a:r>
              <a:rPr lang="en-US" b="1" i="1" dirty="0" err="1" smtClean="0">
                <a:solidFill>
                  <a:schemeClr val="accent2">
                    <a:lumMod val="75000"/>
                  </a:schemeClr>
                </a:solidFill>
                <a:latin typeface="Arial" panose="020B0604020202020204" pitchFamily="34" charset="0"/>
                <a:cs typeface="Arial" panose="020B0604020202020204" pitchFamily="34" charset="0"/>
              </a:rPr>
              <a:t>nugadi</a:t>
            </a:r>
            <a:r>
              <a:rPr lang="en-US" b="1" i="1" dirty="0" smtClean="0">
                <a:solidFill>
                  <a:schemeClr val="accent2">
                    <a:lumMod val="75000"/>
                  </a:schemeClr>
                </a:solidFill>
                <a:latin typeface="Arial" panose="020B0604020202020204" pitchFamily="34" charset="0"/>
                <a:cs typeface="Arial" panose="020B0604020202020204" pitchFamily="34" charset="0"/>
              </a:rPr>
              <a:t>…</a:t>
            </a:r>
            <a:endParaRPr lang="en-US" i="1" dirty="0" smtClean="0">
              <a:solidFill>
                <a:schemeClr val="accent5">
                  <a:lumMod val="50000"/>
                </a:schemeClr>
              </a:solidFill>
              <a:latin typeface="Adobe Caslon Pro" panose="0205050205050A020403" pitchFamily="18" charset="0"/>
            </a:endParaRPr>
          </a:p>
        </p:txBody>
      </p:sp>
      <p:sp>
        <p:nvSpPr>
          <p:cNvPr id="32" name="Rectangle 31"/>
          <p:cNvSpPr/>
          <p:nvPr/>
        </p:nvSpPr>
        <p:spPr>
          <a:xfrm>
            <a:off x="4334308" y="1138506"/>
            <a:ext cx="3506088" cy="369332"/>
          </a:xfrm>
          <a:prstGeom prst="rect">
            <a:avLst/>
          </a:prstGeom>
        </p:spPr>
        <p:txBody>
          <a:bodyPr wrap="none">
            <a:spAutoFit/>
          </a:bodyPr>
          <a:lstStyle/>
          <a:p>
            <a:r>
              <a:rPr lang="en-US" b="1" i="1" dirty="0" smtClean="0">
                <a:solidFill>
                  <a:schemeClr val="accent1">
                    <a:lumMod val="75000"/>
                  </a:schemeClr>
                </a:solidFill>
                <a:latin typeface="Arial" panose="020B0604020202020204" pitchFamily="34" charset="0"/>
                <a:cs typeface="Arial" panose="020B0604020202020204" pitchFamily="34" charset="0"/>
              </a:rPr>
              <a:t>…</a:t>
            </a:r>
            <a:r>
              <a:rPr lang="en-US" b="1" i="1" dirty="0" err="1" smtClean="0">
                <a:solidFill>
                  <a:schemeClr val="accent1">
                    <a:lumMod val="75000"/>
                  </a:schemeClr>
                </a:solidFill>
                <a:latin typeface="Arial" panose="020B0604020202020204" pitchFamily="34" charset="0"/>
                <a:cs typeface="Arial" panose="020B0604020202020204" pitchFamily="34" charset="0"/>
              </a:rPr>
              <a:t>tu</a:t>
            </a:r>
            <a:r>
              <a:rPr lang="en-US" b="1" i="1" dirty="0" err="1" smtClean="0">
                <a:solidFill>
                  <a:schemeClr val="accent6">
                    <a:lumMod val="75000"/>
                  </a:schemeClr>
                </a:solidFill>
                <a:latin typeface="Arial" panose="020B0604020202020204" pitchFamily="34" charset="0"/>
                <a:cs typeface="Arial" panose="020B0604020202020204" pitchFamily="34" charset="0"/>
              </a:rPr>
              <a:t>la</a:t>
            </a:r>
            <a:r>
              <a:rPr lang="en-US" b="1" i="1" dirty="0" err="1" smtClean="0">
                <a:solidFill>
                  <a:srgbClr val="7030A0"/>
                </a:solidFill>
                <a:latin typeface="Arial" panose="020B0604020202020204" pitchFamily="34" charset="0"/>
                <a:cs typeface="Arial" panose="020B0604020202020204" pitchFamily="34" charset="0"/>
              </a:rPr>
              <a:t>ro</a:t>
            </a:r>
            <a:r>
              <a:rPr lang="en-US" b="1" i="1" dirty="0" err="1" smtClean="0">
                <a:solidFill>
                  <a:schemeClr val="accent2">
                    <a:lumMod val="75000"/>
                  </a:schemeClr>
                </a:solidFill>
                <a:latin typeface="Arial" panose="020B0604020202020204" pitchFamily="34" charset="0"/>
                <a:cs typeface="Arial" panose="020B0604020202020204" pitchFamily="34" charset="0"/>
              </a:rPr>
              <a:t>ga</a:t>
            </a:r>
            <a:r>
              <a:rPr lang="en-US" b="1" i="1" dirty="0" err="1" smtClean="0">
                <a:solidFill>
                  <a:schemeClr val="accent1">
                    <a:lumMod val="75000"/>
                  </a:schemeClr>
                </a:solidFill>
                <a:latin typeface="Arial" panose="020B0604020202020204" pitchFamily="34" charset="0"/>
                <a:cs typeface="Arial" panose="020B0604020202020204" pitchFamily="34" charset="0"/>
              </a:rPr>
              <a:t>za</a:t>
            </a:r>
            <a:r>
              <a:rPr lang="en-US" b="1" i="1" dirty="0" err="1" smtClean="0">
                <a:solidFill>
                  <a:schemeClr val="accent6">
                    <a:lumMod val="75000"/>
                  </a:schemeClr>
                </a:solidFill>
                <a:latin typeface="Arial" panose="020B0604020202020204" pitchFamily="34" charset="0"/>
                <a:cs typeface="Arial" panose="020B0604020202020204" pitchFamily="34" charset="0"/>
              </a:rPr>
              <a:t>mi</a:t>
            </a:r>
            <a:r>
              <a:rPr lang="en-US" b="1" i="1" dirty="0" err="1" smtClean="0">
                <a:solidFill>
                  <a:srgbClr val="7030A0"/>
                </a:solidFill>
                <a:latin typeface="Arial" panose="020B0604020202020204" pitchFamily="34" charset="0"/>
                <a:cs typeface="Arial" panose="020B0604020202020204" pitchFamily="34" charset="0"/>
              </a:rPr>
              <a:t>ro</a:t>
            </a:r>
            <a:r>
              <a:rPr lang="en-US" b="1" i="1" dirty="0" err="1" smtClean="0">
                <a:solidFill>
                  <a:schemeClr val="accent5"/>
                </a:solidFill>
                <a:latin typeface="Arial" panose="020B0604020202020204" pitchFamily="34" charset="0"/>
                <a:cs typeface="Arial" panose="020B0604020202020204" pitchFamily="34" charset="0"/>
              </a:rPr>
              <a:t>be</a:t>
            </a:r>
            <a:r>
              <a:rPr lang="en-US" b="1" i="1" dirty="0" err="1" smtClean="0">
                <a:solidFill>
                  <a:srgbClr val="7030A0"/>
                </a:solidFill>
                <a:latin typeface="Arial" panose="020B0604020202020204" pitchFamily="34" charset="0"/>
                <a:cs typeface="Arial" panose="020B0604020202020204" pitchFamily="34" charset="0"/>
              </a:rPr>
              <a:t>ki</a:t>
            </a:r>
            <a:r>
              <a:rPr lang="en-US" b="1" i="1" dirty="0" err="1" smtClean="0">
                <a:solidFill>
                  <a:schemeClr val="accent2">
                    <a:lumMod val="75000"/>
                  </a:schemeClr>
                </a:solidFill>
                <a:latin typeface="Arial" panose="020B0604020202020204" pitchFamily="34" charset="0"/>
                <a:cs typeface="Arial" panose="020B0604020202020204" pitchFamily="34" charset="0"/>
              </a:rPr>
              <a:t>nu</a:t>
            </a:r>
            <a:r>
              <a:rPr lang="en-US" b="1" i="1" dirty="0" err="1" smtClean="0">
                <a:solidFill>
                  <a:srgbClr val="7030A0"/>
                </a:solidFill>
                <a:latin typeface="Arial" panose="020B0604020202020204" pitchFamily="34" charset="0"/>
                <a:cs typeface="Arial" panose="020B0604020202020204" pitchFamily="34" charset="0"/>
              </a:rPr>
              <a:t>se</a:t>
            </a:r>
            <a:r>
              <a:rPr lang="en-US" b="1" i="1" dirty="0" err="1" smtClean="0">
                <a:solidFill>
                  <a:schemeClr val="accent2">
                    <a:lumMod val="75000"/>
                  </a:schemeClr>
                </a:solidFill>
                <a:latin typeface="Arial" panose="020B0604020202020204" pitchFamily="34" charset="0"/>
                <a:cs typeface="Arial" panose="020B0604020202020204" pitchFamily="34" charset="0"/>
              </a:rPr>
              <a:t>di</a:t>
            </a:r>
            <a:r>
              <a:rPr lang="en-US" b="1" i="1" dirty="0" smtClean="0">
                <a:solidFill>
                  <a:schemeClr val="accent2">
                    <a:lumMod val="75000"/>
                  </a:schemeClr>
                </a:solidFill>
                <a:latin typeface="Arial" panose="020B0604020202020204" pitchFamily="34" charset="0"/>
                <a:cs typeface="Arial" panose="020B0604020202020204" pitchFamily="34" charset="0"/>
              </a:rPr>
              <a:t>…</a:t>
            </a:r>
            <a:endParaRPr lang="en-US" i="1" dirty="0" smtClean="0">
              <a:solidFill>
                <a:schemeClr val="accent5">
                  <a:lumMod val="50000"/>
                </a:schemeClr>
              </a:solidFill>
              <a:latin typeface="Adobe Caslon Pro" panose="0205050205050A020403" pitchFamily="18" charset="0"/>
            </a:endParaRPr>
          </a:p>
        </p:txBody>
      </p:sp>
      <p:sp>
        <p:nvSpPr>
          <p:cNvPr id="33" name="TextBox 32"/>
          <p:cNvSpPr txBox="1"/>
          <p:nvPr/>
        </p:nvSpPr>
        <p:spPr>
          <a:xfrm>
            <a:off x="5457603" y="1828267"/>
            <a:ext cx="1936364" cy="369332"/>
          </a:xfrm>
          <a:prstGeom prst="rect">
            <a:avLst/>
          </a:prstGeom>
          <a:noFill/>
        </p:spPr>
        <p:txBody>
          <a:bodyPr wrap="none" rtlCol="0">
            <a:spAutoFit/>
          </a:bodyPr>
          <a:lstStyle/>
          <a:p>
            <a:r>
              <a:rPr lang="en-US" dirty="0" smtClean="0">
                <a:latin typeface="Adobe Caslon Pro Bold" panose="0205070206050A020403" pitchFamily="18" charset="0"/>
              </a:rPr>
              <a:t>Which was faster?</a:t>
            </a:r>
            <a:endParaRPr lang="en-US" dirty="0">
              <a:latin typeface="Adobe Caslon Pro Bold" panose="0205070206050A020403" pitchFamily="18" charset="0"/>
            </a:endParaRPr>
          </a:p>
        </p:txBody>
      </p:sp>
      <p:sp>
        <p:nvSpPr>
          <p:cNvPr id="34" name="Rectangle 33"/>
          <p:cNvSpPr/>
          <p:nvPr/>
        </p:nvSpPr>
        <p:spPr>
          <a:xfrm>
            <a:off x="1719349" y="553049"/>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35" name="Rectangle 34"/>
          <p:cNvSpPr/>
          <p:nvPr/>
        </p:nvSpPr>
        <p:spPr>
          <a:xfrm>
            <a:off x="2818108" y="1073707"/>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36" name="Rectangle 35"/>
          <p:cNvSpPr/>
          <p:nvPr/>
        </p:nvSpPr>
        <p:spPr>
          <a:xfrm>
            <a:off x="3876883" y="1579987"/>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pic>
        <p:nvPicPr>
          <p:cNvPr id="37"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3964" y="1661765"/>
            <a:ext cx="520103" cy="52010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279663" y="3922609"/>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smtClean="0"/>
              <a:t>po</a:t>
            </a:r>
            <a:endParaRPr lang="en-US" dirty="0"/>
          </a:p>
        </p:txBody>
      </p:sp>
      <p:sp>
        <p:nvSpPr>
          <p:cNvPr id="39" name="Rectangle 38"/>
          <p:cNvSpPr/>
          <p:nvPr/>
        </p:nvSpPr>
        <p:spPr>
          <a:xfrm>
            <a:off x="1388035" y="4412787"/>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40" name="TextBox 39"/>
          <p:cNvSpPr txBox="1"/>
          <p:nvPr/>
        </p:nvSpPr>
        <p:spPr>
          <a:xfrm>
            <a:off x="172311" y="5719975"/>
            <a:ext cx="4243213" cy="369332"/>
          </a:xfrm>
          <a:prstGeom prst="rect">
            <a:avLst/>
          </a:prstGeom>
          <a:noFill/>
        </p:spPr>
        <p:txBody>
          <a:bodyPr wrap="none" rtlCol="0">
            <a:spAutoFit/>
          </a:bodyPr>
          <a:lstStyle/>
          <a:p>
            <a:r>
              <a:rPr lang="en-US" dirty="0" smtClean="0">
                <a:latin typeface="Adobe Caslon Pro Bold" panose="0205070206050A020403" pitchFamily="18" charset="0"/>
              </a:rPr>
              <a:t>Hit the spacebar when you hear the target.</a:t>
            </a:r>
            <a:endParaRPr lang="en-US" dirty="0">
              <a:latin typeface="Adobe Caslon Pro Bold" panose="0205070206050A020403" pitchFamily="18" charset="0"/>
            </a:endParaRPr>
          </a:p>
        </p:txBody>
      </p:sp>
      <p:sp>
        <p:nvSpPr>
          <p:cNvPr id="45" name="Rectangle 44"/>
          <p:cNvSpPr/>
          <p:nvPr/>
        </p:nvSpPr>
        <p:spPr>
          <a:xfrm>
            <a:off x="6525616" y="3958288"/>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46" name="Rectangle 45"/>
          <p:cNvSpPr/>
          <p:nvPr/>
        </p:nvSpPr>
        <p:spPr>
          <a:xfrm>
            <a:off x="7456621" y="4446236"/>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47" name="Rectangle 46"/>
          <p:cNvSpPr/>
          <p:nvPr/>
        </p:nvSpPr>
        <p:spPr>
          <a:xfrm>
            <a:off x="8524881" y="4850223"/>
            <a:ext cx="1440180" cy="980357"/>
          </a:xfrm>
          <a:prstGeom prst="rect">
            <a:avLst/>
          </a:prstGeom>
          <a:ln w="57150">
            <a:solidFill>
              <a:schemeClr val="bg2">
                <a:lumMod val="9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t>
            </a:r>
            <a:endParaRPr lang="en-US" dirty="0"/>
          </a:p>
        </p:txBody>
      </p:sp>
      <p:sp>
        <p:nvSpPr>
          <p:cNvPr id="48" name="TextBox 47"/>
          <p:cNvSpPr txBox="1"/>
          <p:nvPr/>
        </p:nvSpPr>
        <p:spPr>
          <a:xfrm>
            <a:off x="10018561" y="5166541"/>
            <a:ext cx="1415387" cy="646331"/>
          </a:xfrm>
          <a:prstGeom prst="rect">
            <a:avLst/>
          </a:prstGeom>
          <a:noFill/>
        </p:spPr>
        <p:txBody>
          <a:bodyPr wrap="none" rtlCol="0">
            <a:spAutoFit/>
          </a:bodyPr>
          <a:lstStyle/>
          <a:p>
            <a:r>
              <a:rPr lang="en-US" dirty="0" smtClean="0">
                <a:latin typeface="Adobe Caslon Pro Bold" panose="0205070206050A020403" pitchFamily="18" charset="0"/>
              </a:rPr>
              <a:t>Which was a</a:t>
            </a:r>
          </a:p>
          <a:p>
            <a:r>
              <a:rPr lang="en-US" dirty="0" smtClean="0">
                <a:latin typeface="Adobe Caslon Pro Bold" panose="0205070206050A020403" pitchFamily="18" charset="0"/>
              </a:rPr>
              <a:t>word?</a:t>
            </a:r>
            <a:endParaRPr lang="en-US" dirty="0">
              <a:latin typeface="Adobe Caslon Pro Bold" panose="0205070206050A020403" pitchFamily="18" charset="0"/>
            </a:endParaRPr>
          </a:p>
        </p:txBody>
      </p:sp>
      <p:sp>
        <p:nvSpPr>
          <p:cNvPr id="50" name="Rectangle 49"/>
          <p:cNvSpPr/>
          <p:nvPr/>
        </p:nvSpPr>
        <p:spPr>
          <a:xfrm>
            <a:off x="8137059" y="4004366"/>
            <a:ext cx="800219" cy="369332"/>
          </a:xfrm>
          <a:prstGeom prst="rect">
            <a:avLst/>
          </a:prstGeom>
        </p:spPr>
        <p:txBody>
          <a:bodyPr wrap="none">
            <a:spAutoFit/>
          </a:bodyPr>
          <a:lstStyle/>
          <a:p>
            <a:r>
              <a:rPr lang="en-US" b="1" i="1" dirty="0" err="1" smtClean="0">
                <a:solidFill>
                  <a:schemeClr val="accent6">
                    <a:lumMod val="75000"/>
                  </a:schemeClr>
                </a:solidFill>
                <a:latin typeface="Arial" panose="020B0604020202020204" pitchFamily="34" charset="0"/>
                <a:cs typeface="Arial" panose="020B0604020202020204" pitchFamily="34" charset="0"/>
              </a:rPr>
              <a:t>la</a:t>
            </a:r>
            <a:r>
              <a:rPr lang="en-US" b="1" i="1" dirty="0" err="1" smtClean="0">
                <a:solidFill>
                  <a:srgbClr val="7030A0"/>
                </a:solidFill>
                <a:latin typeface="Arial" panose="020B0604020202020204" pitchFamily="34" charset="0"/>
                <a:cs typeface="Arial" panose="020B0604020202020204" pitchFamily="34" charset="0"/>
              </a:rPr>
              <a:t>roki</a:t>
            </a:r>
            <a:endParaRPr lang="en-US" i="1" dirty="0" smtClean="0">
              <a:solidFill>
                <a:schemeClr val="accent5">
                  <a:lumMod val="50000"/>
                </a:schemeClr>
              </a:solidFill>
              <a:latin typeface="Adobe Caslon Pro" panose="0205050205050A020403" pitchFamily="18" charset="0"/>
            </a:endParaRPr>
          </a:p>
        </p:txBody>
      </p:sp>
      <p:sp>
        <p:nvSpPr>
          <p:cNvPr id="51" name="Rectangle 50"/>
          <p:cNvSpPr/>
          <p:nvPr/>
        </p:nvSpPr>
        <p:spPr>
          <a:xfrm>
            <a:off x="9031864" y="4403450"/>
            <a:ext cx="915635" cy="369332"/>
          </a:xfrm>
          <a:prstGeom prst="rect">
            <a:avLst/>
          </a:prstGeom>
        </p:spPr>
        <p:txBody>
          <a:bodyPr wrap="none">
            <a:spAutoFit/>
          </a:bodyPr>
          <a:lstStyle/>
          <a:p>
            <a:r>
              <a:rPr lang="en-US" b="1" i="1" dirty="0" err="1" smtClean="0">
                <a:solidFill>
                  <a:schemeClr val="accent1">
                    <a:lumMod val="75000"/>
                  </a:schemeClr>
                </a:solidFill>
                <a:latin typeface="Arial" panose="020B0604020202020204" pitchFamily="34" charset="0"/>
                <a:cs typeface="Arial" panose="020B0604020202020204" pitchFamily="34" charset="0"/>
              </a:rPr>
              <a:t>zabetu</a:t>
            </a:r>
            <a:endParaRPr lang="en-US" i="1" dirty="0" smtClean="0">
              <a:solidFill>
                <a:schemeClr val="accent5">
                  <a:lumMod val="50000"/>
                </a:schemeClr>
              </a:solidFill>
              <a:latin typeface="Adobe Caslon Pro" panose="0205050205050A020403" pitchFamily="18" charset="0"/>
            </a:endParaRPr>
          </a:p>
        </p:txBody>
      </p:sp>
      <p:pic>
        <p:nvPicPr>
          <p:cNvPr id="52" name="Picture 2" descr="https://static.thenounproject.com/png/884203-2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3948" y="5088825"/>
            <a:ext cx="520103" cy="520103"/>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1167272" y="33325"/>
            <a:ext cx="385042" cy="400110"/>
          </a:xfrm>
          <a:prstGeom prst="rect">
            <a:avLst/>
          </a:prstGeom>
          <a:noFill/>
        </p:spPr>
        <p:txBody>
          <a:bodyPr wrap="none" rtlCol="0">
            <a:spAutoFit/>
          </a:bodyPr>
          <a:lstStyle/>
          <a:p>
            <a:r>
              <a:rPr lang="en-US" sz="2000" dirty="0" smtClean="0">
                <a:latin typeface="Adobe Caslon Pro Bold" panose="0205070206050A020403" pitchFamily="18" charset="0"/>
              </a:rPr>
              <a:t>1.</a:t>
            </a:r>
            <a:endParaRPr lang="en-US" sz="2000" dirty="0">
              <a:latin typeface="Adobe Caslon Pro Bold" panose="0205070206050A020403" pitchFamily="18" charset="0"/>
            </a:endParaRPr>
          </a:p>
        </p:txBody>
      </p:sp>
      <p:sp>
        <p:nvSpPr>
          <p:cNvPr id="54" name="TextBox 53"/>
          <p:cNvSpPr txBox="1"/>
          <p:nvPr/>
        </p:nvSpPr>
        <p:spPr>
          <a:xfrm>
            <a:off x="1388035" y="285236"/>
            <a:ext cx="385042" cy="400110"/>
          </a:xfrm>
          <a:prstGeom prst="rect">
            <a:avLst/>
          </a:prstGeom>
          <a:noFill/>
        </p:spPr>
        <p:txBody>
          <a:bodyPr wrap="none" rtlCol="0">
            <a:spAutoFit/>
          </a:bodyPr>
          <a:lstStyle/>
          <a:p>
            <a:r>
              <a:rPr lang="en-US" sz="2000" dirty="0">
                <a:latin typeface="Adobe Caslon Pro Bold" panose="0205070206050A020403" pitchFamily="18" charset="0"/>
              </a:rPr>
              <a:t>3</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sp>
        <p:nvSpPr>
          <p:cNvPr id="55" name="TextBox 54"/>
          <p:cNvSpPr txBox="1"/>
          <p:nvPr/>
        </p:nvSpPr>
        <p:spPr>
          <a:xfrm>
            <a:off x="6092340" y="3692021"/>
            <a:ext cx="385042" cy="400110"/>
          </a:xfrm>
          <a:prstGeom prst="rect">
            <a:avLst/>
          </a:prstGeom>
          <a:noFill/>
        </p:spPr>
        <p:txBody>
          <a:bodyPr wrap="none" rtlCol="0">
            <a:spAutoFit/>
          </a:bodyPr>
          <a:lstStyle/>
          <a:p>
            <a:r>
              <a:rPr lang="en-US" sz="2000" dirty="0">
                <a:latin typeface="Adobe Caslon Pro Bold" panose="0205070206050A020403" pitchFamily="18" charset="0"/>
              </a:rPr>
              <a:t>4</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sp>
        <p:nvSpPr>
          <p:cNvPr id="56" name="TextBox 55"/>
          <p:cNvSpPr txBox="1"/>
          <p:nvPr/>
        </p:nvSpPr>
        <p:spPr>
          <a:xfrm>
            <a:off x="-24355" y="3615972"/>
            <a:ext cx="385042" cy="400110"/>
          </a:xfrm>
          <a:prstGeom prst="rect">
            <a:avLst/>
          </a:prstGeom>
          <a:noFill/>
        </p:spPr>
        <p:txBody>
          <a:bodyPr wrap="none" rtlCol="0">
            <a:spAutoFit/>
          </a:bodyPr>
          <a:lstStyle/>
          <a:p>
            <a:r>
              <a:rPr lang="en-US" sz="2000" dirty="0">
                <a:latin typeface="Adobe Caslon Pro Bold" panose="0205070206050A020403" pitchFamily="18" charset="0"/>
              </a:rPr>
              <a:t>2</a:t>
            </a:r>
            <a:r>
              <a:rPr lang="en-US" sz="2000" dirty="0" smtClean="0">
                <a:latin typeface="Adobe Caslon Pro Bold" panose="0205070206050A020403" pitchFamily="18" charset="0"/>
              </a:rPr>
              <a:t>.</a:t>
            </a:r>
            <a:endParaRPr lang="en-US" sz="2000" dirty="0">
              <a:latin typeface="Adobe Caslon Pro Bold" panose="0205070206050A020403" pitchFamily="18" charset="0"/>
            </a:endParaRPr>
          </a:p>
        </p:txBody>
      </p:sp>
      <p:sp>
        <p:nvSpPr>
          <p:cNvPr id="2" name="Rectangle 1"/>
          <p:cNvSpPr/>
          <p:nvPr/>
        </p:nvSpPr>
        <p:spPr>
          <a:xfrm>
            <a:off x="788894" y="44102"/>
            <a:ext cx="10755406" cy="3128533"/>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b="0" kern="1200">
                <a:solidFill>
                  <a:schemeClr val="tx1"/>
                </a:solidFill>
                <a:latin typeface="Adobe Caslon Pro Bold" panose="0205070206050A020403" pitchFamily="18" charset="0"/>
                <a:ea typeface="+mj-ea"/>
                <a:cs typeface="+mj-cs"/>
              </a:defRPr>
            </a:lvl1pPr>
          </a:lstStyle>
          <a:p>
            <a:r>
              <a:rPr lang="en-US" dirty="0" err="1" smtClean="0"/>
              <a:t>exp</a:t>
            </a:r>
            <a:r>
              <a:rPr lang="en-US" dirty="0" smtClean="0"/>
              <a:t> 1: online vs. offline SL</a:t>
            </a:r>
            <a:endParaRPr lang="en-US" dirty="0"/>
          </a:p>
        </p:txBody>
      </p:sp>
    </p:spTree>
    <p:extLst>
      <p:ext uri="{BB962C8B-B14F-4D97-AF65-F5344CB8AC3E}">
        <p14:creationId xmlns:p14="http://schemas.microsoft.com/office/powerpoint/2010/main" val="163590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838200" y="1825625"/>
            <a:ext cx="10515600" cy="4895850"/>
          </a:xfrm>
        </p:spPr>
        <p:txBody>
          <a:bodyPr>
            <a:normAutofit/>
          </a:bodyPr>
          <a:lstStyle/>
          <a:p>
            <a:pPr marL="0" indent="0">
              <a:buNone/>
            </a:pPr>
            <a:r>
              <a:rPr lang="en-US" dirty="0" smtClean="0"/>
              <a:t>Statistical Learning</a:t>
            </a:r>
          </a:p>
          <a:p>
            <a:pPr marL="0" indent="0">
              <a:buNone/>
            </a:pPr>
            <a:r>
              <a:rPr lang="en-US" dirty="0" smtClean="0"/>
              <a:t>1a. Do participants show online (implicit) statistical learning?</a:t>
            </a:r>
          </a:p>
          <a:p>
            <a:pPr marL="0" indent="0">
              <a:buNone/>
            </a:pPr>
            <a:r>
              <a:rPr lang="en-US" dirty="0" smtClean="0"/>
              <a:t>1b. Do participants show offline (explicit) statistical learning?</a:t>
            </a:r>
          </a:p>
          <a:p>
            <a:pPr marL="0" indent="0">
              <a:buNone/>
            </a:pPr>
            <a:r>
              <a:rPr lang="en-US" dirty="0" smtClean="0"/>
              <a:t>1c. How these measures related?</a:t>
            </a:r>
          </a:p>
          <a:p>
            <a:pPr marL="0" indent="0">
              <a:buNone/>
            </a:pPr>
            <a:endParaRPr lang="en-US" dirty="0" smtClean="0"/>
          </a:p>
          <a:p>
            <a:pPr marL="0" indent="0">
              <a:buNone/>
            </a:pPr>
            <a:r>
              <a:rPr lang="en-US" strike="sngStrike" dirty="0" smtClean="0"/>
              <a:t>Rate Perception</a:t>
            </a:r>
          </a:p>
          <a:p>
            <a:pPr marL="0" indent="0">
              <a:buNone/>
            </a:pPr>
            <a:r>
              <a:rPr lang="en-US" strike="sngStrike" dirty="0" smtClean="0"/>
              <a:t>2a. Are judgments of perceived tempo modulated by learning?</a:t>
            </a:r>
          </a:p>
          <a:p>
            <a:pPr marL="0" indent="0">
              <a:buNone/>
            </a:pPr>
            <a:r>
              <a:rPr lang="en-US" strike="sngStrike" dirty="0" smtClean="0"/>
              <a:t>2b. If (2a), are they predicted by/correlate with one or both measures of SL? </a:t>
            </a:r>
          </a:p>
        </p:txBody>
      </p:sp>
      <p:sp>
        <p:nvSpPr>
          <p:cNvPr id="4" name="Date Placeholder 3"/>
          <p:cNvSpPr>
            <a:spLocks noGrp="1"/>
          </p:cNvSpPr>
          <p:nvPr>
            <p:ph type="dt" sz="half" idx="10"/>
          </p:nvPr>
        </p:nvSpPr>
        <p:spPr/>
        <p:txBody>
          <a:bodyPr/>
          <a:lstStyle/>
          <a:p>
            <a:fld id="{78E38B00-1E12-4986-BEBF-3EF9B759E25D}" type="datetime1">
              <a:rPr lang="en-US" smtClean="0"/>
              <a:t>7/22/2020</a:t>
            </a:fld>
            <a:endParaRPr lang="en-US" dirty="0"/>
          </a:p>
        </p:txBody>
      </p:sp>
      <p:sp>
        <p:nvSpPr>
          <p:cNvPr id="5" name="Slide Number Placeholder 4"/>
          <p:cNvSpPr>
            <a:spLocks noGrp="1"/>
          </p:cNvSpPr>
          <p:nvPr>
            <p:ph type="sldNum" sz="quarter" idx="12"/>
          </p:nvPr>
        </p:nvSpPr>
        <p:spPr/>
        <p:txBody>
          <a:bodyPr/>
          <a:lstStyle/>
          <a:p>
            <a:fld id="{1783F43C-B407-4A89-8A7C-628C7F78B709}" type="slidenum">
              <a:rPr lang="en-US" smtClean="0"/>
              <a:t>8</a:t>
            </a:fld>
            <a:endParaRPr lang="en-US"/>
          </a:p>
        </p:txBody>
      </p:sp>
    </p:spTree>
    <p:extLst>
      <p:ext uri="{BB962C8B-B14F-4D97-AF65-F5344CB8AC3E}">
        <p14:creationId xmlns:p14="http://schemas.microsoft.com/office/powerpoint/2010/main" val="2673575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nline statistical learning</a:t>
            </a:r>
            <a:endParaRPr lang="en-US" dirty="0"/>
          </a:p>
        </p:txBody>
      </p:sp>
      <p:sp>
        <p:nvSpPr>
          <p:cNvPr id="4" name="Date Placeholder 3"/>
          <p:cNvSpPr>
            <a:spLocks noGrp="1"/>
          </p:cNvSpPr>
          <p:nvPr>
            <p:ph type="dt" sz="half" idx="10"/>
          </p:nvPr>
        </p:nvSpPr>
        <p:spPr/>
        <p:txBody>
          <a:bodyPr/>
          <a:lstStyle/>
          <a:p>
            <a:fld id="{EFCDBBBB-6F2C-458F-8719-5259F4568B51}" type="datetime1">
              <a:rPr lang="en-US" smtClean="0"/>
              <a:t>7/22/2020</a:t>
            </a:fld>
            <a:endParaRPr lang="en-US"/>
          </a:p>
        </p:txBody>
      </p:sp>
      <p:sp>
        <p:nvSpPr>
          <p:cNvPr id="5" name="Slide Number Placeholder 4"/>
          <p:cNvSpPr>
            <a:spLocks noGrp="1"/>
          </p:cNvSpPr>
          <p:nvPr>
            <p:ph type="sldNum" sz="quarter" idx="12"/>
          </p:nvPr>
        </p:nvSpPr>
        <p:spPr>
          <a:xfrm>
            <a:off x="8610600" y="6356350"/>
            <a:ext cx="1475199" cy="1764771"/>
          </a:xfrm>
        </p:spPr>
        <p:txBody>
          <a:bodyPr/>
          <a:lstStyle/>
          <a:p>
            <a:fld id="{1783F43C-B407-4A89-8A7C-628C7F78B709}" type="slidenum">
              <a:rPr lang="en-US" smtClean="0"/>
              <a:t>9</a:t>
            </a:fld>
            <a:endParaRPr lang="en-US" dirty="0"/>
          </a:p>
        </p:txBody>
      </p:sp>
      <p:sp>
        <p:nvSpPr>
          <p:cNvPr id="8" name="Content Placeholder 7"/>
          <p:cNvSpPr txBox="1">
            <a:spLocks/>
          </p:cNvSpPr>
          <p:nvPr/>
        </p:nvSpPr>
        <p:spPr>
          <a:xfrm>
            <a:off x="7550351" y="1937800"/>
            <a:ext cx="431144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dobe Caslon Pro" panose="0205050205050A0204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dobe Caslon Pro" panose="0205050205050A0204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dobe Caslon Pro" panose="0205050205050A0204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dobe Caslon Pro" panose="0205050205050A0204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RTs to target syllables reflect transitional probabilities</a:t>
            </a:r>
          </a:p>
          <a:p>
            <a:r>
              <a:rPr lang="en-US" sz="2400" dirty="0" smtClean="0"/>
              <a:t>1</a:t>
            </a:r>
            <a:r>
              <a:rPr lang="en-US" sz="2400" baseline="30000" dirty="0" smtClean="0"/>
              <a:t>st</a:t>
            </a:r>
            <a:r>
              <a:rPr lang="en-US" sz="2400" dirty="0" smtClean="0"/>
              <a:t> position syllables discriminated from 2</a:t>
            </a:r>
            <a:r>
              <a:rPr lang="en-US" sz="2400" baseline="30000" dirty="0" smtClean="0"/>
              <a:t>nd</a:t>
            </a:r>
            <a:r>
              <a:rPr lang="en-US" sz="2400" dirty="0" smtClean="0"/>
              <a:t>/3</a:t>
            </a:r>
            <a:r>
              <a:rPr lang="en-US" sz="2400" baseline="30000" dirty="0" smtClean="0"/>
              <a:t>rd</a:t>
            </a:r>
            <a:r>
              <a:rPr lang="en-US" sz="2400" dirty="0" smtClean="0"/>
              <a:t> in 1</a:t>
            </a:r>
            <a:r>
              <a:rPr lang="en-US" sz="2400" baseline="30000" dirty="0" smtClean="0"/>
              <a:t>st</a:t>
            </a:r>
            <a:r>
              <a:rPr lang="en-US" sz="2400" dirty="0" smtClean="0"/>
              <a:t> block (in </a:t>
            </a:r>
            <a:r>
              <a:rPr lang="en-US" sz="2400" dirty="0"/>
              <a:t>3</a:t>
            </a:r>
            <a:r>
              <a:rPr lang="en-US" sz="2400" dirty="0" smtClean="0"/>
              <a:t> minutes)</a:t>
            </a:r>
          </a:p>
          <a:p>
            <a:pPr lvl="1"/>
            <a:r>
              <a:rPr lang="en-US" sz="2000" dirty="0" smtClean="0"/>
              <a:t>All target position contrasts significant. </a:t>
            </a:r>
          </a:p>
          <a:p>
            <a:endParaRPr lang="en-US" dirty="0" smtClean="0"/>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625" y="1407400"/>
            <a:ext cx="6400813" cy="4572009"/>
          </a:xfrm>
          <a:prstGeom prst="rect">
            <a:avLst/>
          </a:prstGeom>
        </p:spPr>
      </p:pic>
    </p:spTree>
    <p:extLst>
      <p:ext uri="{BB962C8B-B14F-4D97-AF65-F5344CB8AC3E}">
        <p14:creationId xmlns:p14="http://schemas.microsoft.com/office/powerpoint/2010/main" val="3049358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wer Carlson" id="{A0D26BE3-1FA9-4458-8B86-1ED4D5931633}" vid="{54F8A1E8-5977-47E1-BA5B-0CE250B1D1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lower Carlson</Template>
  <TotalTime>32778</TotalTime>
  <Words>1744</Words>
  <Application>Microsoft Office PowerPoint</Application>
  <PresentationFormat>Widescreen</PresentationFormat>
  <Paragraphs>371</Paragraphs>
  <Slides>43</Slides>
  <Notes>23</Notes>
  <HiddenSlides>16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Adobe Caslon Pro</vt:lpstr>
      <vt:lpstr>Adobe Caslon Pro Bold</vt:lpstr>
      <vt:lpstr>Arial</vt:lpstr>
      <vt:lpstr>Calibri</vt:lpstr>
      <vt:lpstr>Wingdings</vt:lpstr>
      <vt:lpstr>Theme1</vt:lpstr>
      <vt:lpstr>Acrobat Document</vt:lpstr>
      <vt:lpstr>Dynamic, implicit vs. discrete, explicit measures of statistical learning</vt:lpstr>
      <vt:lpstr>PowerPoint Presentation</vt:lpstr>
      <vt:lpstr>PowerPoint Presentation</vt:lpstr>
      <vt:lpstr>PowerPoint Presentation</vt:lpstr>
      <vt:lpstr>measures of statistical learning</vt:lpstr>
      <vt:lpstr>stimuli</vt:lpstr>
      <vt:lpstr>PowerPoint Presentation</vt:lpstr>
      <vt:lpstr>questions</vt:lpstr>
      <vt:lpstr>online statistical learning</vt:lpstr>
      <vt:lpstr>online statistical learning</vt:lpstr>
      <vt:lpstr>online statistical learning: moving average</vt:lpstr>
      <vt:lpstr>online statistical learning: moving average</vt:lpstr>
      <vt:lpstr>offline statistical learning</vt:lpstr>
      <vt:lpstr>offline statistical learning</vt:lpstr>
      <vt:lpstr>online &amp; offline SL</vt:lpstr>
      <vt:lpstr>interim conclusions</vt:lpstr>
      <vt:lpstr>exp 2: random vs. structured online SL </vt:lpstr>
      <vt:lpstr>rt: rand vs. struct</vt:lpstr>
      <vt:lpstr>rt: rand vs. struct x order</vt:lpstr>
      <vt:lpstr>rt: session x target position</vt:lpstr>
      <vt:lpstr>rt: session x target position</vt:lpstr>
      <vt:lpstr>rt: session x target position</vt:lpstr>
      <vt:lpstr>rt deltas*: deltas x session </vt:lpstr>
      <vt:lpstr>rt deltas*: deltas x session </vt:lpstr>
      <vt:lpstr>rt: syllable x session x order</vt:lpstr>
      <vt:lpstr>rt: syllable x session x order</vt:lpstr>
      <vt:lpstr>correlation heatmaps for RT to sylls</vt:lpstr>
      <vt:lpstr>statistical comp. of corrmats()</vt:lpstr>
      <vt:lpstr>pca on corrmat() for combined data set</vt:lpstr>
      <vt:lpstr>exp 1</vt:lpstr>
      <vt:lpstr>random intercepts, random slopes</vt:lpstr>
      <vt:lpstr>exp 2</vt:lpstr>
      <vt:lpstr>random intercepts, random slopes</vt:lpstr>
      <vt:lpstr>PowerPoint Presentation</vt:lpstr>
      <vt:lpstr>online statistical learning: word effects</vt:lpstr>
      <vt:lpstr>accuracy: session x position</vt:lpstr>
      <vt:lpstr>accuracy: session x position</vt:lpstr>
      <vt:lpstr>accuracy: word</vt:lpstr>
      <vt:lpstr>accuracy: session x syllable</vt:lpstr>
      <vt:lpstr>accuracy: session x syllable</vt:lpstr>
      <vt:lpstr>analyses review</vt:lpstr>
      <vt:lpstr>analyses review</vt:lpstr>
      <vt:lpstr>analyses review</vt:lpstr>
    </vt:vector>
  </TitlesOfParts>
  <Company>Max Planck Institute for Empirical Aesthetics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perception of implicitly learned sequences</dc:title>
  <dc:creator>Ava</dc:creator>
  <cp:lastModifiedBy>Ava</cp:lastModifiedBy>
  <cp:revision>123</cp:revision>
  <dcterms:created xsi:type="dcterms:W3CDTF">2020-01-24T15:36:09Z</dcterms:created>
  <dcterms:modified xsi:type="dcterms:W3CDTF">2020-07-22T09:55:57Z</dcterms:modified>
</cp:coreProperties>
</file>