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  <a:endParaRPr sz="3200"/>
          </a:p>
          <a:p>
            <a:pPr lvl="1">
              <a:defRPr sz="1800"/>
            </a:pPr>
            <a:r>
              <a:rPr sz="3200"/>
              <a:t>內文層級二</a:t>
            </a:r>
            <a:endParaRPr sz="3200"/>
          </a:p>
          <a:p>
            <a:pPr lvl="2">
              <a:defRPr sz="1800"/>
            </a:pPr>
            <a:r>
              <a:rPr sz="3200"/>
              <a:t>內文層級三</a:t>
            </a:r>
            <a:endParaRPr sz="3200"/>
          </a:p>
          <a:p>
            <a:pPr lvl="3">
              <a:defRPr sz="1800"/>
            </a:pPr>
            <a:r>
              <a:rPr sz="3200"/>
              <a:t>內文層級四</a:t>
            </a:r>
            <a:endParaRPr sz="3200"/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內文層級一</a:t>
            </a:r>
            <a:endParaRPr sz="2800"/>
          </a:p>
          <a:p>
            <a:pPr lvl="1">
              <a:defRPr sz="1800"/>
            </a:pPr>
            <a:r>
              <a:rPr sz="2800"/>
              <a:t>內文層級二</a:t>
            </a:r>
            <a:endParaRPr sz="2800"/>
          </a:p>
          <a:p>
            <a:pPr lvl="2">
              <a:defRPr sz="1800"/>
            </a:pPr>
            <a:r>
              <a:rPr sz="2800"/>
              <a:t>內文層級三</a:t>
            </a:r>
            <a:endParaRPr sz="2800"/>
          </a:p>
          <a:p>
            <a:pPr lvl="3">
              <a:defRPr sz="1800"/>
            </a:pPr>
            <a:r>
              <a:rPr sz="2800"/>
              <a:t>內文層級四</a:t>
            </a:r>
            <a:endParaRPr sz="2800"/>
          </a:p>
          <a:p>
            <a:pPr lvl="4">
              <a:defRPr sz="1800"/>
            </a:pPr>
            <a:r>
              <a:rPr sz="28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內文層級一</a:t>
            </a:r>
            <a:endParaRPr sz="3600"/>
          </a:p>
          <a:p>
            <a:pPr lvl="1">
              <a:defRPr sz="1800"/>
            </a:pPr>
            <a:r>
              <a:rPr sz="3600"/>
              <a:t>內文層級二</a:t>
            </a:r>
            <a:endParaRPr sz="3600"/>
          </a:p>
          <a:p>
            <a:pPr lvl="2">
              <a:defRPr sz="1800"/>
            </a:pPr>
            <a:r>
              <a:rPr sz="3600"/>
              <a:t>內文層級三</a:t>
            </a:r>
            <a:endParaRPr sz="3600"/>
          </a:p>
          <a:p>
            <a:pPr lvl="3">
              <a:defRPr sz="1800"/>
            </a:pPr>
            <a:r>
              <a:rPr sz="3600"/>
              <a:t>內文層級四</a:t>
            </a:r>
            <a:endParaRPr sz="3600"/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xresdefaul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74445" y="-3925"/>
            <a:ext cx="17353690" cy="976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1269999" y="-1157187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 b="1" sz="10000">
                <a:solidFill>
                  <a:srgbClr val="FFFF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0000">
                <a:solidFill>
                  <a:srgbClr val="FFFFFF"/>
                </a:solidFill>
              </a:rPr>
              <a:t>Penguin Bun!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899753_566047460200170_715850297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6061" y="-942518"/>
            <a:ext cx="13544079" cy="10719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Monk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200000">
            <a:off x="-1850495" y="939664"/>
            <a:ext cx="7580457" cy="103852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-207479" y="4336135"/>
            <a:ext cx="13419757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pc="1900" sz="19000">
                <a:solidFill>
                  <a:srgbClr val="FFFFFF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Wawati TC Regular"/>
                <a:ea typeface="Wawati TC Regular"/>
                <a:cs typeface="Wawati TC Regular"/>
                <a:sym typeface="Wawati TC Regular"/>
              </a:rPr>
              <a:t>Q萌造型</a:t>
            </a:r>
            <a:endParaRPr b="1" spc="1900" sz="19000">
              <a:solidFill>
                <a:srgbClr val="FFFFFF"/>
              </a:solidFill>
              <a:effectLst>
                <a:outerShdw sx="100000" sy="100000" kx="0" ky="0" algn="b" rotWithShape="0" blurRad="114300" dist="127000" dir="18900000">
                  <a:srgbClr val="000000"/>
                </a:outerShdw>
              </a:effectLst>
              <a:latin typeface="Wawati TC Regular"/>
              <a:ea typeface="Wawati TC Regular"/>
              <a:cs typeface="Wawati TC Regular"/>
              <a:sym typeface="Wawati TC Regular"/>
            </a:endParaRPr>
          </a:p>
          <a:p>
            <a:pPr lvl="0">
              <a:defRPr sz="1800"/>
            </a:pPr>
            <a:r>
              <a:rPr b="1" sz="9000">
                <a:solidFill>
                  <a:srgbClr val="FF2736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HanziPen TC Regular"/>
                <a:ea typeface="HanziPen TC Regular"/>
                <a:cs typeface="HanziPen TC Regular"/>
                <a:sym typeface="HanziPen TC Regular"/>
              </a:rPr>
              <a:t>可愛企鵝，陪你闖蕩江湖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11656146_566047446866838_706079593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3467" y="-845306"/>
            <a:ext cx="16640687" cy="10684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ScareCraw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4911" y="-2159147"/>
            <a:ext cx="13004801" cy="1845310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487706" y="5856820"/>
            <a:ext cx="11361528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pc="1700" sz="17000">
                <a:solidFill>
                  <a:srgbClr val="EC5D57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华文黑体"/>
                <a:ea typeface="华文黑体"/>
                <a:cs typeface="华文黑体"/>
                <a:sym typeface="华文黑体"/>
              </a:rPr>
              <a:t>極</a:t>
            </a:r>
            <a:r>
              <a:rPr b="1" spc="1700" sz="17000">
                <a:solidFill>
                  <a:srgbClr val="F39019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华文黑体"/>
                <a:ea typeface="华文黑体"/>
                <a:cs typeface="华文黑体"/>
                <a:sym typeface="华文黑体"/>
              </a:rPr>
              <a:t>致</a:t>
            </a:r>
            <a:r>
              <a:rPr b="1" spc="1700" sz="17000">
                <a:solidFill>
                  <a:srgbClr val="F5D328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华文黑体"/>
                <a:ea typeface="华文黑体"/>
                <a:cs typeface="华文黑体"/>
                <a:sym typeface="华文黑体"/>
              </a:rPr>
              <a:t>操</a:t>
            </a:r>
            <a:r>
              <a:rPr b="1" spc="1700" sz="17000">
                <a:solidFill>
                  <a:srgbClr val="70BF41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华文黑体"/>
                <a:ea typeface="华文黑体"/>
                <a:cs typeface="华文黑体"/>
                <a:sym typeface="华文黑体"/>
              </a:rPr>
              <a:t>作</a:t>
            </a:r>
            <a:endParaRPr b="1" i="1" spc="1700" sz="17000">
              <a:solidFill>
                <a:srgbClr val="C82506"/>
              </a:solidFill>
              <a:effectLst>
                <a:outerShdw sx="100000" sy="100000" kx="0" ky="0" algn="b" rotWithShape="0" blurRad="114300" dist="127000" dir="18900000">
                  <a:srgbClr val="000000"/>
                </a:outerShdw>
              </a:effectLst>
              <a:latin typeface="华文黑体"/>
              <a:ea typeface="华文黑体"/>
              <a:cs typeface="华文黑体"/>
              <a:sym typeface="华文黑体"/>
            </a:endParaRPr>
          </a:p>
          <a:p>
            <a:pPr lvl="0" algn="r">
              <a:defRPr sz="1800"/>
            </a:pPr>
            <a:r>
              <a:rPr b="1" sz="9000">
                <a:solidFill>
                  <a:srgbClr val="FEF6FF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Weibei TC Bold"/>
                <a:ea typeface="Weibei TC Bold"/>
                <a:cs typeface="Weibei TC Bold"/>
                <a:sym typeface="Weibei TC Bold"/>
              </a:rPr>
              <a:t>挑戰即時指尖微操控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11655179_927001147364176_1966823005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903" y="-801831"/>
            <a:ext cx="13361004" cy="110785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 rot="21000000">
            <a:off x="-2836685" y="111727"/>
            <a:ext cx="15233273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pc="1700" sz="17000">
                <a:solidFill>
                  <a:srgbClr val="EC2200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华文黑体"/>
                <a:ea typeface="华文黑体"/>
                <a:cs typeface="华文黑体"/>
                <a:sym typeface="华文黑体"/>
              </a:rPr>
              <a:t>2015最佳</a:t>
            </a:r>
            <a:endParaRPr b="1" spc="1700" sz="17000">
              <a:solidFill>
                <a:srgbClr val="EC2200"/>
              </a:solidFill>
              <a:effectLst>
                <a:outerShdw sx="100000" sy="100000" kx="0" ky="0" algn="b" rotWithShape="0" blurRad="114300" dist="127000" dir="18900000">
                  <a:srgbClr val="000000"/>
                </a:outerShdw>
              </a:effectLst>
              <a:latin typeface="华文黑体"/>
              <a:ea typeface="华文黑体"/>
              <a:cs typeface="华文黑体"/>
              <a:sym typeface="华文黑体"/>
            </a:endParaRPr>
          </a:p>
          <a:p>
            <a:pPr lvl="0">
              <a:defRPr sz="1800"/>
            </a:pPr>
            <a:r>
              <a:rPr b="1" spc="1700" sz="17000">
                <a:solidFill>
                  <a:srgbClr val="EC2200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华文黑体"/>
                <a:ea typeface="华文黑体"/>
                <a:cs typeface="华文黑体"/>
                <a:sym typeface="华文黑体"/>
              </a:rPr>
              <a:t>國產遊戲</a:t>
            </a:r>
          </a:p>
        </p:txBody>
      </p:sp>
      <p:sp>
        <p:nvSpPr>
          <p:cNvPr id="76" name="Shape 76"/>
          <p:cNvSpPr/>
          <p:nvPr/>
        </p:nvSpPr>
        <p:spPr>
          <a:xfrm rot="21000000">
            <a:off x="1358996" y="7184116"/>
            <a:ext cx="1523327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pc="1700" sz="17000">
                <a:solidFill>
                  <a:srgbClr val="EC2200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华文黑体"/>
                <a:ea typeface="华文黑体"/>
                <a:cs typeface="华文黑体"/>
                <a:sym typeface="华文黑体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effectLst/>
              </a:defRPr>
            </a:pPr>
            <a:r>
              <a:rPr b="1" spc="1700" sz="17000">
                <a:solidFill>
                  <a:srgbClr val="EC2200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</a:rPr>
              <a:t>強勢來襲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318774" y="-7196476"/>
            <a:ext cx="25624285" cy="17091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小孩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8430" y="3467100"/>
            <a:ext cx="2882901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父母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0585" y="4702680"/>
            <a:ext cx="2882901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小孩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92459" y="6225315"/>
            <a:ext cx="4048557" cy="3959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小孩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39057" y="3467099"/>
            <a:ext cx="2882901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小孩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58573" y="3467099"/>
            <a:ext cx="2882901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小孩5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12862" y="4702680"/>
            <a:ext cx="2882901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小孩6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93564" y="4702680"/>
            <a:ext cx="2882901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父母1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983856" y="4702680"/>
            <a:ext cx="2882901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父母5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426252" y="6225315"/>
            <a:ext cx="4048557" cy="3959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父母4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594514" y="6262757"/>
            <a:ext cx="3971987" cy="3884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父母6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065602" y="6225315"/>
            <a:ext cx="4048557" cy="3959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父母3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855182" y="6262757"/>
            <a:ext cx="3971986" cy="388449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-1857450" y="697281"/>
            <a:ext cx="16719700" cy="271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b="0" sz="1800"/>
            </a:pPr>
            <a:r>
              <a:rPr b="1" sz="18000"/>
              <a:t>Penguin Bun!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組員簡介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428070" y="2603500"/>
            <a:ext cx="12426744" cy="6286500"/>
          </a:xfrm>
          <a:prstGeom prst="rect">
            <a:avLst/>
          </a:prstGeom>
        </p:spPr>
        <p:txBody>
          <a:bodyPr/>
          <a:lstStyle/>
          <a:p>
            <a:pPr lvl="0" marL="889000" indent="-889000">
              <a:defRPr sz="1800"/>
            </a:pPr>
            <a:r>
              <a:rPr sz="3600"/>
              <a:t>101703001 林品忻</a:t>
            </a:r>
            <a:r>
              <a:rPr sz="3600"/>
              <a:t>   </a:t>
            </a:r>
            <a:r>
              <a:rPr sz="3600"/>
              <a:t>遊戲設計、遊戲撰寫、</a:t>
            </a:r>
            <a:r>
              <a:rPr sz="3600"/>
              <a:t>美工總監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101703008 秦暐峻</a:t>
            </a:r>
            <a:r>
              <a:rPr sz="3600"/>
              <a:t>    遊戲設計、程式撰寫、遊戲場景設計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101703013 劉恩沛</a:t>
            </a:r>
            <a:r>
              <a:rPr sz="3600"/>
              <a:t>    遊戲設計、程式撰寫、整合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10170302</a:t>
            </a:r>
            <a:r>
              <a:rPr sz="3600"/>
              <a:t>5</a:t>
            </a:r>
            <a:r>
              <a:rPr sz="3600"/>
              <a:t> 唐笙凱</a:t>
            </a:r>
            <a:r>
              <a:rPr sz="3600"/>
              <a:t>    視窗設計、選單功能撰寫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3-filtered.jpeg" descr="2010110722135581.jpg"/>
          <p:cNvPicPr/>
          <p:nvPr/>
        </p:nvPicPr>
        <p:blipFill>
          <a:blip r:embed="rId2">
            <a:alphaModFix amt="46713"/>
            <a:extLst/>
          </a:blip>
          <a:stretch>
            <a:fillRect/>
          </a:stretch>
        </p:blipFill>
        <p:spPr>
          <a:xfrm>
            <a:off x="1049546" y="1103158"/>
            <a:ext cx="10905708" cy="696848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專案目標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 indent="-889000">
              <a:defRPr sz="1800"/>
            </a:pPr>
            <a:r>
              <a:rPr sz="3600"/>
              <a:t>Penguin Bun</a:t>
            </a:r>
            <a:r>
              <a:rPr sz="3600"/>
              <a:t>－</a:t>
            </a:r>
            <a:r>
              <a:rPr sz="3600"/>
              <a:t>以Visual</a:t>
            </a:r>
            <a:r>
              <a:rPr sz="3600"/>
              <a:t> </a:t>
            </a:r>
            <a:r>
              <a:rPr sz="3600"/>
              <a:t>Stdio</a:t>
            </a:r>
            <a:r>
              <a:rPr sz="3600"/>
              <a:t>設計</a:t>
            </a:r>
            <a:r>
              <a:rPr sz="3600"/>
              <a:t>的</a:t>
            </a:r>
            <a:r>
              <a:rPr sz="3600"/>
              <a:t>互動遊戲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以臺北市立動物園為</a:t>
            </a:r>
            <a:r>
              <a:rPr sz="3600"/>
              <a:t>主題</a:t>
            </a:r>
            <a:r>
              <a:rPr sz="3600"/>
              <a:t>，遊戲內容區分為三個小遊戲，分別設在動物園之不同區塊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遊戲均為無限時間的遊戲，遊戲結束會記錄玩家名稱與分數</a:t>
            </a:r>
            <a:r>
              <a:rPr sz="3600"/>
              <a:t>，目標為挑戰高分遊戲體驗以滑鼠左右鍵為主，簡單容易上手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系統功能概述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353430" y="2597150"/>
            <a:ext cx="5334001" cy="6286501"/>
          </a:xfrm>
          <a:prstGeom prst="rect">
            <a:avLst/>
          </a:prstGeom>
        </p:spPr>
        <p:txBody>
          <a:bodyPr/>
          <a:lstStyle/>
          <a:p>
            <a:pPr lvl="0" marL="318063" indent="-318063" defTabSz="537462">
              <a:spcBef>
                <a:spcPts val="2900"/>
              </a:spcBef>
              <a:defRPr sz="1800"/>
            </a:pPr>
            <a:r>
              <a:rPr sz="3600"/>
              <a:t>由臺北市立動物園的地圖為樣本畫出可愛版本的地圖作為遊戲選單</a:t>
            </a:r>
            <a:endParaRPr sz="3600"/>
          </a:p>
          <a:p>
            <a:pPr lvl="0" marL="318063" indent="-318063" defTabSz="537462">
              <a:spcBef>
                <a:spcPts val="2900"/>
              </a:spcBef>
              <a:defRPr sz="1800"/>
            </a:pPr>
            <a:r>
              <a:rPr sz="3600"/>
              <a:t>在個個不同區域設立對應的小遊戲</a:t>
            </a:r>
            <a:endParaRPr sz="3600"/>
          </a:p>
          <a:p>
            <a:pPr lvl="0" marL="318063" indent="-318063" defTabSz="537462">
              <a:spcBef>
                <a:spcPts val="2900"/>
              </a:spcBef>
              <a:defRPr sz="1800"/>
            </a:pPr>
            <a:r>
              <a:rPr sz="3600"/>
              <a:t>動物園的查詢台設置可以查到所有遊戲的分數排名得總表</a:t>
            </a:r>
          </a:p>
        </p:txBody>
      </p:sp>
      <p:pic>
        <p:nvPicPr>
          <p:cNvPr id="44" name="11655179_927001147364176_1966823005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5699" y="2505532"/>
            <a:ext cx="8050877" cy="6675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未來展望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 indent="-889000">
              <a:spcBef>
                <a:spcPts val="4200"/>
              </a:spcBef>
              <a:defRPr sz="1800"/>
            </a:pPr>
            <a:r>
              <a:rPr sz="3600"/>
              <a:t>裝</a:t>
            </a:r>
            <a:r>
              <a:rPr sz="3600"/>
              <a:t>飾自己的角色</a:t>
            </a:r>
            <a:endParaRPr sz="3600"/>
          </a:p>
          <a:p>
            <a:pPr lvl="0" marL="889000" indent="-889000">
              <a:spcBef>
                <a:spcPts val="4200"/>
              </a:spcBef>
              <a:defRPr sz="1800"/>
            </a:pPr>
            <a:r>
              <a:rPr sz="3600"/>
              <a:t>錢幣累積功能</a:t>
            </a:r>
            <a:endParaRPr sz="3600"/>
          </a:p>
          <a:p>
            <a:pPr lvl="0" marL="889000" indent="-889000">
              <a:spcBef>
                <a:spcPts val="4200"/>
              </a:spcBef>
              <a:defRPr sz="1800"/>
            </a:pPr>
            <a:r>
              <a:rPr sz="3600"/>
              <a:t>新增更多樣的遊戲</a:t>
            </a:r>
            <a:endParaRPr sz="3600"/>
          </a:p>
          <a:p>
            <a:pPr lvl="0" marL="889000" indent="-889000">
              <a:spcBef>
                <a:spcPts val="4200"/>
              </a:spcBef>
              <a:defRPr sz="1800"/>
            </a:pPr>
            <a:r>
              <a:rPr sz="3600"/>
              <a:t>增加更多關卡</a:t>
            </a:r>
          </a:p>
        </p:txBody>
      </p:sp>
      <p:pic>
        <p:nvPicPr>
          <p:cNvPr id="48" name="image6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8102" y="2315376"/>
            <a:ext cx="6354396" cy="6862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遊戲一：親子配對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丟出兩隻不同顏色的小動物，選出兩種顏色結合後的小孩</a:t>
            </a:r>
          </a:p>
        </p:txBody>
      </p:sp>
      <p:pic>
        <p:nvPicPr>
          <p:cNvPr id="52" name="11660002_566035836867999_634530424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335" y="207063"/>
            <a:ext cx="8572130" cy="6774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遊戲二：貓空纜車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看準時機按下按鈕才能坐到纜車</a:t>
            </a:r>
          </a:p>
        </p:txBody>
      </p:sp>
      <p:pic>
        <p:nvPicPr>
          <p:cNvPr id="56" name="11664115_566049880199928_496723853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001" y="611208"/>
            <a:ext cx="7954798" cy="6253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遊戲三：遊園企鵝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上下移動企鵝閃避障礙物</a:t>
            </a:r>
          </a:p>
        </p:txBody>
      </p:sp>
      <p:pic>
        <p:nvPicPr>
          <p:cNvPr id="60" name="11656178_566049953533254_1772594490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4476" y="652587"/>
            <a:ext cx="9595848" cy="607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11254751_566049873533262_569006270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1461" y="-1438245"/>
            <a:ext cx="13267722" cy="11221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Rabbi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3951" y="-159334"/>
            <a:ext cx="11796007" cy="1158736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 rot="600000">
            <a:off x="-1681775" y="4940251"/>
            <a:ext cx="12748972" cy="449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pc="1900" sz="19000">
                <a:solidFill>
                  <a:srgbClr val="FF9A00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Baoli SC Regular"/>
                <a:ea typeface="Baoli SC Regular"/>
                <a:cs typeface="Baoli SC Regular"/>
                <a:sym typeface="Baoli SC Regular"/>
              </a:rPr>
              <a:t>一指掌握</a:t>
            </a:r>
            <a:endParaRPr b="1" spc="1900" sz="19000">
              <a:solidFill>
                <a:srgbClr val="FF9A00"/>
              </a:solidFill>
              <a:effectLst>
                <a:outerShdw sx="100000" sy="100000" kx="0" ky="0" algn="b" rotWithShape="0" blurRad="114300" dist="127000" dir="18900000">
                  <a:srgbClr val="000000"/>
                </a:outerShdw>
              </a:effectLst>
              <a:latin typeface="Baoli SC Regular"/>
              <a:ea typeface="Baoli SC Regular"/>
              <a:cs typeface="Baoli SC Regular"/>
              <a:sym typeface="Baoli SC Regular"/>
            </a:endParaRPr>
          </a:p>
          <a:p>
            <a:pPr lvl="0">
              <a:defRPr sz="1800"/>
            </a:pPr>
            <a:r>
              <a:rPr b="1" sz="8000">
                <a:solidFill>
                  <a:srgbClr val="FCF2F0"/>
                </a:solidFill>
                <a:effectLst>
                  <a:outerShdw sx="100000" sy="100000" kx="0" ky="0" algn="b" rotWithShape="0" blurRad="114300" dist="127000" dir="18900000">
                    <a:srgbClr val="000000"/>
                  </a:outerShdw>
                </a:effectLst>
                <a:latin typeface="蘋果儷中黑"/>
                <a:ea typeface="蘋果儷中黑"/>
                <a:cs typeface="蘋果儷中黑"/>
                <a:sym typeface="蘋果儷中黑"/>
              </a:rPr>
              <a:t>靈活操作，隨心所欲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