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6" r:id="rId3"/>
    <p:sldId id="259" r:id="rId4"/>
    <p:sldId id="262" r:id="rId5"/>
    <p:sldId id="264" r:id="rId6"/>
    <p:sldId id="260" r:id="rId7"/>
    <p:sldId id="267" r:id="rId8"/>
    <p:sldId id="268" r:id="rId9"/>
    <p:sldId id="261" r:id="rId10"/>
    <p:sldId id="263" r:id="rId11"/>
    <p:sldId id="257" r:id="rId12"/>
    <p:sldId id="265"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p:scale>
          <a:sx n="70" d="100"/>
          <a:sy n="70" d="100"/>
        </p:scale>
        <p:origin x="-1302"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fld id="{88CF060E-218B-4E0C-84FE-473F2CC887E7}" type="datetimeFigureOut">
              <a:rPr lang="zh-TW" altLang="en-US" smtClean="0"/>
              <a:t>2015/06/25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1660E72-2DCA-4BA0-A455-2DD16BA16F54}" type="slidenum">
              <a:rPr lang="zh-TW" altLang="en-US" smtClean="0"/>
              <a:t>‹#›</a:t>
            </a:fld>
            <a:endParaRPr lang="zh-TW" altLang="en-US"/>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88CF060E-218B-4E0C-84FE-473F2CC887E7}" type="datetimeFigureOut">
              <a:rPr lang="zh-TW" altLang="en-US" smtClean="0"/>
              <a:t>2015/06/25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1660E72-2DCA-4BA0-A455-2DD16BA16F54}"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直排標題 1"/>
          <p:cNvSpPr>
            <a:spLocks noGrp="1"/>
          </p:cNvSpPr>
          <p:nvPr>
            <p:ph type="title" orient="vert"/>
          </p:nvPr>
        </p:nvSpPr>
        <p:spPr>
          <a:xfrm>
            <a:off x="6781800" y="274640"/>
            <a:ext cx="1905000" cy="5851525"/>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304800"/>
            <a:ext cx="60198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88CF060E-218B-4E0C-84FE-473F2CC887E7}" type="datetimeFigureOut">
              <a:rPr lang="zh-TW" altLang="en-US" smtClean="0"/>
              <a:t>2015/06/25</a:t>
            </a:fld>
            <a:endParaRPr lang="zh-TW" altLang="en-US"/>
          </a:p>
        </p:txBody>
      </p:sp>
      <p:sp>
        <p:nvSpPr>
          <p:cNvPr id="5" name="頁尾版面配置區 4"/>
          <p:cNvSpPr>
            <a:spLocks noGrp="1"/>
          </p:cNvSpPr>
          <p:nvPr>
            <p:ph type="ftr" sz="quarter" idx="11"/>
          </p:nvPr>
        </p:nvSpPr>
        <p:spPr>
          <a:xfrm>
            <a:off x="2640597" y="6377459"/>
            <a:ext cx="3836404" cy="365125"/>
          </a:xfrm>
        </p:spPr>
        <p:txBody>
          <a:bodyPr/>
          <a:lstStyle/>
          <a:p>
            <a:endParaRPr lang="zh-TW" altLang="en-US"/>
          </a:p>
        </p:txBody>
      </p:sp>
      <p:sp>
        <p:nvSpPr>
          <p:cNvPr id="6" name="投影片編號版面配置區 5"/>
          <p:cNvSpPr>
            <a:spLocks noGrp="1"/>
          </p:cNvSpPr>
          <p:nvPr>
            <p:ph type="sldNum" sz="quarter" idx="12"/>
          </p:nvPr>
        </p:nvSpPr>
        <p:spPr/>
        <p:txBody>
          <a:bodyPr/>
          <a:lstStyle/>
          <a:p>
            <a:fld id="{11660E72-2DCA-4BA0-A455-2DD16BA16F54}"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155448"/>
            <a:ext cx="8229600" cy="1252728"/>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88CF060E-218B-4E0C-84FE-473F2CC887E7}" type="datetimeFigureOut">
              <a:rPr lang="zh-TW" altLang="en-US" smtClean="0"/>
              <a:t>2015/06/25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1660E72-2DCA-4BA0-A455-2DD16BA16F54}"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88CF060E-218B-4E0C-84FE-473F2CC887E7}" type="datetimeFigureOut">
              <a:rPr lang="zh-TW" altLang="en-US" smtClean="0"/>
              <a:t>2015/06/25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1660E72-2DCA-4BA0-A455-2DD16BA16F54}"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88CF060E-218B-4E0C-84FE-473F2CC887E7}" type="datetimeFigureOut">
              <a:rPr lang="zh-TW" altLang="en-US" smtClean="0"/>
              <a:t>2015/06/25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1660E72-2DCA-4BA0-A455-2DD16BA16F54}"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88CF060E-218B-4E0C-84FE-473F2CC887E7}" type="datetimeFigureOut">
              <a:rPr lang="zh-TW" altLang="en-US" smtClean="0"/>
              <a:t>2015/06/25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11660E72-2DCA-4BA0-A455-2DD16BA16F54}"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88CF060E-218B-4E0C-84FE-473F2CC887E7}" type="datetimeFigureOut">
              <a:rPr lang="zh-TW" altLang="en-US" smtClean="0"/>
              <a:t>2015/06/25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11660E72-2DCA-4BA0-A455-2DD16BA16F54}"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8CF060E-218B-4E0C-84FE-473F2CC887E7}" type="datetimeFigureOut">
              <a:rPr lang="zh-TW" altLang="en-US" smtClean="0"/>
              <a:t>2015/06/25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1660E72-2DCA-4BA0-A455-2DD16BA16F54}"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88CF060E-218B-4E0C-84FE-473F2CC887E7}" type="datetimeFigureOut">
              <a:rPr lang="zh-TW" altLang="en-US" smtClean="0"/>
              <a:t>2015/06/25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1660E72-2DCA-4BA0-A455-2DD16BA16F54}" type="slidenum">
              <a:rPr lang="zh-TW" altLang="en-US" smtClean="0"/>
              <a:t>‹#›</a:t>
            </a:fld>
            <a:endParaRPr lang="zh-TW" altLang="en-US"/>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a:xfrm>
            <a:off x="164592" y="1170432"/>
            <a:ext cx="2523744" cy="201168"/>
          </a:xfrm>
        </p:spPr>
        <p:txBody>
          <a:bodyPr/>
          <a:lstStyle/>
          <a:p>
            <a:fld id="{88CF060E-218B-4E0C-84FE-473F2CC887E7}" type="datetimeFigureOut">
              <a:rPr lang="zh-TW" altLang="en-US" smtClean="0"/>
              <a:t>2015/06/25</a:t>
            </a:fld>
            <a:endParaRPr lang="zh-TW" altLang="en-US"/>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頁尾版面配置區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zh-TW" altLang="en-US"/>
          </a:p>
        </p:txBody>
      </p:sp>
      <p:sp>
        <p:nvSpPr>
          <p:cNvPr id="7" name="投影片編號版面配置區 6"/>
          <p:cNvSpPr>
            <a:spLocks noGrp="1"/>
          </p:cNvSpPr>
          <p:nvPr>
            <p:ph type="sldNum" sz="quarter" idx="12"/>
          </p:nvPr>
        </p:nvSpPr>
        <p:spPr>
          <a:xfrm>
            <a:off x="8339328" y="1170432"/>
            <a:ext cx="733864" cy="201168"/>
          </a:xfrm>
        </p:spPr>
        <p:txBody>
          <a:bodyPr/>
          <a:lstStyle/>
          <a:p>
            <a:fld id="{11660E72-2DCA-4BA0-A455-2DD16BA16F54}"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版面配置區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8CF060E-218B-4E0C-84FE-473F2CC887E7}" type="datetimeFigureOut">
              <a:rPr lang="zh-TW" altLang="en-US" smtClean="0"/>
              <a:t>2015/06/25</a:t>
            </a:fld>
            <a:endParaRPr lang="zh-TW" altLang="en-US"/>
          </a:p>
        </p:txBody>
      </p:sp>
      <p:sp>
        <p:nvSpPr>
          <p:cNvPr id="5" name="頁尾版面配置區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zh-TW" altLang="en-US"/>
          </a:p>
        </p:txBody>
      </p:sp>
      <p:sp>
        <p:nvSpPr>
          <p:cNvPr id="6" name="投影片編號版面配置區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1660E72-2DCA-4BA0-A455-2DD16BA16F54}"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3528" y="3356992"/>
            <a:ext cx="8077200" cy="1673352"/>
          </a:xfrm>
        </p:spPr>
        <p:txBody>
          <a:bodyPr/>
          <a:lstStyle/>
          <a:p>
            <a:r>
              <a:rPr lang="zh-TW" altLang="en-US" dirty="0" smtClean="0">
                <a:solidFill>
                  <a:srgbClr val="FF0000"/>
                </a:solidFill>
                <a:latin typeface="文鼎中特廣告體" panose="02010609010101010101" pitchFamily="49" charset="-120"/>
                <a:ea typeface="文鼎中特廣告體" panose="02010609010101010101" pitchFamily="49" charset="-120"/>
                <a:cs typeface="文鼎中特廣告體" panose="02010609010101010101" pitchFamily="49" charset="-120"/>
              </a:rPr>
              <a:t>期末專案發表</a:t>
            </a:r>
            <a:r>
              <a:rPr lang="en-US" altLang="zh-TW"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
            </a:r>
            <a:br>
              <a:rPr lang="en-US" altLang="zh-TW"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br>
            <a:r>
              <a:rPr lang="en-US" altLang="zh-TW"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2015 Windows Programming</a:t>
            </a:r>
            <a:endParaRPr lang="zh-TW" altLang="en-US" dirty="0">
              <a:latin typeface="文鼎中特廣告體" panose="02010609010101010101" pitchFamily="49" charset="-120"/>
              <a:ea typeface="文鼎中特廣告體" panose="02010609010101010101" pitchFamily="49" charset="-120"/>
              <a:cs typeface="文鼎中特廣告體" panose="02010609010101010101" pitchFamily="49" charset="-120"/>
            </a:endParaRPr>
          </a:p>
        </p:txBody>
      </p:sp>
      <p:sp>
        <p:nvSpPr>
          <p:cNvPr id="3" name="副標題 2"/>
          <p:cNvSpPr>
            <a:spLocks noGrp="1"/>
          </p:cNvSpPr>
          <p:nvPr>
            <p:ph type="subTitle" idx="1"/>
          </p:nvPr>
        </p:nvSpPr>
        <p:spPr>
          <a:xfrm>
            <a:off x="611560" y="4869160"/>
            <a:ext cx="8280920" cy="1656184"/>
          </a:xfrm>
        </p:spPr>
        <p:txBody>
          <a:bodyPr>
            <a:normAutofit/>
          </a:bodyPr>
          <a:lstStyle/>
          <a:p>
            <a:r>
              <a:rPr lang="en-US" altLang="zh-TW" sz="2400" b="1" dirty="0">
                <a:solidFill>
                  <a:schemeClr val="tx1"/>
                </a:solidFill>
                <a:latin typeface="微軟正黑體" panose="020B0604030504040204" pitchFamily="34" charset="-120"/>
                <a:ea typeface="微軟正黑體" panose="020B0604030504040204" pitchFamily="34" charset="-120"/>
              </a:rPr>
              <a:t>Group </a:t>
            </a:r>
            <a:r>
              <a:rPr lang="en-US" altLang="zh-TW" sz="2400" b="1" dirty="0">
                <a:solidFill>
                  <a:schemeClr val="tx1"/>
                </a:solidFill>
                <a:latin typeface="微軟正黑體" panose="020B0604030504040204" pitchFamily="34" charset="-120"/>
                <a:ea typeface="微軟正黑體" panose="020B0604030504040204" pitchFamily="34" charset="-120"/>
              </a:rPr>
              <a:t>6</a:t>
            </a:r>
            <a:endParaRPr lang="en-US" altLang="zh-TW" sz="2400" b="1" dirty="0">
              <a:solidFill>
                <a:schemeClr val="tx1"/>
              </a:solidFill>
              <a:latin typeface="微軟正黑體" panose="020B0604030504040204" pitchFamily="34" charset="-120"/>
              <a:ea typeface="微軟正黑體" panose="020B0604030504040204" pitchFamily="34" charset="-120"/>
            </a:endParaRPr>
          </a:p>
          <a:p>
            <a:r>
              <a:rPr lang="zh-TW" altLang="en-US" sz="2400" dirty="0">
                <a:solidFill>
                  <a:schemeClr val="tx1"/>
                </a:solidFill>
                <a:latin typeface="微軟正黑體" panose="020B0604030504040204" pitchFamily="34" charset="-120"/>
                <a:ea typeface="微軟正黑體" panose="020B0604030504040204" pitchFamily="34" charset="-120"/>
                <a:cs typeface="文鼎中特廣告體" panose="02010609010101010101" pitchFamily="49" charset="-120"/>
              </a:rPr>
              <a:t>資管二 </a:t>
            </a:r>
            <a:r>
              <a:rPr lang="en-US" altLang="zh-TW" sz="2400" dirty="0">
                <a:solidFill>
                  <a:schemeClr val="tx1"/>
                </a:solidFill>
                <a:latin typeface="微軟正黑體" panose="020B0604030504040204" pitchFamily="34" charset="-120"/>
                <a:ea typeface="微軟正黑體" panose="020B0604030504040204" pitchFamily="34" charset="-120"/>
                <a:cs typeface="文鼎中特廣告體" panose="02010609010101010101" pitchFamily="49" charset="-120"/>
              </a:rPr>
              <a:t>102306045</a:t>
            </a:r>
            <a:r>
              <a:rPr lang="zh-TW" altLang="en-US" sz="2400" dirty="0">
                <a:solidFill>
                  <a:schemeClr val="tx1"/>
                </a:solidFill>
                <a:latin typeface="微軟正黑體" panose="020B0604030504040204" pitchFamily="34" charset="-120"/>
                <a:ea typeface="微軟正黑體" panose="020B0604030504040204" pitchFamily="34" charset="-120"/>
                <a:cs typeface="文鼎中特廣告體" panose="02010609010101010101" pitchFamily="49" charset="-120"/>
              </a:rPr>
              <a:t> 朱思瑀  資管二 </a:t>
            </a:r>
            <a:r>
              <a:rPr lang="en-US" altLang="zh-TW" sz="2400" dirty="0" smtClean="0">
                <a:solidFill>
                  <a:schemeClr val="tx1"/>
                </a:solidFill>
                <a:latin typeface="微軟正黑體" panose="020B0604030504040204" pitchFamily="34" charset="-120"/>
                <a:ea typeface="微軟正黑體" panose="020B0604030504040204" pitchFamily="34" charset="-120"/>
                <a:cs typeface="文鼎中特廣告體" panose="02010609010101010101" pitchFamily="49" charset="-120"/>
              </a:rPr>
              <a:t>102306016</a:t>
            </a:r>
            <a:r>
              <a:rPr lang="zh-TW" altLang="en-US" sz="2400" dirty="0" smtClean="0">
                <a:solidFill>
                  <a:schemeClr val="tx1"/>
                </a:solidFill>
                <a:latin typeface="微軟正黑體" panose="020B0604030504040204" pitchFamily="34" charset="-120"/>
                <a:ea typeface="微軟正黑體" panose="020B0604030504040204" pitchFamily="34" charset="-120"/>
                <a:cs typeface="文鼎中特廣告體" panose="02010609010101010101" pitchFamily="49" charset="-120"/>
              </a:rPr>
              <a:t> </a:t>
            </a:r>
            <a:r>
              <a:rPr lang="zh-TW" altLang="en-US" sz="2400" dirty="0">
                <a:solidFill>
                  <a:schemeClr val="tx1"/>
                </a:solidFill>
                <a:latin typeface="微軟正黑體" panose="020B0604030504040204" pitchFamily="34" charset="-120"/>
                <a:ea typeface="微軟正黑體" panose="020B0604030504040204" pitchFamily="34" charset="-120"/>
                <a:cs typeface="文鼎中特廣告體" panose="02010609010101010101" pitchFamily="49" charset="-120"/>
              </a:rPr>
              <a:t>李明緯</a:t>
            </a:r>
            <a:endParaRPr lang="en-US" altLang="zh-TW" sz="2400" dirty="0">
              <a:solidFill>
                <a:schemeClr val="tx1"/>
              </a:solidFill>
              <a:latin typeface="微軟正黑體" panose="020B0604030504040204" pitchFamily="34" charset="-120"/>
              <a:ea typeface="微軟正黑體" panose="020B0604030504040204" pitchFamily="34" charset="-120"/>
              <a:cs typeface="文鼎中特廣告體" panose="02010609010101010101" pitchFamily="49" charset="-120"/>
            </a:endParaRPr>
          </a:p>
          <a:p>
            <a:r>
              <a:rPr lang="zh-TW" altLang="en-US" sz="2400" dirty="0">
                <a:solidFill>
                  <a:schemeClr val="tx1"/>
                </a:solidFill>
                <a:latin typeface="微軟正黑體" panose="020B0604030504040204" pitchFamily="34" charset="-120"/>
                <a:ea typeface="微軟正黑體" panose="020B0604030504040204" pitchFamily="34" charset="-120"/>
                <a:cs typeface="文鼎中特廣告體" panose="02010609010101010101" pitchFamily="49" charset="-120"/>
              </a:rPr>
              <a:t>資管二 </a:t>
            </a:r>
            <a:r>
              <a:rPr lang="en-US" altLang="zh-TW" sz="2400" dirty="0">
                <a:solidFill>
                  <a:schemeClr val="tx1"/>
                </a:solidFill>
                <a:latin typeface="微軟正黑體" panose="020B0604030504040204" pitchFamily="34" charset="-120"/>
                <a:ea typeface="微軟正黑體" panose="020B0604030504040204" pitchFamily="34" charset="-120"/>
                <a:cs typeface="文鼎中特廣告體" panose="02010609010101010101" pitchFamily="49" charset="-120"/>
              </a:rPr>
              <a:t>102306</a:t>
            </a:r>
            <a:r>
              <a:rPr lang="zh-TW" altLang="en-US" sz="2400" dirty="0">
                <a:solidFill>
                  <a:schemeClr val="tx1"/>
                </a:solidFill>
                <a:latin typeface="微軟正黑體" panose="020B0604030504040204" pitchFamily="34" charset="-120"/>
                <a:ea typeface="微軟正黑體" panose="020B0604030504040204" pitchFamily="34" charset="-120"/>
                <a:cs typeface="文鼎中特廣告體" panose="02010609010101010101" pitchFamily="49" charset="-120"/>
              </a:rPr>
              <a:t> 黃存宇  資管三 </a:t>
            </a:r>
            <a:r>
              <a:rPr lang="en-US" altLang="zh-TW" sz="2400" dirty="0">
                <a:solidFill>
                  <a:schemeClr val="tx1"/>
                </a:solidFill>
                <a:latin typeface="微軟正黑體" panose="020B0604030504040204" pitchFamily="34" charset="-120"/>
                <a:ea typeface="微軟正黑體" panose="020B0604030504040204" pitchFamily="34" charset="-120"/>
                <a:cs typeface="文鼎中特廣告體" panose="02010609010101010101" pitchFamily="49" charset="-120"/>
              </a:rPr>
              <a:t>101306044</a:t>
            </a:r>
            <a:r>
              <a:rPr lang="zh-TW" altLang="en-US" sz="2400" dirty="0">
                <a:solidFill>
                  <a:schemeClr val="tx1"/>
                </a:solidFill>
                <a:latin typeface="微軟正黑體" panose="020B0604030504040204" pitchFamily="34" charset="-120"/>
                <a:ea typeface="微軟正黑體" panose="020B0604030504040204" pitchFamily="34" charset="-120"/>
                <a:cs typeface="文鼎中特廣告體" panose="02010609010101010101" pitchFamily="49" charset="-120"/>
              </a:rPr>
              <a:t> 李佳憲</a:t>
            </a:r>
          </a:p>
        </p:txBody>
      </p:sp>
    </p:spTree>
    <p:extLst>
      <p:ext uri="{BB962C8B-B14F-4D97-AF65-F5344CB8AC3E}">
        <p14:creationId xmlns:p14="http://schemas.microsoft.com/office/powerpoint/2010/main" val="1713208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未來改進方向</a:t>
            </a:r>
            <a:endParaRPr lang="zh-TW" altLang="en-US" sz="4800" dirty="0">
              <a:latin typeface="文鼎中特廣告體" panose="02010609010101010101" pitchFamily="49" charset="-120"/>
              <a:ea typeface="文鼎中特廣告體" panose="02010609010101010101" pitchFamily="49" charset="-120"/>
              <a:cs typeface="文鼎中特廣告體" panose="02010609010101010101" pitchFamily="49" charset="-120"/>
            </a:endParaRPr>
          </a:p>
        </p:txBody>
      </p:sp>
      <p:sp>
        <p:nvSpPr>
          <p:cNvPr id="3" name="內容版面配置區 2"/>
          <p:cNvSpPr>
            <a:spLocks noGrp="1"/>
          </p:cNvSpPr>
          <p:nvPr>
            <p:ph idx="1"/>
          </p:nvPr>
        </p:nvSpPr>
        <p:spPr/>
        <p:txBody>
          <a:bodyPr>
            <a:normAutofit/>
          </a:bodyPr>
          <a:lstStyle/>
          <a:p>
            <a:r>
              <a:rPr lang="zh-TW" altLang="en-US"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加上更多創新關卡設計</a:t>
            </a:r>
            <a:endParaRPr lang="en-US" altLang="zh-TW"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endParaRPr>
          </a:p>
          <a:p>
            <a:r>
              <a:rPr lang="zh-TW" altLang="en-US"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增加更多道具</a:t>
            </a:r>
            <a:r>
              <a:rPr lang="en-US" altLang="zh-TW"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(ex</a:t>
            </a:r>
            <a:r>
              <a:rPr lang="zh-TW" altLang="en-US"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視線遮蔽、時間暫停</a:t>
            </a:r>
            <a:r>
              <a:rPr lang="en-US" altLang="zh-TW"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a:t>
            </a:r>
            <a:r>
              <a:rPr lang="zh-TW" altLang="en-US"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等功能</a:t>
            </a:r>
            <a:r>
              <a:rPr lang="en-US" altLang="zh-TW"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a:t>
            </a:r>
          </a:p>
          <a:p>
            <a:r>
              <a:rPr lang="zh-TW" altLang="en-US"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雙人</a:t>
            </a:r>
            <a:r>
              <a:rPr lang="zh-TW" altLang="en-US" sz="3600" dirty="0">
                <a:latin typeface="文鼎中特廣告體" panose="02010609010101010101" pitchFamily="49" charset="-120"/>
                <a:ea typeface="文鼎中特廣告體" panose="02010609010101010101" pitchFamily="49" charset="-120"/>
                <a:cs typeface="文鼎中特廣告體" panose="02010609010101010101" pitchFamily="49" charset="-120"/>
              </a:rPr>
              <a:t>連線</a:t>
            </a:r>
            <a:r>
              <a:rPr lang="zh-TW" altLang="en-US"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模式增加遊戲刺激感</a:t>
            </a:r>
            <a:endParaRPr lang="en-US" altLang="zh-TW"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endParaRPr>
          </a:p>
          <a:p>
            <a:r>
              <a:rPr lang="zh-TW" altLang="en-US"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遊戲畫面更精緻化</a:t>
            </a:r>
            <a:r>
              <a:rPr lang="en-US" altLang="zh-TW"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a:t>
            </a:r>
            <a:r>
              <a:rPr lang="zh-TW" altLang="en-US" sz="3600" dirty="0">
                <a:latin typeface="文鼎中特廣告體" panose="02010609010101010101" pitchFamily="49" charset="-120"/>
                <a:ea typeface="文鼎中特廣告體" panose="02010609010101010101" pitchFamily="49" charset="-120"/>
                <a:cs typeface="文鼎中特廣告體" panose="02010609010101010101" pitchFamily="49" charset="-120"/>
              </a:rPr>
              <a:t>圖示</a:t>
            </a:r>
            <a:r>
              <a:rPr lang="zh-TW" altLang="en-US"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、特效、音效</a:t>
            </a:r>
            <a:r>
              <a:rPr lang="en-US" altLang="zh-TW"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a:t>
            </a:r>
          </a:p>
          <a:p>
            <a:r>
              <a:rPr lang="zh-TW" altLang="en-US" sz="3600" dirty="0">
                <a:latin typeface="文鼎中特廣告體" panose="02010609010101010101" pitchFamily="49" charset="-120"/>
                <a:ea typeface="文鼎中特廣告體" panose="02010609010101010101" pitchFamily="49" charset="-120"/>
                <a:cs typeface="文鼎中特廣告體" panose="02010609010101010101" pitchFamily="49" charset="-120"/>
              </a:rPr>
              <a:t>加入前導</a:t>
            </a:r>
            <a:r>
              <a:rPr lang="zh-TW" altLang="en-US"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故事動畫</a:t>
            </a:r>
            <a:endParaRPr lang="zh-TW" altLang="en-US" sz="3600" dirty="0">
              <a:latin typeface="文鼎中特廣告體" panose="02010609010101010101" pitchFamily="49" charset="-120"/>
              <a:ea typeface="文鼎中特廣告體" panose="02010609010101010101" pitchFamily="49" charset="-120"/>
              <a:cs typeface="文鼎中特廣告體" panose="02010609010101010101" pitchFamily="49" charset="-120"/>
            </a:endParaRPr>
          </a:p>
        </p:txBody>
      </p:sp>
    </p:spTree>
    <p:extLst>
      <p:ext uri="{BB962C8B-B14F-4D97-AF65-F5344CB8AC3E}">
        <p14:creationId xmlns:p14="http://schemas.microsoft.com/office/powerpoint/2010/main" val="193225934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小組分工</a:t>
            </a:r>
            <a:endParaRPr lang="zh-TW" altLang="en-US" sz="4800" dirty="0">
              <a:latin typeface="文鼎中特廣告體" panose="02010609010101010101" pitchFamily="49" charset="-120"/>
              <a:ea typeface="文鼎中特廣告體" panose="02010609010101010101" pitchFamily="49" charset="-120"/>
              <a:cs typeface="文鼎中特廣告體" panose="02010609010101010101" pitchFamily="49" charset="-120"/>
            </a:endParaRPr>
          </a:p>
        </p:txBody>
      </p:sp>
      <p:sp>
        <p:nvSpPr>
          <p:cNvPr id="3" name="內容版面配置區 2"/>
          <p:cNvSpPr>
            <a:spLocks noGrp="1"/>
          </p:cNvSpPr>
          <p:nvPr>
            <p:ph idx="1"/>
          </p:nvPr>
        </p:nvSpPr>
        <p:spPr/>
        <p:txBody>
          <a:bodyPr>
            <a:normAutofit/>
          </a:bodyPr>
          <a:lstStyle/>
          <a:p>
            <a:pPr lvl="0">
              <a:defRPr sz="1800">
                <a:solidFill>
                  <a:srgbClr val="000000"/>
                </a:solidFill>
              </a:defRPr>
            </a:pPr>
            <a:r>
              <a:rPr lang="zh-TW" altLang="en-US" sz="3400" dirty="0">
                <a:latin typeface="微軟正黑體" panose="020B0604030504040204" pitchFamily="34" charset="-120"/>
                <a:ea typeface="微軟正黑體" panose="020B0604030504040204" pitchFamily="34" charset="-120"/>
                <a:cs typeface="文鼎中特廣告體" panose="02010609010101010101" pitchFamily="49" charset="-120"/>
              </a:rPr>
              <a:t>李佳憲</a:t>
            </a:r>
            <a:r>
              <a:rPr lang="en-US" altLang="zh-TW"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a:t>
            </a:r>
            <a:r>
              <a:rPr lang="zh-TW" altLang="en-US"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組長</a:t>
            </a:r>
            <a:r>
              <a:rPr lang="en-US" altLang="zh-TW"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a:t>
            </a:r>
            <a:r>
              <a:rPr lang="zh-TW" altLang="en-US"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：主要程式設計   </a:t>
            </a:r>
            <a:r>
              <a:rPr lang="en-US" altLang="zh-TW"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	</a:t>
            </a:r>
            <a:r>
              <a:rPr lang="zh-TW" altLang="en-US"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 </a:t>
            </a:r>
            <a:r>
              <a:rPr lang="en-US" altLang="zh-TW"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35%</a:t>
            </a:r>
            <a:endParaRPr lang="en-US" altLang="zh-TW" sz="3400" dirty="0">
              <a:latin typeface="微軟正黑體" panose="020B0604030504040204" pitchFamily="34" charset="-120"/>
              <a:ea typeface="微軟正黑體" panose="020B0604030504040204" pitchFamily="34" charset="-120"/>
              <a:cs typeface="文鼎中特廣告體" panose="02010609010101010101" pitchFamily="49" charset="-120"/>
            </a:endParaRPr>
          </a:p>
          <a:p>
            <a:pPr lvl="0">
              <a:defRPr sz="1800">
                <a:solidFill>
                  <a:srgbClr val="000000"/>
                </a:solidFill>
              </a:defRPr>
            </a:pPr>
            <a:r>
              <a:rPr lang="zh-TW" altLang="en-US"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李明緯</a:t>
            </a:r>
            <a:r>
              <a:rPr lang="zh-TW" altLang="en-US"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：程式設計助理</a:t>
            </a:r>
            <a:r>
              <a:rPr lang="en-US" altLang="zh-TW"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		</a:t>
            </a:r>
            <a:r>
              <a:rPr lang="zh-TW" altLang="en-US"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 </a:t>
            </a:r>
            <a:r>
              <a:rPr lang="en-US" altLang="zh-TW"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21.67%</a:t>
            </a:r>
            <a:endParaRPr lang="zh-TW" altLang="en-US" sz="3400" dirty="0">
              <a:latin typeface="微軟正黑體" panose="020B0604030504040204" pitchFamily="34" charset="-120"/>
              <a:ea typeface="微軟正黑體" panose="020B0604030504040204" pitchFamily="34" charset="-120"/>
              <a:cs typeface="文鼎中特廣告體" panose="02010609010101010101" pitchFamily="49" charset="-120"/>
            </a:endParaRPr>
          </a:p>
          <a:p>
            <a:pPr lvl="0">
              <a:defRPr sz="1800">
                <a:solidFill>
                  <a:srgbClr val="000000"/>
                </a:solidFill>
              </a:defRPr>
            </a:pPr>
            <a:r>
              <a:rPr lang="zh-TW" altLang="en-US" sz="3400" dirty="0">
                <a:latin typeface="微軟正黑體" panose="020B0604030504040204" pitchFamily="34" charset="-120"/>
                <a:ea typeface="微軟正黑體" panose="020B0604030504040204" pitchFamily="34" charset="-120"/>
                <a:cs typeface="文鼎中特廣告體" panose="02010609010101010101" pitchFamily="49" charset="-120"/>
              </a:rPr>
              <a:t>黃存宇</a:t>
            </a:r>
            <a:r>
              <a:rPr lang="zh-TW" altLang="en-US"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：標題畫面製作、程式除錯 </a:t>
            </a:r>
            <a:r>
              <a:rPr lang="en-US" altLang="zh-TW"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21.67%</a:t>
            </a:r>
            <a:endParaRPr lang="zh-TW" altLang="en-US" sz="3400" dirty="0">
              <a:latin typeface="微軟正黑體" panose="020B0604030504040204" pitchFamily="34" charset="-120"/>
              <a:ea typeface="微軟正黑體" panose="020B0604030504040204" pitchFamily="34" charset="-120"/>
              <a:cs typeface="文鼎中特廣告體" panose="02010609010101010101" pitchFamily="49" charset="-120"/>
            </a:endParaRPr>
          </a:p>
          <a:p>
            <a:pPr lvl="0">
              <a:defRPr sz="1800">
                <a:solidFill>
                  <a:srgbClr val="000000"/>
                </a:solidFill>
              </a:defRPr>
            </a:pPr>
            <a:r>
              <a:rPr lang="zh-TW" altLang="en-US" sz="3400" dirty="0">
                <a:latin typeface="微軟正黑體" panose="020B0604030504040204" pitchFamily="34" charset="-120"/>
                <a:ea typeface="微軟正黑體" panose="020B0604030504040204" pitchFamily="34" charset="-120"/>
                <a:cs typeface="文鼎中特廣告體" panose="02010609010101010101" pitchFamily="49" charset="-120"/>
              </a:rPr>
              <a:t>朱思</a:t>
            </a:r>
            <a:r>
              <a:rPr lang="zh-TW" altLang="en-US"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瑀</a:t>
            </a:r>
            <a:r>
              <a:rPr lang="zh-TW" altLang="en-US"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：接關畫面製作、</a:t>
            </a:r>
            <a:r>
              <a:rPr lang="en-US" altLang="zh-TW"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PPT</a:t>
            </a:r>
            <a:r>
              <a:rPr lang="zh-TW" altLang="en-US"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、報告 </a:t>
            </a:r>
            <a:r>
              <a:rPr lang="en-US" altLang="zh-TW" sz="3400" dirty="0" smtClean="0">
                <a:latin typeface="微軟正黑體" panose="020B0604030504040204" pitchFamily="34" charset="-120"/>
                <a:ea typeface="微軟正黑體" panose="020B0604030504040204" pitchFamily="34" charset="-120"/>
                <a:cs typeface="文鼎中特廣告體" panose="02010609010101010101" pitchFamily="49" charset="-120"/>
              </a:rPr>
              <a:t>21.67%</a:t>
            </a:r>
            <a:endParaRPr lang="en-US" altLang="zh-TW" sz="3400" dirty="0">
              <a:latin typeface="微軟正黑體" panose="020B0604030504040204" pitchFamily="34" charset="-120"/>
              <a:ea typeface="微軟正黑體" panose="020B0604030504040204" pitchFamily="34" charset="-120"/>
              <a:cs typeface="文鼎中特廣告體" panose="02010609010101010101" pitchFamily="49" charset="-120"/>
            </a:endParaRPr>
          </a:p>
          <a:p>
            <a:pPr lvl="0">
              <a:defRPr sz="1800">
                <a:solidFill>
                  <a:srgbClr val="000000"/>
                </a:solidFill>
              </a:defRPr>
            </a:pPr>
            <a:endParaRPr lang="en-US" altLang="zh-TW" sz="3600" dirty="0" smtClean="0">
              <a:latin typeface="微軟正黑體" panose="020B0604030504040204" pitchFamily="34" charset="-120"/>
              <a:ea typeface="微軟正黑體" panose="020B0604030504040204" pitchFamily="34" charset="-120"/>
              <a:cs typeface="文鼎中特廣告體" panose="02010609010101010101" pitchFamily="49" charset="-120"/>
            </a:endParaRPr>
          </a:p>
          <a:p>
            <a:pPr marL="118872" lvl="0" indent="0">
              <a:buNone/>
              <a:defRPr sz="1800">
                <a:solidFill>
                  <a:srgbClr val="000000"/>
                </a:solidFill>
              </a:defRPr>
            </a:pPr>
            <a:endParaRPr lang="zh-TW" altLang="en-US" sz="3600" dirty="0">
              <a:latin typeface="微軟正黑體" panose="020B0604030504040204" pitchFamily="34" charset="-120"/>
              <a:ea typeface="微軟正黑體" panose="020B0604030504040204" pitchFamily="34" charset="-120"/>
              <a:cs typeface="文鼎中特廣告體" panose="02010609010101010101" pitchFamily="49" charset="-120"/>
            </a:endParaRPr>
          </a:p>
        </p:txBody>
      </p:sp>
    </p:spTree>
    <p:extLst>
      <p:ext uri="{BB962C8B-B14F-4D97-AF65-F5344CB8AC3E}">
        <p14:creationId xmlns:p14="http://schemas.microsoft.com/office/powerpoint/2010/main" val="2672453203"/>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2123728" y="2132856"/>
            <a:ext cx="8077200" cy="1673352"/>
          </a:xfrm>
          <a:prstGeom prst="rect">
            <a:avLst/>
          </a:prstGeom>
        </p:spPr>
        <p:txBody>
          <a:bodyPr vert="horz" lIns="91440" tIns="0" rIns="45720" bIns="0" rtlCol="0" anchor="t">
            <a:no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a:solidFill>
                  <a:schemeClr val="accent1">
                    <a:satMod val="150000"/>
                  </a:schemeClr>
                </a:solidFill>
                <a:effectLst/>
                <a:latin typeface="+mj-lt"/>
                <a:ea typeface="+mj-ea"/>
                <a:cs typeface="+mj-cs"/>
              </a:defRPr>
            </a:lvl1pPr>
            <a:extLst/>
          </a:lstStyle>
          <a:p>
            <a:r>
              <a:rPr lang="en-US" altLang="zh-TW" sz="8800" dirty="0" smtClean="0">
                <a:solidFill>
                  <a:schemeClr val="tx1"/>
                </a:solidFill>
                <a:latin typeface="文鼎中特廣告體" panose="02010609010101010101" pitchFamily="49" charset="-120"/>
                <a:ea typeface="文鼎中特廣告體" panose="02010609010101010101" pitchFamily="49" charset="-120"/>
                <a:cs typeface="文鼎中特廣告體" panose="02010609010101010101" pitchFamily="49" charset="-120"/>
              </a:rPr>
              <a:t>Thank you</a:t>
            </a:r>
          </a:p>
        </p:txBody>
      </p:sp>
      <p:sp>
        <p:nvSpPr>
          <p:cNvPr id="2" name="矩形 1"/>
          <p:cNvSpPr/>
          <p:nvPr/>
        </p:nvSpPr>
        <p:spPr>
          <a:xfrm>
            <a:off x="0" y="5013176"/>
            <a:ext cx="9144000" cy="1844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465867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a:xfrm>
            <a:off x="1085131" y="3933056"/>
            <a:ext cx="8077200" cy="1673352"/>
          </a:xfrm>
        </p:spPr>
        <p:txBody>
          <a:bodyPr>
            <a:normAutofit/>
          </a:bodyPr>
          <a:lstStyle/>
          <a:p>
            <a:endParaRPr lang="zh-TW" altLang="en-US" sz="4000" dirty="0">
              <a:latin typeface="文鼎中特廣告體" panose="02010609010101010101" pitchFamily="49" charset="-120"/>
              <a:ea typeface="文鼎中特廣告體" panose="02010609010101010101" pitchFamily="49" charset="-120"/>
              <a:cs typeface="文鼎中特廣告體" panose="02010609010101010101" pitchFamily="49" charset="-120"/>
            </a:endParaRPr>
          </a:p>
        </p:txBody>
      </p:sp>
      <p:sp>
        <p:nvSpPr>
          <p:cNvPr id="2" name="矩形 1"/>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標題 1"/>
          <p:cNvSpPr txBox="1">
            <a:spLocks/>
          </p:cNvSpPr>
          <p:nvPr/>
        </p:nvSpPr>
        <p:spPr>
          <a:xfrm>
            <a:off x="683568" y="1988840"/>
            <a:ext cx="8077200" cy="3096344"/>
          </a:xfrm>
          <a:prstGeom prst="rect">
            <a:avLst/>
          </a:prstGeom>
        </p:spPr>
        <p:txBody>
          <a:bodyPr vert="horz" lIns="91440" tIns="0" rIns="45720" bIns="0" rtlCol="0" anchor="t">
            <a:no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a:solidFill>
                  <a:schemeClr val="accent1">
                    <a:satMod val="150000"/>
                  </a:schemeClr>
                </a:solidFill>
                <a:effectLst/>
                <a:latin typeface="+mj-lt"/>
                <a:ea typeface="+mj-ea"/>
                <a:cs typeface="+mj-cs"/>
              </a:defRPr>
            </a:lvl1pPr>
            <a:extLst/>
          </a:lstStyle>
          <a:p>
            <a:r>
              <a:rPr lang="en-US" altLang="zh-TW" sz="8800" dirty="0" smtClean="0">
                <a:solidFill>
                  <a:schemeClr val="tx1">
                    <a:lumMod val="65000"/>
                  </a:schemeClr>
                </a:solidFill>
                <a:latin typeface="文鼎中特廣告體" panose="02010609010101010101" pitchFamily="49" charset="-120"/>
                <a:ea typeface="文鼎中特廣告體" panose="02010609010101010101" pitchFamily="49" charset="-120"/>
                <a:cs typeface="文鼎中特廣告體" panose="02010609010101010101" pitchFamily="49" charset="-120"/>
              </a:rPr>
              <a:t>“</a:t>
            </a:r>
            <a:r>
              <a:rPr lang="en-US" altLang="zh-TW" sz="8800" dirty="0" smtClean="0">
                <a:solidFill>
                  <a:schemeClr val="accent3">
                    <a:lumMod val="50000"/>
                  </a:schemeClr>
                </a:solidFill>
                <a:latin typeface="文鼎中特廣告體" panose="02010609010101010101" pitchFamily="49" charset="-120"/>
                <a:ea typeface="文鼎中特廣告體" panose="02010609010101010101" pitchFamily="49" charset="-120"/>
                <a:cs typeface="文鼎中特廣告體" panose="02010609010101010101" pitchFamily="49" charset="-120"/>
              </a:rPr>
              <a:t>Cheat?</a:t>
            </a:r>
            <a:r>
              <a:rPr lang="en-US" altLang="zh-TW" sz="8800" dirty="0" smtClean="0">
                <a:solidFill>
                  <a:schemeClr val="accent3">
                    <a:lumMod val="60000"/>
                    <a:lumOff val="40000"/>
                  </a:schemeClr>
                </a:solidFill>
                <a:latin typeface="文鼎中特廣告體" panose="02010609010101010101" pitchFamily="49" charset="-120"/>
                <a:ea typeface="文鼎中特廣告體" panose="02010609010101010101" pitchFamily="49" charset="-120"/>
                <a:cs typeface="文鼎中特廣告體" panose="02010609010101010101" pitchFamily="49" charset="-120"/>
              </a:rPr>
              <a:t> </a:t>
            </a:r>
          </a:p>
          <a:p>
            <a:r>
              <a:rPr lang="en-US" altLang="zh-TW" sz="8800" dirty="0" smtClean="0">
                <a:solidFill>
                  <a:schemeClr val="tx1">
                    <a:lumMod val="65000"/>
                  </a:schemeClr>
                </a:solidFill>
                <a:latin typeface="文鼎中特廣告體" panose="02010609010101010101" pitchFamily="49" charset="-120"/>
                <a:ea typeface="文鼎中特廣告體" panose="02010609010101010101" pitchFamily="49" charset="-120"/>
                <a:cs typeface="文鼎中特廣告體" panose="02010609010101010101" pitchFamily="49" charset="-120"/>
              </a:rPr>
              <a:t>Or not cheat?”</a:t>
            </a:r>
          </a:p>
        </p:txBody>
      </p:sp>
    </p:spTree>
    <p:extLst>
      <p:ext uri="{BB962C8B-B14F-4D97-AF65-F5344CB8AC3E}">
        <p14:creationId xmlns:p14="http://schemas.microsoft.com/office/powerpoint/2010/main" val="411900985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dirty="0">
                <a:latin typeface="文鼎中特廣告體" panose="02010609010101010101" pitchFamily="49" charset="-120"/>
                <a:ea typeface="文鼎中特廣告體" panose="02010609010101010101" pitchFamily="49" charset="-120"/>
                <a:cs typeface="文鼎中特廣告體" panose="02010609010101010101" pitchFamily="49" charset="-120"/>
              </a:rPr>
              <a:t>專案</a:t>
            </a:r>
            <a:r>
              <a:rPr lang="zh-TW" altLang="en-US" sz="48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目標</a:t>
            </a:r>
            <a:endParaRPr lang="zh-TW" altLang="en-US" sz="4800" dirty="0">
              <a:latin typeface="文鼎中特廣告體" panose="02010609010101010101" pitchFamily="49" charset="-120"/>
              <a:ea typeface="文鼎中特廣告體" panose="02010609010101010101" pitchFamily="49" charset="-120"/>
              <a:cs typeface="文鼎中特廣告體" panose="02010609010101010101" pitchFamily="49" charset="-120"/>
            </a:endParaRPr>
          </a:p>
        </p:txBody>
      </p:sp>
      <p:sp>
        <p:nvSpPr>
          <p:cNvPr id="3" name="內容版面配置區 2"/>
          <p:cNvSpPr>
            <a:spLocks noGrp="1"/>
          </p:cNvSpPr>
          <p:nvPr>
            <p:ph idx="1"/>
          </p:nvPr>
        </p:nvSpPr>
        <p:spPr>
          <a:xfrm>
            <a:off x="457200" y="1556792"/>
            <a:ext cx="8229600" cy="4988024"/>
          </a:xfrm>
        </p:spPr>
        <p:txBody>
          <a:bodyPr>
            <a:normAutofit/>
          </a:bodyPr>
          <a:lstStyle/>
          <a:p>
            <a:pPr marL="118872" indent="0">
              <a:buNone/>
            </a:pPr>
            <a:endParaRPr lang="en-US" altLang="zh-TW" dirty="0" smtClean="0"/>
          </a:p>
          <a:p>
            <a:r>
              <a:rPr lang="zh-TW" altLang="en-US" dirty="0">
                <a:latin typeface="文鼎中特廣告體" panose="02010609010101010101" pitchFamily="49" charset="-120"/>
                <a:ea typeface="文鼎中特廣告體" panose="02010609010101010101" pitchFamily="49" charset="-120"/>
                <a:cs typeface="文鼎中特廣告體" panose="02010609010101010101" pitchFamily="49" charset="-120"/>
              </a:rPr>
              <a:t>讓在期末考的水深火熱當中的同學們可以有一個放鬆精神的休閒遊戲，也讓想作弊但是在現實中不敢實現的同學在這個遊戲中嘗試作弊的刺激</a:t>
            </a:r>
            <a:r>
              <a:rPr lang="zh-TW" altLang="en-US"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滋味</a:t>
            </a:r>
            <a:r>
              <a:rPr lang="en-US" altLang="zh-TW"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a:t>
            </a:r>
            <a:endParaRPr lang="zh-TW" altLang="en-US" dirty="0">
              <a:latin typeface="文鼎中特廣告體" panose="02010609010101010101" pitchFamily="49" charset="-120"/>
              <a:ea typeface="文鼎中特廣告體" panose="02010609010101010101" pitchFamily="49" charset="-120"/>
              <a:cs typeface="文鼎中特廣告體" panose="02010609010101010101" pitchFamily="49" charset="-120"/>
            </a:endParaRPr>
          </a:p>
          <a:p>
            <a:r>
              <a:rPr lang="zh-TW" altLang="en-US"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具技術性，一次過關可以讓人覺得你是一位真正的作弊高手</a:t>
            </a:r>
            <a:r>
              <a:rPr lang="en-US" altLang="zh-TW"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a:t>
            </a:r>
          </a:p>
          <a:p>
            <a:endParaRPr lang="en-US" altLang="zh-TW" dirty="0" smtClean="0"/>
          </a:p>
          <a:p>
            <a:endParaRPr lang="zh-TW" altLang="en-US" dirty="0"/>
          </a:p>
        </p:txBody>
      </p:sp>
    </p:spTree>
    <p:extLst>
      <p:ext uri="{BB962C8B-B14F-4D97-AF65-F5344CB8AC3E}">
        <p14:creationId xmlns:p14="http://schemas.microsoft.com/office/powerpoint/2010/main" val="152913988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dirty="0">
                <a:latin typeface="文鼎中特廣告體" panose="02010609010101010101" pitchFamily="49" charset="-120"/>
                <a:ea typeface="文鼎中特廣告體" panose="02010609010101010101" pitchFamily="49" charset="-120"/>
                <a:cs typeface="文鼎中特廣告體" panose="02010609010101010101" pitchFamily="49" charset="-120"/>
              </a:rPr>
              <a:t>程式</a:t>
            </a:r>
            <a:r>
              <a:rPr lang="zh-TW" altLang="en-US" sz="48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特色</a:t>
            </a:r>
            <a:endParaRPr lang="zh-TW" altLang="en-US" sz="4800" dirty="0">
              <a:latin typeface="文鼎中特廣告體" panose="02010609010101010101" pitchFamily="49" charset="-120"/>
              <a:ea typeface="文鼎中特廣告體" panose="02010609010101010101" pitchFamily="49" charset="-120"/>
              <a:cs typeface="文鼎中特廣告體" panose="02010609010101010101" pitchFamily="49" charset="-120"/>
            </a:endParaRPr>
          </a:p>
        </p:txBody>
      </p:sp>
      <p:sp>
        <p:nvSpPr>
          <p:cNvPr id="3" name="內容版面配置區 2"/>
          <p:cNvSpPr>
            <a:spLocks noGrp="1"/>
          </p:cNvSpPr>
          <p:nvPr>
            <p:ph idx="1"/>
          </p:nvPr>
        </p:nvSpPr>
        <p:spPr>
          <a:xfrm>
            <a:off x="457200" y="1484784"/>
            <a:ext cx="8229600" cy="5688632"/>
          </a:xfrm>
        </p:spPr>
        <p:txBody>
          <a:bodyPr>
            <a:normAutofit fontScale="92500" lnSpcReduction="10000"/>
          </a:bodyPr>
          <a:lstStyle/>
          <a:p>
            <a:r>
              <a:rPr lang="zh-TW" altLang="en-US" sz="40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原創性</a:t>
            </a:r>
            <a:r>
              <a:rPr lang="en-US" altLang="zh-TW"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
            </a:r>
            <a:br>
              <a:rPr lang="en-US" altLang="zh-TW"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br>
            <a:r>
              <a:rPr lang="zh-TW" altLang="en-US"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本遊戲玩法雖參考網路上遊戲，全部的程式碼皆為本組成員</a:t>
            </a:r>
            <a:r>
              <a:rPr lang="zh-TW" altLang="en-US" b="1"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自行撰寫，在玩法上也改變了原本作弊遊戲需要讀取時間才能傳紙條的傳統，加快遊戲節奏，更加刺激</a:t>
            </a:r>
            <a:r>
              <a:rPr lang="zh-TW" altLang="en-US" b="1"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好玩</a:t>
            </a:r>
            <a:r>
              <a:rPr lang="en-US" altLang="zh-TW" b="1"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
            </a:r>
            <a:br>
              <a:rPr lang="en-US" altLang="zh-TW" b="1"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br>
            <a:endParaRPr lang="en-US" altLang="zh-TW" b="1"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endParaRPr>
          </a:p>
          <a:p>
            <a:r>
              <a:rPr lang="zh-TW" altLang="en-US" sz="4000" b="1" dirty="0">
                <a:latin typeface="文鼎中特廣告體" panose="02010609010101010101" pitchFamily="49" charset="-120"/>
                <a:ea typeface="文鼎中特廣告體" panose="02010609010101010101" pitchFamily="49" charset="-120"/>
                <a:cs typeface="文鼎中特廣告體" panose="02010609010101010101" pitchFamily="49" charset="-120"/>
              </a:rPr>
              <a:t>技巧</a:t>
            </a:r>
            <a:r>
              <a:rPr lang="zh-TW" altLang="en-US" sz="4000" b="1"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性</a:t>
            </a:r>
            <a:r>
              <a:rPr lang="en-US" altLang="zh-TW" sz="4000" b="1"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
            </a:r>
            <a:br>
              <a:rPr lang="en-US" altLang="zh-TW" sz="4000" b="1"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br>
            <a:r>
              <a:rPr lang="zh-TW" altLang="en-US"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遊戲程式完全原創，使用計時器進行老師的移動以及判定作弊是否被老師抓到，以</a:t>
            </a:r>
            <a:r>
              <a:rPr lang="en-US" altLang="zh-TW"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LEVEL</a:t>
            </a:r>
            <a:r>
              <a:rPr lang="zh-TW" altLang="en-US"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參數記錄目前所在的關卡並據此設定老師的視野範圍和學生人數，決定老師走向的時候則用隨機的方式決定。</a:t>
            </a:r>
            <a:endParaRPr lang="en-US" altLang="zh-TW" sz="3600" dirty="0" smtClean="0">
              <a:solidFill>
                <a:schemeClr val="tx1">
                  <a:lumMod val="95000"/>
                  <a:lumOff val="5000"/>
                </a:schemeClr>
              </a:solidFill>
              <a:latin typeface="文鼎中特廣告體" panose="02010609010101010101" pitchFamily="49" charset="-120"/>
              <a:ea typeface="文鼎中特廣告體" panose="02010609010101010101" pitchFamily="49" charset="-120"/>
              <a:cs typeface="文鼎中特廣告體" panose="02010609010101010101" pitchFamily="49" charset="-120"/>
            </a:endParaRPr>
          </a:p>
          <a:p>
            <a:endParaRPr lang="en-US" altLang="zh-TW" b="1" dirty="0" smtClean="0"/>
          </a:p>
          <a:p>
            <a:endParaRPr lang="zh-TW" altLang="en-US" dirty="0"/>
          </a:p>
        </p:txBody>
      </p:sp>
    </p:spTree>
    <p:extLst>
      <p:ext uri="{BB962C8B-B14F-4D97-AF65-F5344CB8AC3E}">
        <p14:creationId xmlns:p14="http://schemas.microsoft.com/office/powerpoint/2010/main" val="370824851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dirty="0">
                <a:latin typeface="文鼎中特廣告體" panose="02010609010101010101" pitchFamily="49" charset="-120"/>
                <a:ea typeface="文鼎中特廣告體" panose="02010609010101010101" pitchFamily="49" charset="-120"/>
                <a:cs typeface="文鼎中特廣告體" panose="02010609010101010101" pitchFamily="49" charset="-120"/>
              </a:rPr>
              <a:t>程式特色</a:t>
            </a:r>
            <a:endParaRPr lang="zh-TW" altLang="en-US" sz="4800" dirty="0"/>
          </a:p>
        </p:txBody>
      </p:sp>
      <p:sp>
        <p:nvSpPr>
          <p:cNvPr id="3" name="內容版面配置區 2"/>
          <p:cNvSpPr>
            <a:spLocks noGrp="1"/>
          </p:cNvSpPr>
          <p:nvPr>
            <p:ph idx="1"/>
          </p:nvPr>
        </p:nvSpPr>
        <p:spPr/>
        <p:txBody>
          <a:bodyPr/>
          <a:lstStyle/>
          <a:p>
            <a:r>
              <a:rPr lang="zh-TW" altLang="en-US" sz="40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完整性</a:t>
            </a:r>
            <a:r>
              <a:rPr lang="en-US" altLang="zh-TW"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
            </a:r>
            <a:br>
              <a:rPr lang="en-US" altLang="zh-TW"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br>
            <a:r>
              <a:rPr lang="zh-TW" altLang="en-US"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有遊戲標題畫面、規則介紹、操作說明、失敗時可選繼續遊戲或者回標題畫面的選單等完整遊戲流程，</a:t>
            </a:r>
            <a:r>
              <a:rPr lang="zh-TW" altLang="en-US"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比以往的遊戲增加了更美觀的圖示、更難的關卡設計</a:t>
            </a:r>
            <a:r>
              <a:rPr lang="en-US" altLang="zh-TW" dirty="0"/>
              <a:t/>
            </a:r>
            <a:br>
              <a:rPr lang="en-US" altLang="zh-TW" dirty="0"/>
            </a:br>
            <a:endParaRPr lang="zh-TW" altLang="en-US" dirty="0"/>
          </a:p>
        </p:txBody>
      </p:sp>
    </p:spTree>
    <p:extLst>
      <p:ext uri="{BB962C8B-B14F-4D97-AF65-F5344CB8AC3E}">
        <p14:creationId xmlns:p14="http://schemas.microsoft.com/office/powerpoint/2010/main" val="341820419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遊戲介紹</a:t>
            </a:r>
            <a:endParaRPr lang="zh-TW" altLang="en-US" sz="4800" dirty="0">
              <a:latin typeface="文鼎中特廣告體" panose="02010609010101010101" pitchFamily="49" charset="-120"/>
              <a:ea typeface="文鼎中特廣告體" panose="02010609010101010101" pitchFamily="49" charset="-120"/>
              <a:cs typeface="文鼎中特廣告體" panose="02010609010101010101" pitchFamily="49" charset="-120"/>
            </a:endParaRPr>
          </a:p>
        </p:txBody>
      </p:sp>
      <p:sp>
        <p:nvSpPr>
          <p:cNvPr id="3" name="內容版面配置區 2"/>
          <p:cNvSpPr>
            <a:spLocks noGrp="1"/>
          </p:cNvSpPr>
          <p:nvPr>
            <p:ph idx="1"/>
          </p:nvPr>
        </p:nvSpPr>
        <p:spPr>
          <a:xfrm>
            <a:off x="457200" y="1535667"/>
            <a:ext cx="8229600" cy="5082809"/>
          </a:xfrm>
        </p:spPr>
        <p:txBody>
          <a:bodyPr>
            <a:normAutofit fontScale="92500" lnSpcReduction="20000"/>
          </a:bodyPr>
          <a:lstStyle/>
          <a:p>
            <a:r>
              <a:rPr lang="zh-TW" altLang="en-US"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玩家扮演一個要在期末考上集體作弊的班級，寫有答案的紙條從最角落唯一會寫考卷的學生開始傳，老師會在教室四處走動，在不被老師發現的前提下將紙條傳完整個班即通過關卡</a:t>
            </a:r>
            <a:r>
              <a:rPr lang="en-US" altLang="zh-TW"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
            </a:r>
            <a:br>
              <a:rPr lang="en-US" altLang="zh-TW"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br>
            <a:endParaRPr lang="en-US" altLang="zh-TW"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endParaRPr>
          </a:p>
          <a:p>
            <a:r>
              <a:rPr lang="zh-TW" altLang="en-US"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遊戲圖示說明</a:t>
            </a:r>
            <a:r>
              <a:rPr lang="en-US" altLang="zh-TW"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
            </a:r>
            <a:br>
              <a:rPr lang="en-US" altLang="zh-TW"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br>
            <a:r>
              <a:rPr lang="zh-TW" altLang="en-US"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   作弊紙條：        </a:t>
            </a:r>
            <a:r>
              <a:rPr lang="zh-TW" altLang="en-US" dirty="0">
                <a:latin typeface="文鼎中特廣告體" panose="02010609010101010101" pitchFamily="49" charset="-120"/>
                <a:ea typeface="文鼎中特廣告體" panose="02010609010101010101" pitchFamily="49" charset="-120"/>
                <a:cs typeface="文鼎中特廣告體" panose="02010609010101010101" pitchFamily="49" charset="-120"/>
              </a:rPr>
              <a:t>老師</a:t>
            </a:r>
            <a:r>
              <a:rPr lang="zh-TW" altLang="en-US"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a:t>
            </a:r>
            <a:r>
              <a:rPr lang="en-US" altLang="zh-TW"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
            </a:r>
            <a:br>
              <a:rPr lang="en-US" altLang="zh-TW"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br>
            <a:endParaRPr lang="en-US" altLang="zh-TW" dirty="0">
              <a:latin typeface="文鼎中特廣告體" panose="02010609010101010101" pitchFamily="49" charset="-120"/>
              <a:ea typeface="文鼎中特廣告體" panose="02010609010101010101" pitchFamily="49" charset="-120"/>
              <a:cs typeface="文鼎中特廣告體" panose="02010609010101010101" pitchFamily="49" charset="-120"/>
            </a:endParaRPr>
          </a:p>
          <a:p>
            <a:r>
              <a:rPr lang="zh-TW" altLang="en-US"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遊戲方式</a:t>
            </a:r>
            <a:endParaRPr lang="en-US" altLang="zh-TW" sz="36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endParaRPr>
          </a:p>
          <a:p>
            <a:pPr marL="118872" indent="0">
              <a:buNone/>
            </a:pPr>
            <a:r>
              <a:rPr lang="zh-TW" altLang="en-US" dirty="0">
                <a:latin typeface="文鼎中特廣告體" panose="02010609010101010101" pitchFamily="49" charset="-120"/>
                <a:ea typeface="文鼎中特廣告體" panose="02010609010101010101" pitchFamily="49" charset="-120"/>
                <a:cs typeface="文鼎中特廣告體" panose="02010609010101010101" pitchFamily="49" charset="-120"/>
              </a:rPr>
              <a:t>以</a:t>
            </a:r>
            <a:r>
              <a:rPr lang="zh-TW" altLang="en-US"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鍵盤「↑</a:t>
            </a:r>
            <a:r>
              <a:rPr lang="zh-TW" altLang="en-US" dirty="0">
                <a:latin typeface="文鼎中特廣告體" panose="02010609010101010101" pitchFamily="49" charset="-120"/>
                <a:ea typeface="文鼎中特廣告體" panose="02010609010101010101" pitchFamily="49" charset="-120"/>
                <a:cs typeface="文鼎中特廣告體" panose="02010609010101010101" pitchFamily="49" charset="-120"/>
              </a:rPr>
              <a:t>、</a:t>
            </a:r>
            <a:r>
              <a:rPr lang="zh-TW" altLang="en-US"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↓、←、→」控制紙條傳遞的方向，若途中碰觸到老師則失敗，按下空白鍵可暫停，傳過紙條的學生圖示會改變，全班都收到紙條過關。</a:t>
            </a:r>
            <a:endParaRPr lang="en-US" altLang="zh-TW"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endParaRPr>
          </a:p>
          <a:p>
            <a:pPr marL="118872" indent="0">
              <a:buNone/>
            </a:pPr>
            <a:endParaRPr lang="en-US" altLang="zh-TW" dirty="0" smtClean="0"/>
          </a:p>
          <a:p>
            <a:endParaRPr lang="zh-TW" altLang="en-US" dirty="0"/>
          </a:p>
        </p:txBody>
      </p:sp>
      <p:pic>
        <p:nvPicPr>
          <p:cNvPr id="4" name="Picture 2" descr="C:\Users\edhank\Desktop\Final_Project\Final_Project\images\ITO-0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3645024"/>
            <a:ext cx="1227811" cy="13952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edhank\Desktop\Final_Project\Final_Project\images\cheat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4077072"/>
            <a:ext cx="1224136" cy="919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91618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遊戲畫面</a:t>
            </a:r>
            <a:endParaRPr lang="zh-TW" altLang="en-US" sz="4800" dirty="0">
              <a:latin typeface="文鼎中特廣告體" panose="02010609010101010101" pitchFamily="49" charset="-120"/>
              <a:ea typeface="文鼎中特廣告體" panose="02010609010101010101" pitchFamily="49" charset="-120"/>
              <a:cs typeface="文鼎中特廣告體" panose="02010609010101010101" pitchFamily="49" charset="-120"/>
            </a:endParaRPr>
          </a:p>
        </p:txBody>
      </p:sp>
      <p:sp>
        <p:nvSpPr>
          <p:cNvPr id="3" name="內容版面配置區 2"/>
          <p:cNvSpPr>
            <a:spLocks noGrp="1"/>
          </p:cNvSpPr>
          <p:nvPr>
            <p:ph idx="1"/>
          </p:nvPr>
        </p:nvSpPr>
        <p:spPr>
          <a:xfrm>
            <a:off x="3239851" y="1772816"/>
            <a:ext cx="2664296" cy="864096"/>
          </a:xfrm>
        </p:spPr>
        <p:txBody>
          <a:bodyPr>
            <a:normAutofit fontScale="92500"/>
          </a:bodyPr>
          <a:lstStyle/>
          <a:p>
            <a:pPr marL="118872" indent="0">
              <a:buNone/>
            </a:pPr>
            <a:r>
              <a:rPr lang="zh-TW" altLang="en-US" sz="48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進場</a:t>
            </a:r>
            <a:r>
              <a:rPr lang="en-US" altLang="zh-TW" sz="48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MENU</a:t>
            </a:r>
            <a:endParaRPr lang="en-US" altLang="zh-TW" sz="4800" dirty="0">
              <a:latin typeface="文鼎中特廣告體" panose="02010609010101010101" pitchFamily="49" charset="-120"/>
              <a:ea typeface="文鼎中特廣告體" panose="02010609010101010101" pitchFamily="49" charset="-120"/>
              <a:cs typeface="文鼎中特廣告體" panose="02010609010101010101" pitchFamily="49" charset="-120"/>
            </a:endParaRPr>
          </a:p>
        </p:txBody>
      </p:sp>
      <p:pic>
        <p:nvPicPr>
          <p:cNvPr id="1026" name="Picture 2" descr="C:\Users\edhank\Desktop\圖片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220" y="2636912"/>
            <a:ext cx="4121559" cy="405626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接點 4"/>
          <p:cNvCxnSpPr/>
          <p:nvPr/>
        </p:nvCxnSpPr>
        <p:spPr>
          <a:xfrm flipV="1">
            <a:off x="6372200" y="4149080"/>
            <a:ext cx="864096" cy="144016"/>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7236296" y="3429000"/>
            <a:ext cx="1800200" cy="954107"/>
          </a:xfrm>
          <a:prstGeom prst="rect">
            <a:avLst/>
          </a:prstGeom>
          <a:noFill/>
        </p:spPr>
        <p:txBody>
          <a:bodyPr wrap="square" rtlCol="0">
            <a:spAutoFit/>
          </a:bodyPr>
          <a:lstStyle/>
          <a:p>
            <a:r>
              <a:rPr lang="zh-TW" altLang="en-US" sz="2800" dirty="0" smtClean="0">
                <a:solidFill>
                  <a:srgbClr val="FF0000"/>
                </a:solidFill>
              </a:rPr>
              <a:t>遊戲簡介、操作說明</a:t>
            </a:r>
            <a:endParaRPr lang="zh-TW" altLang="en-US" sz="2800" dirty="0">
              <a:solidFill>
                <a:srgbClr val="FF0000"/>
              </a:solidFill>
            </a:endParaRPr>
          </a:p>
        </p:txBody>
      </p:sp>
    </p:spTree>
    <p:extLst>
      <p:ext uri="{BB962C8B-B14F-4D97-AF65-F5344CB8AC3E}">
        <p14:creationId xmlns:p14="http://schemas.microsoft.com/office/powerpoint/2010/main" val="69647723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遊戲畫面</a:t>
            </a:r>
            <a:endParaRPr lang="zh-TW" altLang="en-US" sz="4800" dirty="0">
              <a:latin typeface="文鼎中特廣告體" panose="02010609010101010101" pitchFamily="49" charset="-120"/>
              <a:ea typeface="文鼎中特廣告體" panose="02010609010101010101" pitchFamily="49" charset="-120"/>
              <a:cs typeface="文鼎中特廣告體" panose="02010609010101010101" pitchFamily="49" charset="-120"/>
            </a:endParaRPr>
          </a:p>
        </p:txBody>
      </p:sp>
      <p:sp>
        <p:nvSpPr>
          <p:cNvPr id="4" name="內容版面配置區 3"/>
          <p:cNvSpPr>
            <a:spLocks noGrp="1"/>
          </p:cNvSpPr>
          <p:nvPr>
            <p:ph idx="1"/>
          </p:nvPr>
        </p:nvSpPr>
        <p:spPr/>
        <p:txBody>
          <a:bodyPr/>
          <a:lstStyle/>
          <a:p>
            <a:endParaRPr lang="zh-TW" altLang="en-US" dirty="0"/>
          </a:p>
        </p:txBody>
      </p:sp>
      <p:pic>
        <p:nvPicPr>
          <p:cNvPr id="2050" name="Picture 2" descr="C:\Users\edhank\Desktop\圖片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440" y="1628800"/>
            <a:ext cx="6018896" cy="480668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接點 5"/>
          <p:cNvCxnSpPr/>
          <p:nvPr/>
        </p:nvCxnSpPr>
        <p:spPr>
          <a:xfrm flipH="1">
            <a:off x="1187624" y="4941168"/>
            <a:ext cx="16561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6804248" y="2708920"/>
            <a:ext cx="10801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6804248" y="4032142"/>
            <a:ext cx="1224136" cy="652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6804248" y="5733256"/>
            <a:ext cx="1080120"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33674" y="4618002"/>
            <a:ext cx="1187624" cy="646331"/>
          </a:xfrm>
          <a:prstGeom prst="rect">
            <a:avLst/>
          </a:prstGeom>
          <a:noFill/>
        </p:spPr>
        <p:txBody>
          <a:bodyPr wrap="square" rtlCol="0">
            <a:spAutoFit/>
          </a:bodyPr>
          <a:lstStyle/>
          <a:p>
            <a:r>
              <a:rPr lang="zh-TW" altLang="en-US" dirty="0" smtClean="0">
                <a:solidFill>
                  <a:srgbClr val="FF0000"/>
                </a:solidFill>
              </a:rPr>
              <a:t>老師與視野範圍</a:t>
            </a:r>
            <a:endParaRPr lang="zh-TW" altLang="en-US" dirty="0">
              <a:solidFill>
                <a:srgbClr val="FF0000"/>
              </a:solidFill>
            </a:endParaRPr>
          </a:p>
        </p:txBody>
      </p:sp>
      <p:sp>
        <p:nvSpPr>
          <p:cNvPr id="17" name="文字方塊 16"/>
          <p:cNvSpPr txBox="1"/>
          <p:nvPr/>
        </p:nvSpPr>
        <p:spPr>
          <a:xfrm>
            <a:off x="9684568" y="2708920"/>
            <a:ext cx="184731" cy="369332"/>
          </a:xfrm>
          <a:prstGeom prst="rect">
            <a:avLst/>
          </a:prstGeom>
          <a:noFill/>
        </p:spPr>
        <p:txBody>
          <a:bodyPr wrap="none" rtlCol="0">
            <a:spAutoFit/>
          </a:bodyPr>
          <a:lstStyle/>
          <a:p>
            <a:endParaRPr lang="zh-TW" altLang="en-US" dirty="0"/>
          </a:p>
        </p:txBody>
      </p:sp>
      <p:sp>
        <p:nvSpPr>
          <p:cNvPr id="18" name="文字方塊 17"/>
          <p:cNvSpPr txBox="1"/>
          <p:nvPr/>
        </p:nvSpPr>
        <p:spPr>
          <a:xfrm>
            <a:off x="8021613" y="2432182"/>
            <a:ext cx="1296144" cy="923330"/>
          </a:xfrm>
          <a:prstGeom prst="rect">
            <a:avLst/>
          </a:prstGeom>
          <a:noFill/>
        </p:spPr>
        <p:txBody>
          <a:bodyPr wrap="square" rtlCol="0">
            <a:spAutoFit/>
          </a:bodyPr>
          <a:lstStyle/>
          <a:p>
            <a:r>
              <a:rPr lang="zh-TW" altLang="en-US" dirty="0" smtClean="0">
                <a:solidFill>
                  <a:srgbClr val="FF0000"/>
                </a:solidFill>
              </a:rPr>
              <a:t>還沒得到紙條的學生</a:t>
            </a:r>
            <a:endParaRPr lang="zh-TW" altLang="en-US" dirty="0">
              <a:solidFill>
                <a:srgbClr val="FF0000"/>
              </a:solidFill>
            </a:endParaRPr>
          </a:p>
        </p:txBody>
      </p:sp>
      <p:sp>
        <p:nvSpPr>
          <p:cNvPr id="19" name="文字方塊 18"/>
          <p:cNvSpPr txBox="1"/>
          <p:nvPr/>
        </p:nvSpPr>
        <p:spPr>
          <a:xfrm>
            <a:off x="8021613" y="3969930"/>
            <a:ext cx="1122387" cy="923330"/>
          </a:xfrm>
          <a:prstGeom prst="rect">
            <a:avLst/>
          </a:prstGeom>
          <a:noFill/>
        </p:spPr>
        <p:txBody>
          <a:bodyPr wrap="square" rtlCol="0">
            <a:spAutoFit/>
          </a:bodyPr>
          <a:lstStyle/>
          <a:p>
            <a:r>
              <a:rPr lang="zh-TW" altLang="en-US" dirty="0" smtClean="0">
                <a:solidFill>
                  <a:srgbClr val="FF0000"/>
                </a:solidFill>
              </a:rPr>
              <a:t>已經得到答案的學生</a:t>
            </a:r>
            <a:endParaRPr lang="zh-TW" altLang="en-US" dirty="0">
              <a:solidFill>
                <a:srgbClr val="FF0000"/>
              </a:solidFill>
            </a:endParaRPr>
          </a:p>
        </p:txBody>
      </p:sp>
      <p:sp>
        <p:nvSpPr>
          <p:cNvPr id="22" name="文字方塊 21"/>
          <p:cNvSpPr txBox="1"/>
          <p:nvPr/>
        </p:nvSpPr>
        <p:spPr>
          <a:xfrm>
            <a:off x="8021613" y="5689191"/>
            <a:ext cx="1122387" cy="369332"/>
          </a:xfrm>
          <a:prstGeom prst="rect">
            <a:avLst/>
          </a:prstGeom>
          <a:noFill/>
        </p:spPr>
        <p:txBody>
          <a:bodyPr wrap="square" rtlCol="0">
            <a:spAutoFit/>
          </a:bodyPr>
          <a:lstStyle/>
          <a:p>
            <a:r>
              <a:rPr lang="zh-TW" altLang="en-US" dirty="0" smtClean="0">
                <a:solidFill>
                  <a:srgbClr val="FF0000"/>
                </a:solidFill>
              </a:rPr>
              <a:t>紙條</a:t>
            </a:r>
            <a:endParaRPr lang="zh-TW" altLang="en-US" dirty="0">
              <a:solidFill>
                <a:srgbClr val="FF0000"/>
              </a:solidFill>
            </a:endParaRPr>
          </a:p>
        </p:txBody>
      </p:sp>
    </p:spTree>
    <p:extLst>
      <p:ext uri="{BB962C8B-B14F-4D97-AF65-F5344CB8AC3E}">
        <p14:creationId xmlns:p14="http://schemas.microsoft.com/office/powerpoint/2010/main" val="247445942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dirty="0" smtClean="0">
                <a:latin typeface="文鼎中特廣告體" panose="02010609010101010101" pitchFamily="49" charset="-120"/>
                <a:ea typeface="文鼎中特廣告體" panose="02010609010101010101" pitchFamily="49" charset="-120"/>
                <a:cs typeface="文鼎中特廣告體" panose="02010609010101010101" pitchFamily="49" charset="-120"/>
              </a:rPr>
              <a:t>遊戲畫面</a:t>
            </a:r>
            <a:endParaRPr lang="zh-TW" altLang="en-US" sz="4800" dirty="0">
              <a:latin typeface="文鼎中特廣告體" panose="02010609010101010101" pitchFamily="49" charset="-120"/>
              <a:ea typeface="文鼎中特廣告體" panose="02010609010101010101" pitchFamily="49" charset="-120"/>
              <a:cs typeface="文鼎中特廣告體" panose="02010609010101010101" pitchFamily="49" charset="-120"/>
            </a:endParaRPr>
          </a:p>
        </p:txBody>
      </p:sp>
      <p:sp>
        <p:nvSpPr>
          <p:cNvPr id="3" name="內容版面配置區 2"/>
          <p:cNvSpPr>
            <a:spLocks noGrp="1"/>
          </p:cNvSpPr>
          <p:nvPr>
            <p:ph idx="1"/>
          </p:nvPr>
        </p:nvSpPr>
        <p:spPr>
          <a:xfrm>
            <a:off x="914400" y="1916832"/>
            <a:ext cx="8229600" cy="4625609"/>
          </a:xfrm>
        </p:spPr>
        <p:txBody>
          <a:bodyPr>
            <a:normAutofit/>
          </a:bodyPr>
          <a:lstStyle/>
          <a:p>
            <a:pPr marL="118872" indent="0">
              <a:buNone/>
            </a:pPr>
            <a:endParaRPr lang="en-US" altLang="zh-TW" sz="4800" dirty="0">
              <a:solidFill>
                <a:srgbClr val="FF0000"/>
              </a:solidFill>
              <a:latin typeface="文鼎中特廣告體" panose="02010609010101010101" pitchFamily="49" charset="-120"/>
              <a:ea typeface="文鼎中特廣告體" panose="02010609010101010101" pitchFamily="49" charset="-120"/>
              <a:cs typeface="文鼎中特廣告體" panose="02010609010101010101" pitchFamily="49" charset="-120"/>
            </a:endParaRPr>
          </a:p>
          <a:p>
            <a:endParaRPr lang="en-US" altLang="zh-TW" sz="4800" dirty="0" smtClean="0">
              <a:solidFill>
                <a:srgbClr val="FF0000"/>
              </a:solidFill>
              <a:latin typeface="文鼎中特廣告體" panose="02010609010101010101" pitchFamily="49" charset="-120"/>
              <a:ea typeface="文鼎中特廣告體" panose="02010609010101010101" pitchFamily="49" charset="-120"/>
              <a:cs typeface="文鼎中特廣告體" panose="02010609010101010101" pitchFamily="49" charset="-120"/>
            </a:endParaRPr>
          </a:p>
          <a:p>
            <a:pPr marL="118872" indent="0">
              <a:buNone/>
            </a:pPr>
            <a:r>
              <a:rPr lang="en-US" altLang="zh-TW" sz="4800" dirty="0" smtClean="0">
                <a:solidFill>
                  <a:srgbClr val="FF0000"/>
                </a:solidFill>
                <a:latin typeface="文鼎中特廣告體" panose="02010609010101010101" pitchFamily="49" charset="-120"/>
                <a:ea typeface="文鼎中特廣告體" panose="02010609010101010101" pitchFamily="49" charset="-120"/>
                <a:cs typeface="文鼎中特廣告體" panose="02010609010101010101" pitchFamily="49" charset="-120"/>
              </a:rPr>
              <a:t>~</a:t>
            </a:r>
            <a:r>
              <a:rPr lang="zh-TW" altLang="en-US" sz="4800" dirty="0">
                <a:solidFill>
                  <a:srgbClr val="FF0000"/>
                </a:solidFill>
                <a:latin typeface="文鼎中特廣告體" panose="02010609010101010101" pitchFamily="49" charset="-120"/>
                <a:ea typeface="文鼎中特廣告體" panose="02010609010101010101" pitchFamily="49" charset="-120"/>
                <a:cs typeface="文鼎中特廣告體" panose="02010609010101010101" pitchFamily="49" charset="-120"/>
              </a:rPr>
              <a:t>現在</a:t>
            </a:r>
            <a:r>
              <a:rPr lang="zh-TW" altLang="en-US" sz="4800" dirty="0" smtClean="0">
                <a:solidFill>
                  <a:srgbClr val="FF0000"/>
                </a:solidFill>
                <a:latin typeface="文鼎中特廣告體" panose="02010609010101010101" pitchFamily="49" charset="-120"/>
                <a:ea typeface="文鼎中特廣告體" panose="02010609010101010101" pitchFamily="49" charset="-120"/>
                <a:cs typeface="文鼎中特廣告體" panose="02010609010101010101" pitchFamily="49" charset="-120"/>
              </a:rPr>
              <a:t>就讓我們玩</a:t>
            </a:r>
            <a:r>
              <a:rPr lang="zh-TW" altLang="en-US" sz="4800" dirty="0">
                <a:solidFill>
                  <a:srgbClr val="FF0000"/>
                </a:solidFill>
                <a:latin typeface="文鼎中特廣告體" panose="02010609010101010101" pitchFamily="49" charset="-120"/>
                <a:ea typeface="文鼎中特廣告體" panose="02010609010101010101" pitchFamily="49" charset="-120"/>
                <a:cs typeface="文鼎中特廣告體" panose="02010609010101010101" pitchFamily="49" charset="-120"/>
              </a:rPr>
              <a:t>給你看</a:t>
            </a:r>
            <a:r>
              <a:rPr lang="en-US" altLang="zh-TW" sz="4800" dirty="0">
                <a:solidFill>
                  <a:srgbClr val="FF0000"/>
                </a:solidFill>
                <a:latin typeface="文鼎中特廣告體" panose="02010609010101010101" pitchFamily="49" charset="-120"/>
                <a:ea typeface="文鼎中特廣告體" panose="02010609010101010101" pitchFamily="49" charset="-120"/>
                <a:cs typeface="文鼎中特廣告體" panose="02010609010101010101" pitchFamily="49" charset="-120"/>
              </a:rPr>
              <a:t>~</a:t>
            </a:r>
          </a:p>
          <a:p>
            <a:endParaRPr lang="zh-TW" altLang="en-US" sz="4800" dirty="0">
              <a:solidFill>
                <a:srgbClr val="FF0000"/>
              </a:solidFill>
              <a:latin typeface="文鼎中特廣告體" panose="02010609010101010101" pitchFamily="49" charset="-120"/>
              <a:ea typeface="文鼎中特廣告體" panose="02010609010101010101" pitchFamily="49" charset="-120"/>
              <a:cs typeface="文鼎中特廣告體" panose="02010609010101010101" pitchFamily="49" charset="-120"/>
            </a:endParaRPr>
          </a:p>
        </p:txBody>
      </p:sp>
    </p:spTree>
    <p:extLst>
      <p:ext uri="{BB962C8B-B14F-4D97-AF65-F5344CB8AC3E}">
        <p14:creationId xmlns:p14="http://schemas.microsoft.com/office/powerpoint/2010/main" val="424860682"/>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組">
  <a:themeElements>
    <a:clrScheme name="模組">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組">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組">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264</TotalTime>
  <Words>251</Words>
  <Application>Microsoft Office PowerPoint</Application>
  <PresentationFormat>如螢幕大小 (4:3)</PresentationFormat>
  <Paragraphs>44</Paragraphs>
  <Slides>12</Slides>
  <Notes>0</Notes>
  <HiddenSlides>0</HiddenSlides>
  <MMClips>0</MMClips>
  <ScaleCrop>false</ScaleCrop>
  <HeadingPairs>
    <vt:vector size="4" baseType="variant">
      <vt:variant>
        <vt:lpstr>佈景主題</vt:lpstr>
      </vt:variant>
      <vt:variant>
        <vt:i4>1</vt:i4>
      </vt:variant>
      <vt:variant>
        <vt:lpstr>投影片標題</vt:lpstr>
      </vt:variant>
      <vt:variant>
        <vt:i4>12</vt:i4>
      </vt:variant>
    </vt:vector>
  </HeadingPairs>
  <TitlesOfParts>
    <vt:vector size="13" baseType="lpstr">
      <vt:lpstr>模組</vt:lpstr>
      <vt:lpstr>期末專案發表 2015 Windows Programming</vt:lpstr>
      <vt:lpstr>PowerPoint 簡報</vt:lpstr>
      <vt:lpstr>專案目標</vt:lpstr>
      <vt:lpstr>程式特色</vt:lpstr>
      <vt:lpstr>程式特色</vt:lpstr>
      <vt:lpstr>遊戲介紹</vt:lpstr>
      <vt:lpstr>遊戲畫面</vt:lpstr>
      <vt:lpstr>遊戲畫面</vt:lpstr>
      <vt:lpstr>遊戲畫面</vt:lpstr>
      <vt:lpstr>未來改進方向</vt:lpstr>
      <vt:lpstr>小組分工</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期末專案發表 2014 Windows Programming</dc:title>
  <dc:creator>Hsin Ting</dc:creator>
  <cp:lastModifiedBy>edhank</cp:lastModifiedBy>
  <cp:revision>24</cp:revision>
  <dcterms:created xsi:type="dcterms:W3CDTF">2014-06-18T15:17:58Z</dcterms:created>
  <dcterms:modified xsi:type="dcterms:W3CDTF">2015-06-25T11:16:29Z</dcterms:modified>
</cp:coreProperties>
</file>