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4"/>
  </p:notesMasterIdLst>
  <p:sldIdLst>
    <p:sldId id="256" r:id="rId2"/>
    <p:sldId id="262" r:id="rId3"/>
    <p:sldId id="264" r:id="rId4"/>
    <p:sldId id="257" r:id="rId5"/>
    <p:sldId id="261" r:id="rId6"/>
    <p:sldId id="267" r:id="rId7"/>
    <p:sldId id="259" r:id="rId8"/>
    <p:sldId id="266" r:id="rId9"/>
    <p:sldId id="265" r:id="rId10"/>
    <p:sldId id="260" r:id="rId11"/>
    <p:sldId id="263" r:id="rId12"/>
    <p:sldId id="25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25"/>
    <a:srgbClr val="71DCFF"/>
    <a:srgbClr val="71DEFF"/>
    <a:srgbClr val="C41E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C3E75-C0EA-A042-984A-BA507D83C405}" type="datetimeFigureOut">
              <a:rPr kumimoji="1" lang="zh-TW" altLang="en-US" smtClean="0"/>
              <a:t>2015/6/25</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5C5AE9-6F8F-B042-9016-75DAA5C5F6E3}" type="slidenum">
              <a:rPr kumimoji="1" lang="zh-TW" altLang="en-US" smtClean="0"/>
              <a:t>‹#›</a:t>
            </a:fld>
            <a:endParaRPr kumimoji="1" lang="zh-TW" altLang="en-US"/>
          </a:p>
        </p:txBody>
      </p:sp>
    </p:spTree>
    <p:extLst>
      <p:ext uri="{BB962C8B-B14F-4D97-AF65-F5344CB8AC3E}">
        <p14:creationId xmlns:p14="http://schemas.microsoft.com/office/powerpoint/2010/main" val="28916080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遊戲玩法：依照蟲蟲上方指定的食物名稱點選下方正確的食物給蟲蟲食用使其消失，若為非指定食物，則蟲蟲不會食用，而當蟲蟲碰到蛋塔時，蛋塔會減少生命值，當塔的生命值歸零，遊戲就結束了。</a:t>
            </a:r>
            <a:endParaRPr lang="en-US" altLang="zh-TW" dirty="0" smtClean="0"/>
          </a:p>
          <a:p>
            <a:endParaRPr kumimoji="1" lang="zh-TW" altLang="en-US" dirty="0"/>
          </a:p>
        </p:txBody>
      </p:sp>
      <p:sp>
        <p:nvSpPr>
          <p:cNvPr id="4" name="投影片編號版面配置區 3"/>
          <p:cNvSpPr>
            <a:spLocks noGrp="1"/>
          </p:cNvSpPr>
          <p:nvPr>
            <p:ph type="sldNum" sz="quarter" idx="10"/>
          </p:nvPr>
        </p:nvSpPr>
        <p:spPr/>
        <p:txBody>
          <a:bodyPr/>
          <a:lstStyle/>
          <a:p>
            <a:fld id="{FC5C5AE9-6F8F-B042-9016-75DAA5C5F6E3}" type="slidenum">
              <a:rPr kumimoji="1" lang="zh-TW" altLang="en-US" smtClean="0"/>
              <a:t>3</a:t>
            </a:fld>
            <a:endParaRPr kumimoji="1" lang="zh-TW" altLang="en-US"/>
          </a:p>
        </p:txBody>
      </p:sp>
    </p:spTree>
    <p:extLst>
      <p:ext uri="{BB962C8B-B14F-4D97-AF65-F5344CB8AC3E}">
        <p14:creationId xmlns:p14="http://schemas.microsoft.com/office/powerpoint/2010/main" val="327829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按一下以編輯母片子標題樣式</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June 25,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Thursday, June 25,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June 25,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Thursday, June 25,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933D019-A32C-4EAD-B8E6-DBDA699692FD}" type="datetime2">
              <a:rPr lang="en-US" smtClean="0"/>
              <a:t>Thursday, June 25,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June 25, 2015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June 25, 2015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Thursday, June 25, 2015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Thursday, June 25, 2015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FE976D3-5B7F-4300-ABED-C91F1B2AE209}" type="datetime2">
              <a:rPr lang="en-US" smtClean="0"/>
              <a:t>Thursday, June 25, 2015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EBDC1E59-17DD-41CE-97CA-624A472382D4}" type="datetime2">
              <a:rPr lang="en-US" smtClean="0"/>
              <a:t>Thursday, June 25, 2015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June 25, 2015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kumimoji="1" lang="zh-TW" altLang="en-US" sz="6000" b="1" dirty="0" smtClean="0"/>
              <a:t>期末專案</a:t>
            </a:r>
            <a:r>
              <a:rPr kumimoji="1" lang="en-US" altLang="zh-TW" sz="6000" b="1" dirty="0" smtClean="0"/>
              <a:t/>
            </a:r>
            <a:br>
              <a:rPr kumimoji="1" lang="en-US" altLang="zh-TW" sz="6000" b="1" dirty="0" smtClean="0"/>
            </a:br>
            <a:r>
              <a:rPr kumimoji="1" lang="zh-TW" altLang="en-US" sz="6000" b="1" dirty="0" smtClean="0"/>
              <a:t>保衛蛋塔</a:t>
            </a:r>
            <a:endParaRPr kumimoji="1" lang="zh-TW" altLang="en-US" sz="6000" b="1" dirty="0"/>
          </a:p>
        </p:txBody>
      </p:sp>
      <p:sp>
        <p:nvSpPr>
          <p:cNvPr id="3" name="子標題 2"/>
          <p:cNvSpPr>
            <a:spLocks noGrp="1"/>
          </p:cNvSpPr>
          <p:nvPr>
            <p:ph type="subTitle" idx="1"/>
          </p:nvPr>
        </p:nvSpPr>
        <p:spPr>
          <a:xfrm>
            <a:off x="1487905" y="3708211"/>
            <a:ext cx="6400800" cy="2102291"/>
          </a:xfrm>
        </p:spPr>
        <p:txBody>
          <a:bodyPr>
            <a:normAutofit/>
          </a:bodyPr>
          <a:lstStyle/>
          <a:p>
            <a:pPr algn="ctr"/>
            <a:r>
              <a:rPr kumimoji="1" lang="en-US" altLang="zh-TW" sz="3600" b="1" dirty="0" smtClean="0"/>
              <a:t>101701035 </a:t>
            </a:r>
            <a:r>
              <a:rPr kumimoji="1" lang="zh-TW" altLang="en-US" sz="3600" b="1" dirty="0" smtClean="0"/>
              <a:t>應數三</a:t>
            </a:r>
            <a:r>
              <a:rPr kumimoji="1" lang="en-US" altLang="zh-TW" sz="3600" b="1" dirty="0" smtClean="0"/>
              <a:t> </a:t>
            </a:r>
            <a:r>
              <a:rPr kumimoji="1" lang="zh-TW" altLang="en-US" sz="3600" b="1" dirty="0" smtClean="0"/>
              <a:t>許文凱</a:t>
            </a:r>
            <a:endParaRPr kumimoji="1" lang="en-US" altLang="zh-TW" sz="3600" b="1" dirty="0" smtClean="0"/>
          </a:p>
          <a:p>
            <a:pPr algn="ctr"/>
            <a:r>
              <a:rPr kumimoji="1" lang="en-US" altLang="zh-TW" sz="3600" b="1" dirty="0" smtClean="0"/>
              <a:t>101306050 </a:t>
            </a:r>
            <a:r>
              <a:rPr kumimoji="1" lang="zh-TW" altLang="en-US" sz="3600" b="1" dirty="0" smtClean="0"/>
              <a:t>資管三</a:t>
            </a:r>
            <a:r>
              <a:rPr kumimoji="1" lang="en-US" altLang="zh-TW" sz="3600" b="1" dirty="0" smtClean="0"/>
              <a:t> </a:t>
            </a:r>
            <a:r>
              <a:rPr kumimoji="1" lang="zh-TW" altLang="en-US" sz="3600" b="1" dirty="0" smtClean="0"/>
              <a:t>李孟庭</a:t>
            </a:r>
            <a:endParaRPr kumimoji="1" lang="en-US" altLang="zh-TW" sz="3600" b="1" dirty="0" smtClean="0"/>
          </a:p>
          <a:p>
            <a:pPr algn="ctr"/>
            <a:r>
              <a:rPr kumimoji="1" lang="en-US" altLang="zh-TW" sz="3600" b="1" dirty="0" smtClean="0"/>
              <a:t>101306049 </a:t>
            </a:r>
            <a:r>
              <a:rPr kumimoji="1" lang="zh-TW" altLang="en-US" sz="3600" b="1" dirty="0" smtClean="0"/>
              <a:t>資管三</a:t>
            </a:r>
            <a:r>
              <a:rPr kumimoji="1" lang="en-US" altLang="zh-TW" sz="3600" b="1" dirty="0" smtClean="0"/>
              <a:t> </a:t>
            </a:r>
            <a:r>
              <a:rPr kumimoji="1" lang="zh-TW" altLang="en-US" sz="3600" b="1" dirty="0" smtClean="0"/>
              <a:t>陳怡潔</a:t>
            </a:r>
            <a:endParaRPr kumimoji="1" lang="zh-TW" altLang="en-US" sz="3600" b="1" dirty="0"/>
          </a:p>
        </p:txBody>
      </p:sp>
      <p:sp>
        <p:nvSpPr>
          <p:cNvPr id="7" name="橢圓圖說文字 6"/>
          <p:cNvSpPr/>
          <p:nvPr/>
        </p:nvSpPr>
        <p:spPr>
          <a:xfrm>
            <a:off x="5756593" y="414421"/>
            <a:ext cx="2259263" cy="1096211"/>
          </a:xfrm>
          <a:prstGeom prst="wedgeEllipseCallout">
            <a:avLst/>
          </a:prstGeom>
          <a:gradFill flip="none" rotWithShape="1">
            <a:gsLst>
              <a:gs pos="0">
                <a:schemeClr val="accent1">
                  <a:shade val="70000"/>
                  <a:satMod val="150000"/>
                  <a:alpha val="12000"/>
                </a:schemeClr>
              </a:gs>
              <a:gs pos="34000">
                <a:schemeClr val="accent1">
                  <a:shade val="70000"/>
                  <a:satMod val="140000"/>
                  <a:alpha val="12000"/>
                </a:schemeClr>
              </a:gs>
              <a:gs pos="70000">
                <a:schemeClr val="accent1">
                  <a:tint val="100000"/>
                  <a:shade val="90000"/>
                  <a:satMod val="140000"/>
                  <a:alpha val="12000"/>
                </a:schemeClr>
              </a:gs>
              <a:gs pos="100000">
                <a:schemeClr val="accent1">
                  <a:tint val="100000"/>
                  <a:shade val="100000"/>
                  <a:satMod val="100000"/>
                  <a:alpha val="12000"/>
                </a:schemeClr>
              </a:gs>
            </a:gsLst>
            <a:path path="circle">
              <a:fillToRect l="100000" t="100000" r="100000" b="10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文字方塊 7"/>
          <p:cNvSpPr txBox="1"/>
          <p:nvPr/>
        </p:nvSpPr>
        <p:spPr>
          <a:xfrm>
            <a:off x="5835959" y="708526"/>
            <a:ext cx="1965158" cy="523220"/>
          </a:xfrm>
          <a:prstGeom prst="rect">
            <a:avLst/>
          </a:prstGeom>
          <a:noFill/>
        </p:spPr>
        <p:txBody>
          <a:bodyPr wrap="square" rtlCol="0">
            <a:spAutoFit/>
          </a:bodyPr>
          <a:lstStyle/>
          <a:p>
            <a:pPr algn="ctr"/>
            <a:r>
              <a:rPr kumimoji="1" lang="en-US" altLang="zh-TW" sz="2800" b="1" dirty="0" smtClean="0"/>
              <a:t>Save me</a:t>
            </a:r>
            <a:r>
              <a:rPr kumimoji="1" lang="zh-TW" altLang="en-US" sz="2800" b="1" dirty="0" smtClean="0"/>
              <a:t>！</a:t>
            </a:r>
            <a:endParaRPr kumimoji="1" lang="zh-TW" altLang="en-US" sz="2800" b="1" dirty="0"/>
          </a:p>
        </p:txBody>
      </p:sp>
    </p:spTree>
    <p:extLst>
      <p:ext uri="{BB962C8B-B14F-4D97-AF65-F5344CB8AC3E}">
        <p14:creationId xmlns:p14="http://schemas.microsoft.com/office/powerpoint/2010/main" val="2380819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533400"/>
            <a:ext cx="9144000" cy="990600"/>
          </a:xfrm>
        </p:spPr>
        <p:txBody>
          <a:bodyPr>
            <a:noAutofit/>
          </a:bodyPr>
          <a:lstStyle/>
          <a:p>
            <a:pPr algn="ctr"/>
            <a:r>
              <a:rPr kumimoji="1" lang="zh-TW" altLang="en-US" sz="6000" b="1" dirty="0" smtClean="0"/>
              <a:t>遊戲比較</a:t>
            </a:r>
            <a:endParaRPr kumimoji="1" lang="zh-TW" altLang="en-US" sz="6000" b="1" dirty="0"/>
          </a:p>
        </p:txBody>
      </p:sp>
      <p:pic>
        <p:nvPicPr>
          <p:cNvPr id="4" name="Content Placeholder 3"/>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l="13035" t="32479" r="33733" b="14550"/>
          <a:stretch/>
        </p:blipFill>
        <p:spPr>
          <a:xfrm>
            <a:off x="163130" y="3721393"/>
            <a:ext cx="3705702" cy="2949996"/>
          </a:xfrm>
        </p:spPr>
      </p:pic>
      <p:sp>
        <p:nvSpPr>
          <p:cNvPr id="5" name="Rectangle 4"/>
          <p:cNvSpPr/>
          <p:nvPr/>
        </p:nvSpPr>
        <p:spPr>
          <a:xfrm>
            <a:off x="694771" y="3076480"/>
            <a:ext cx="8341567" cy="646331"/>
          </a:xfrm>
          <a:prstGeom prst="rect">
            <a:avLst/>
          </a:prstGeom>
        </p:spPr>
        <p:txBody>
          <a:bodyPr wrap="square">
            <a:spAutoFit/>
          </a:bodyPr>
          <a:lstStyle/>
          <a:p>
            <a:pPr>
              <a:spcBef>
                <a:spcPct val="20000"/>
              </a:spcBef>
              <a:buClr>
                <a:schemeClr val="accent1"/>
              </a:buClr>
              <a:buSzPct val="85000"/>
            </a:pPr>
            <a:r>
              <a:rPr kumimoji="1" lang="en-US" sz="3600" dirty="0"/>
              <a:t>Dora</a:t>
            </a:r>
            <a:r>
              <a:rPr kumimoji="1" lang="zh-TW" altLang="en-US" sz="3600" dirty="0"/>
              <a:t>說</a:t>
            </a:r>
            <a:r>
              <a:rPr kumimoji="1" lang="zh-TW" altLang="en-US" sz="3600" dirty="0" smtClean="0"/>
              <a:t>英文      </a:t>
            </a:r>
            <a:r>
              <a:rPr kumimoji="1" lang="en-US" altLang="zh-TW" sz="3600" dirty="0" err="1" smtClean="0"/>
              <a:t>vs</a:t>
            </a:r>
            <a:r>
              <a:rPr kumimoji="1" lang="zh-TW" altLang="en-US" sz="3600" dirty="0" smtClean="0"/>
              <a:t>          保衛蛋塔</a:t>
            </a:r>
            <a:endParaRPr kumimoji="1" lang="en-US" altLang="zh-TW" sz="3600" dirty="0" smtClean="0"/>
          </a:p>
        </p:txBody>
      </p:sp>
      <p:graphicFrame>
        <p:nvGraphicFramePr>
          <p:cNvPr id="6" name="Table 5"/>
          <p:cNvGraphicFramePr>
            <a:graphicFrameLocks noGrp="1"/>
          </p:cNvGraphicFramePr>
          <p:nvPr>
            <p:extLst>
              <p:ext uri="{D42A27DB-BD31-4B8C-83A1-F6EECF244321}">
                <p14:modId xmlns:p14="http://schemas.microsoft.com/office/powerpoint/2010/main" val="802209154"/>
              </p:ext>
            </p:extLst>
          </p:nvPr>
        </p:nvGraphicFramePr>
        <p:xfrm>
          <a:off x="190983" y="1524000"/>
          <a:ext cx="8743169" cy="1453019"/>
        </p:xfrm>
        <a:graphic>
          <a:graphicData uri="http://schemas.openxmlformats.org/drawingml/2006/table">
            <a:tbl>
              <a:tblPr firstRow="1" bandRow="1" bandCol="1">
                <a:tableStyleId>{69012ECD-51FC-41F1-AA8D-1B2483CD663E}</a:tableStyleId>
              </a:tblPr>
              <a:tblGrid>
                <a:gridCol w="1810950"/>
                <a:gridCol w="1340837"/>
                <a:gridCol w="1397845"/>
                <a:gridCol w="1408599"/>
                <a:gridCol w="1419351"/>
                <a:gridCol w="1365587"/>
              </a:tblGrid>
              <a:tr h="495859">
                <a:tc>
                  <a:txBody>
                    <a:bodyPr/>
                    <a:lstStyle/>
                    <a:p>
                      <a:endParaRPr lang="en-US" dirty="0"/>
                    </a:p>
                  </a:txBody>
                  <a:tcPr/>
                </a:tc>
                <a:tc>
                  <a:txBody>
                    <a:bodyPr/>
                    <a:lstStyle/>
                    <a:p>
                      <a:pPr algn="ctr"/>
                      <a:r>
                        <a:rPr lang="zh-TW" altLang="en-US" sz="2400" dirty="0" smtClean="0"/>
                        <a:t>趣味性</a:t>
                      </a:r>
                      <a:endParaRPr lang="en-US" sz="2400" dirty="0"/>
                    </a:p>
                  </a:txBody>
                  <a:tcPr/>
                </a:tc>
                <a:tc>
                  <a:txBody>
                    <a:bodyPr/>
                    <a:lstStyle/>
                    <a:p>
                      <a:pPr algn="ctr"/>
                      <a:r>
                        <a:rPr lang="zh-TW" altLang="en-US" sz="2400" dirty="0" smtClean="0"/>
                        <a:t>單字量</a:t>
                      </a:r>
                      <a:endParaRPr lang="en-US" sz="2400" dirty="0"/>
                    </a:p>
                  </a:txBody>
                  <a:tcPr/>
                </a:tc>
                <a:tc>
                  <a:txBody>
                    <a:bodyPr/>
                    <a:lstStyle/>
                    <a:p>
                      <a:pPr algn="ctr"/>
                      <a:r>
                        <a:rPr lang="zh-TW" altLang="en-US" sz="2400" dirty="0" smtClean="0"/>
                        <a:t>畫面</a:t>
                      </a:r>
                      <a:endParaRPr lang="en-US" sz="2400" dirty="0"/>
                    </a:p>
                  </a:txBody>
                  <a:tcPr/>
                </a:tc>
                <a:tc>
                  <a:txBody>
                    <a:bodyPr/>
                    <a:lstStyle/>
                    <a:p>
                      <a:pPr algn="ctr"/>
                      <a:r>
                        <a:rPr lang="zh-TW" altLang="en-US" sz="2400" dirty="0" smtClean="0"/>
                        <a:t>創意</a:t>
                      </a:r>
                      <a:endParaRPr lang="en-US" sz="2400" dirty="0"/>
                    </a:p>
                  </a:txBody>
                  <a:tcPr/>
                </a:tc>
                <a:tc>
                  <a:txBody>
                    <a:bodyPr/>
                    <a:lstStyle/>
                    <a:p>
                      <a:pPr algn="ctr"/>
                      <a:r>
                        <a:rPr lang="zh-TW" altLang="en-US" sz="2400" dirty="0" smtClean="0"/>
                        <a:t>競爭性</a:t>
                      </a:r>
                      <a:endParaRPr lang="en-US" sz="2400" dirty="0"/>
                    </a:p>
                  </a:txBody>
                  <a:tcPr/>
                </a:tc>
              </a:tr>
              <a:tr h="478580">
                <a:tc>
                  <a:txBody>
                    <a:bodyPr/>
                    <a:lstStyle/>
                    <a:p>
                      <a:pPr algn="ctr"/>
                      <a:r>
                        <a:rPr lang="zh-TW" altLang="en-US" sz="2400" b="1" dirty="0" smtClean="0"/>
                        <a:t>保衛蛋塔</a:t>
                      </a:r>
                      <a:endParaRPr lang="en-US" sz="2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78580">
                <a:tc>
                  <a:txBody>
                    <a:bodyPr/>
                    <a:lstStyle/>
                    <a:p>
                      <a:pPr algn="ctr"/>
                      <a:r>
                        <a:rPr lang="en-US" altLang="zh-TW" sz="2400" b="1" dirty="0" smtClean="0"/>
                        <a:t>Dora</a:t>
                      </a:r>
                      <a:r>
                        <a:rPr lang="zh-TW" altLang="en-US" sz="2400" b="1" dirty="0" smtClean="0"/>
                        <a:t>說英文</a:t>
                      </a:r>
                      <a:endParaRPr lang="en-US" sz="2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7" name="Smiley Face 6"/>
          <p:cNvSpPr/>
          <p:nvPr/>
        </p:nvSpPr>
        <p:spPr>
          <a:xfrm>
            <a:off x="2499098" y="2107777"/>
            <a:ext cx="345233" cy="318422"/>
          </a:xfrm>
          <a:prstGeom prst="smileyFace">
            <a:avLst/>
          </a:prstGeom>
          <a:solidFill>
            <a:srgbClr val="FFA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3868832" y="2569802"/>
            <a:ext cx="371888" cy="341406"/>
          </a:xfrm>
          <a:prstGeom prst="rect">
            <a:avLst/>
          </a:prstGeom>
        </p:spPr>
      </p:pic>
      <p:pic>
        <p:nvPicPr>
          <p:cNvPr id="9" name="Picture 8"/>
          <p:cNvPicPr>
            <a:picLocks noChangeAspect="1"/>
          </p:cNvPicPr>
          <p:nvPr/>
        </p:nvPicPr>
        <p:blipFill>
          <a:blip r:embed="rId3"/>
          <a:stretch>
            <a:fillRect/>
          </a:stretch>
        </p:blipFill>
        <p:spPr>
          <a:xfrm>
            <a:off x="5297970" y="2566156"/>
            <a:ext cx="371888" cy="341406"/>
          </a:xfrm>
          <a:prstGeom prst="rect">
            <a:avLst/>
          </a:prstGeom>
        </p:spPr>
      </p:pic>
      <p:pic>
        <p:nvPicPr>
          <p:cNvPr id="10" name="Picture 9"/>
          <p:cNvPicPr>
            <a:picLocks noChangeAspect="1"/>
          </p:cNvPicPr>
          <p:nvPr/>
        </p:nvPicPr>
        <p:blipFill>
          <a:blip r:embed="rId3"/>
          <a:stretch>
            <a:fillRect/>
          </a:stretch>
        </p:blipFill>
        <p:spPr>
          <a:xfrm>
            <a:off x="6690317" y="2093178"/>
            <a:ext cx="371888" cy="341406"/>
          </a:xfrm>
          <a:prstGeom prst="rect">
            <a:avLst/>
          </a:prstGeom>
        </p:spPr>
      </p:pic>
      <p:pic>
        <p:nvPicPr>
          <p:cNvPr id="11" name="Picture 10"/>
          <p:cNvPicPr>
            <a:picLocks noChangeAspect="1"/>
          </p:cNvPicPr>
          <p:nvPr/>
        </p:nvPicPr>
        <p:blipFill>
          <a:blip r:embed="rId3"/>
          <a:stretch>
            <a:fillRect/>
          </a:stretch>
        </p:blipFill>
        <p:spPr>
          <a:xfrm>
            <a:off x="8077520" y="2093178"/>
            <a:ext cx="371888" cy="341406"/>
          </a:xfrm>
          <a:prstGeom prst="rect">
            <a:avLst/>
          </a:prstGeom>
        </p:spPr>
      </p:pic>
      <p:pic>
        <p:nvPicPr>
          <p:cNvPr id="3" name="圖片 2" descr="game1.png"/>
          <p:cNvPicPr>
            <a:picLocks noChangeAspect="1"/>
          </p:cNvPicPr>
          <p:nvPr/>
        </p:nvPicPr>
        <p:blipFill rotWithShape="1">
          <a:blip r:embed="rId4" cstate="email">
            <a:extLst>
              <a:ext uri="{28A0092B-C50C-407E-A947-70E740481C1C}">
                <a14:useLocalDpi xmlns:a14="http://schemas.microsoft.com/office/drawing/2010/main" val="0"/>
              </a:ext>
            </a:extLst>
          </a:blip>
          <a:srcRect l="5000" t="3611" r="9009" b="17727"/>
          <a:stretch/>
        </p:blipFill>
        <p:spPr>
          <a:xfrm>
            <a:off x="4044010" y="3896393"/>
            <a:ext cx="4992328" cy="2567587"/>
          </a:xfrm>
          <a:prstGeom prst="rect">
            <a:avLst/>
          </a:prstGeom>
        </p:spPr>
      </p:pic>
    </p:spTree>
    <p:extLst>
      <p:ext uri="{BB962C8B-B14F-4D97-AF65-F5344CB8AC3E}">
        <p14:creationId xmlns:p14="http://schemas.microsoft.com/office/powerpoint/2010/main" val="554829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zh-TW" altLang="en-US" sz="6000" b="1" dirty="0" smtClean="0"/>
              <a:t>未來可進行改善的部分</a:t>
            </a:r>
            <a:endParaRPr lang="en-US" sz="6000" b="1" dirty="0"/>
          </a:p>
        </p:txBody>
      </p:sp>
      <p:sp>
        <p:nvSpPr>
          <p:cNvPr id="3" name="Content Placeholder 2"/>
          <p:cNvSpPr>
            <a:spLocks noGrp="1"/>
          </p:cNvSpPr>
          <p:nvPr>
            <p:ph idx="1"/>
          </p:nvPr>
        </p:nvSpPr>
        <p:spPr>
          <a:xfrm>
            <a:off x="457200" y="1766510"/>
            <a:ext cx="8229600" cy="4710490"/>
          </a:xfrm>
        </p:spPr>
        <p:txBody>
          <a:bodyPr>
            <a:normAutofit lnSpcReduction="10000"/>
          </a:bodyPr>
          <a:lstStyle/>
          <a:p>
            <a:r>
              <a:rPr lang="zh-TW" altLang="en-US" sz="4000" b="1" dirty="0" smtClean="0"/>
              <a:t>增加食物種類</a:t>
            </a:r>
            <a:endParaRPr lang="en-US" altLang="zh-TW" sz="4000" b="1" dirty="0" smtClean="0"/>
          </a:p>
          <a:p>
            <a:pPr marL="0" indent="0">
              <a:buNone/>
            </a:pPr>
            <a:endParaRPr lang="en-US" altLang="zh-TW" sz="4000" b="1" dirty="0" smtClean="0"/>
          </a:p>
          <a:p>
            <a:r>
              <a:rPr lang="zh-TW" altLang="en-US" sz="4000" b="1" dirty="0" smtClean="0"/>
              <a:t>增強英文單字難度</a:t>
            </a:r>
            <a:endParaRPr lang="en-US" altLang="zh-TW" sz="4000" b="1" dirty="0" smtClean="0"/>
          </a:p>
          <a:p>
            <a:pPr marL="0" indent="0">
              <a:buNone/>
            </a:pPr>
            <a:endParaRPr lang="en-US" altLang="zh-TW" sz="4000" b="1" dirty="0" smtClean="0"/>
          </a:p>
          <a:p>
            <a:r>
              <a:rPr lang="zh-TW" altLang="en-US" sz="4000" b="1" dirty="0" smtClean="0"/>
              <a:t>增加畫面精緻度</a:t>
            </a:r>
            <a:endParaRPr lang="en-US" altLang="zh-TW" sz="4000" b="1" dirty="0" smtClean="0"/>
          </a:p>
          <a:p>
            <a:endParaRPr lang="en-US" sz="4000" b="1" dirty="0"/>
          </a:p>
          <a:p>
            <a:r>
              <a:rPr lang="zh-TW" altLang="en-US" sz="4000" b="1" dirty="0" smtClean="0"/>
              <a:t>增加對戰模式</a:t>
            </a:r>
            <a:r>
              <a:rPr lang="en-US" altLang="zh-TW" sz="4000" b="1" dirty="0" smtClean="0"/>
              <a:t>(</a:t>
            </a:r>
            <a:r>
              <a:rPr lang="zh-TW" altLang="en-US" sz="4000" b="1" dirty="0" smtClean="0"/>
              <a:t>多</a:t>
            </a:r>
            <a:r>
              <a:rPr lang="en-US" altLang="zh-TW" sz="4000" b="1" dirty="0" smtClean="0"/>
              <a:t>VS</a:t>
            </a:r>
            <a:r>
              <a:rPr lang="zh-TW" altLang="en-US" sz="4000" b="1" dirty="0" smtClean="0"/>
              <a:t>多</a:t>
            </a:r>
            <a:r>
              <a:rPr lang="en-US" altLang="zh-TW" sz="4000" b="1" dirty="0" smtClean="0"/>
              <a:t>)</a:t>
            </a:r>
            <a:endParaRPr lang="en-US" sz="4000" b="1" dirty="0"/>
          </a:p>
        </p:txBody>
      </p:sp>
    </p:spTree>
    <p:extLst>
      <p:ext uri="{BB962C8B-B14F-4D97-AF65-F5344CB8AC3E}">
        <p14:creationId xmlns:p14="http://schemas.microsoft.com/office/powerpoint/2010/main" val="1647299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ctr"/>
            <a:r>
              <a:rPr kumimoji="1" lang="zh-TW" altLang="en-US" sz="6000" b="1" dirty="0" smtClean="0"/>
              <a:t>工作分配</a:t>
            </a:r>
            <a:endParaRPr kumimoji="1" lang="zh-TW" altLang="en-US" sz="6000" b="1"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90541524"/>
              </p:ext>
            </p:extLst>
          </p:nvPr>
        </p:nvGraphicFramePr>
        <p:xfrm>
          <a:off x="457200" y="1789990"/>
          <a:ext cx="8229600" cy="4549276"/>
        </p:xfrm>
        <a:graphic>
          <a:graphicData uri="http://schemas.openxmlformats.org/drawingml/2006/table">
            <a:tbl>
              <a:tblPr firstRow="1" bandRow="1">
                <a:tableStyleId>{5C22544A-7EE6-4342-B048-85BDC9FD1C3A}</a:tableStyleId>
              </a:tblPr>
              <a:tblGrid>
                <a:gridCol w="4114800"/>
                <a:gridCol w="4114800"/>
              </a:tblGrid>
              <a:tr h="1137319">
                <a:tc>
                  <a:txBody>
                    <a:bodyPr/>
                    <a:lstStyle/>
                    <a:p>
                      <a:pPr algn="ctr"/>
                      <a:r>
                        <a:rPr lang="zh-TW" altLang="en-US" sz="4000" dirty="0" smtClean="0"/>
                        <a:t>組員</a:t>
                      </a:r>
                      <a:endParaRPr lang="zh-TW" altLang="en-US" sz="4000" dirty="0"/>
                    </a:p>
                  </a:txBody>
                  <a:tcPr/>
                </a:tc>
                <a:tc>
                  <a:txBody>
                    <a:bodyPr/>
                    <a:lstStyle/>
                    <a:p>
                      <a:pPr algn="ctr"/>
                      <a:r>
                        <a:rPr lang="zh-TW" altLang="en-US" sz="4000" dirty="0" smtClean="0"/>
                        <a:t>貢獻度</a:t>
                      </a:r>
                      <a:endParaRPr lang="zh-TW" altLang="en-US" sz="4000" dirty="0"/>
                    </a:p>
                  </a:txBody>
                  <a:tcPr/>
                </a:tc>
              </a:tr>
              <a:tr h="1137319">
                <a:tc>
                  <a:txBody>
                    <a:bodyPr/>
                    <a:lstStyle/>
                    <a:p>
                      <a:pPr algn="ctr"/>
                      <a:r>
                        <a:rPr lang="zh-TW" altLang="en-US" sz="4000" b="1" dirty="0" smtClean="0"/>
                        <a:t>許文凱</a:t>
                      </a:r>
                      <a:endParaRPr lang="zh-TW" altLang="en-US" sz="4000" b="1" dirty="0"/>
                    </a:p>
                  </a:txBody>
                  <a:tcPr/>
                </a:tc>
                <a:tc>
                  <a:txBody>
                    <a:bodyPr/>
                    <a:lstStyle/>
                    <a:p>
                      <a:pPr algn="ctr"/>
                      <a:r>
                        <a:rPr lang="zh-TW" altLang="en-US" sz="3200" b="1" dirty="0" smtClean="0"/>
                        <a:t>程式撰寫（</a:t>
                      </a:r>
                      <a:r>
                        <a:rPr lang="en-US" altLang="zh-TW" sz="3200" b="1" dirty="0" smtClean="0"/>
                        <a:t>50%</a:t>
                      </a:r>
                      <a:r>
                        <a:rPr lang="zh-TW" altLang="en-US" sz="3200" b="1" dirty="0" smtClean="0"/>
                        <a:t>）</a:t>
                      </a:r>
                      <a:endParaRPr lang="zh-TW" altLang="en-US" sz="3200" b="1" dirty="0"/>
                    </a:p>
                  </a:txBody>
                  <a:tcPr/>
                </a:tc>
              </a:tr>
              <a:tr h="1137319">
                <a:tc>
                  <a:txBody>
                    <a:bodyPr/>
                    <a:lstStyle/>
                    <a:p>
                      <a:pPr algn="ctr"/>
                      <a:r>
                        <a:rPr lang="zh-TW" altLang="en-US" sz="4000" b="1" dirty="0" smtClean="0"/>
                        <a:t>李孟庭</a:t>
                      </a:r>
                      <a:endParaRPr lang="zh-TW" altLang="en-US" sz="4000" b="1" dirty="0"/>
                    </a:p>
                  </a:txBody>
                  <a:tcPr/>
                </a:tc>
                <a:tc>
                  <a:txBody>
                    <a:bodyPr/>
                    <a:lstStyle/>
                    <a:p>
                      <a:pPr algn="ctr"/>
                      <a:r>
                        <a:rPr lang="zh-TW" altLang="en-US" sz="3200" b="1" dirty="0" smtClean="0"/>
                        <a:t>美工設計、</a:t>
                      </a:r>
                      <a:r>
                        <a:rPr lang="zh-TW" altLang="zh-TW" sz="3200" b="1" kern="1200" dirty="0" smtClean="0">
                          <a:solidFill>
                            <a:schemeClr val="dk1"/>
                          </a:solidFill>
                          <a:latin typeface="+mn-lt"/>
                          <a:ea typeface="+mn-ea"/>
                          <a:cs typeface="+mn-cs"/>
                        </a:rPr>
                        <a:t>P</a:t>
                      </a:r>
                      <a:r>
                        <a:rPr lang="en-US" altLang="zh-TW" sz="3200" b="1" kern="1200" dirty="0" smtClean="0">
                          <a:solidFill>
                            <a:schemeClr val="dk1"/>
                          </a:solidFill>
                          <a:latin typeface="+mn-lt"/>
                          <a:ea typeface="+mn-ea"/>
                          <a:cs typeface="+mn-cs"/>
                        </a:rPr>
                        <a:t>PT</a:t>
                      </a:r>
                      <a:r>
                        <a:rPr lang="zh-TW" altLang="en-US" sz="3200" b="1" dirty="0" smtClean="0"/>
                        <a:t>製作、上台報告（</a:t>
                      </a:r>
                      <a:r>
                        <a:rPr lang="en-US" altLang="zh-TW" sz="3200" b="1" dirty="0" smtClean="0"/>
                        <a:t>25%</a:t>
                      </a:r>
                      <a:r>
                        <a:rPr lang="zh-TW" altLang="en-US" sz="3200" b="1" dirty="0" smtClean="0"/>
                        <a:t>）</a:t>
                      </a:r>
                      <a:endParaRPr lang="zh-TW" altLang="en-US" sz="3200" b="1" dirty="0"/>
                    </a:p>
                  </a:txBody>
                  <a:tcPr/>
                </a:tc>
              </a:tr>
              <a:tr h="1137319">
                <a:tc>
                  <a:txBody>
                    <a:bodyPr/>
                    <a:lstStyle/>
                    <a:p>
                      <a:pPr algn="ctr"/>
                      <a:r>
                        <a:rPr lang="zh-TW" altLang="en-US" sz="4000" b="1" dirty="0" smtClean="0"/>
                        <a:t>陳怡潔</a:t>
                      </a:r>
                      <a:endParaRPr lang="zh-TW" altLang="en-US" sz="4000" b="1" dirty="0"/>
                    </a:p>
                  </a:txBody>
                  <a:tcPr/>
                </a:tc>
                <a:tc>
                  <a:txBody>
                    <a:bodyPr/>
                    <a:lstStyle/>
                    <a:p>
                      <a:pPr algn="ctr"/>
                      <a:r>
                        <a:rPr lang="zh-TW" altLang="en-US" sz="3200" b="1" dirty="0" smtClean="0"/>
                        <a:t>美工設計、</a:t>
                      </a:r>
                      <a:r>
                        <a:rPr lang="zh-TW" altLang="zh-TW" sz="3200" b="1" dirty="0" smtClean="0"/>
                        <a:t>P</a:t>
                      </a:r>
                      <a:r>
                        <a:rPr lang="en-US" altLang="zh-TW" sz="3200" b="1" dirty="0" smtClean="0"/>
                        <a:t>PT</a:t>
                      </a:r>
                      <a:r>
                        <a:rPr lang="zh-TW" altLang="en-US" sz="3200" b="1" dirty="0" smtClean="0"/>
                        <a:t>及文件製作（</a:t>
                      </a:r>
                      <a:r>
                        <a:rPr lang="en-US" altLang="zh-TW" sz="3200" b="1" dirty="0" smtClean="0"/>
                        <a:t>25%</a:t>
                      </a:r>
                      <a:r>
                        <a:rPr lang="zh-TW" altLang="en-US" sz="3200" b="1" dirty="0" smtClean="0"/>
                        <a:t>）</a:t>
                      </a:r>
                      <a:endParaRPr lang="zh-TW" altLang="en-US" sz="3200" b="1" dirty="0"/>
                    </a:p>
                  </a:txBody>
                  <a:tcPr/>
                </a:tc>
              </a:tr>
            </a:tbl>
          </a:graphicData>
        </a:graphic>
      </p:graphicFrame>
    </p:spTree>
    <p:extLst>
      <p:ext uri="{BB962C8B-B14F-4D97-AF65-F5344CB8AC3E}">
        <p14:creationId xmlns:p14="http://schemas.microsoft.com/office/powerpoint/2010/main" val="1651652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990600"/>
          </a:xfrm>
        </p:spPr>
        <p:txBody>
          <a:bodyPr>
            <a:noAutofit/>
          </a:bodyPr>
          <a:lstStyle/>
          <a:p>
            <a:pPr algn="ctr"/>
            <a:r>
              <a:rPr lang="en-US" altLang="zh-TW" sz="6000" b="1" dirty="0" smtClean="0"/>
              <a:t>Egg Tart Tower Defense</a:t>
            </a:r>
            <a:endParaRPr lang="en-US" sz="6000" b="1" dirty="0"/>
          </a:p>
        </p:txBody>
      </p:sp>
      <p:pic>
        <p:nvPicPr>
          <p:cNvPr id="3" name="圖片 2" descr="cover.png"/>
          <p:cNvPicPr>
            <a:picLocks noChangeAspect="1"/>
          </p:cNvPicPr>
          <p:nvPr/>
        </p:nvPicPr>
        <p:blipFill rotWithShape="1">
          <a:blip r:embed="rId2" cstate="email">
            <a:extLst>
              <a:ext uri="{28A0092B-C50C-407E-A947-70E740481C1C}">
                <a14:useLocalDpi xmlns:a14="http://schemas.microsoft.com/office/drawing/2010/main" val="0"/>
              </a:ext>
            </a:extLst>
          </a:blip>
          <a:srcRect l="6229" t="8019" r="9029" b="20195"/>
          <a:stretch/>
        </p:blipFill>
        <p:spPr>
          <a:xfrm>
            <a:off x="0" y="1893535"/>
            <a:ext cx="9144000" cy="4354946"/>
          </a:xfrm>
          <a:prstGeom prst="rect">
            <a:avLst/>
          </a:prstGeom>
        </p:spPr>
      </p:pic>
    </p:spTree>
    <p:extLst>
      <p:ext uri="{BB962C8B-B14F-4D97-AF65-F5344CB8AC3E}">
        <p14:creationId xmlns:p14="http://schemas.microsoft.com/office/powerpoint/2010/main" val="276315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33400"/>
            <a:ext cx="9144001" cy="990600"/>
          </a:xfrm>
        </p:spPr>
        <p:txBody>
          <a:bodyPr>
            <a:noAutofit/>
          </a:bodyPr>
          <a:lstStyle/>
          <a:p>
            <a:pPr algn="ctr"/>
            <a:r>
              <a:rPr lang="zh-TW" altLang="en-US" sz="6000" b="1" dirty="0" smtClean="0"/>
              <a:t>遊戲介紹</a:t>
            </a:r>
            <a:endParaRPr lang="en-US" sz="6000" b="1" dirty="0"/>
          </a:p>
        </p:txBody>
      </p:sp>
      <p:sp>
        <p:nvSpPr>
          <p:cNvPr id="3" name="Content Placeholder 2"/>
          <p:cNvSpPr>
            <a:spLocks noGrp="1"/>
          </p:cNvSpPr>
          <p:nvPr>
            <p:ph idx="1"/>
          </p:nvPr>
        </p:nvSpPr>
        <p:spPr>
          <a:xfrm>
            <a:off x="457200" y="1819188"/>
            <a:ext cx="8229600" cy="4765075"/>
          </a:xfrm>
        </p:spPr>
        <p:txBody>
          <a:bodyPr>
            <a:normAutofit/>
          </a:bodyPr>
          <a:lstStyle/>
          <a:p>
            <a:pPr lvl="0">
              <a:buClr>
                <a:srgbClr val="93A299"/>
              </a:buClr>
            </a:pPr>
            <a:r>
              <a:rPr kumimoji="1" lang="zh-TW" altLang="en-US" sz="4000" dirty="0">
                <a:solidFill>
                  <a:srgbClr val="FFA225"/>
                </a:solidFill>
              </a:rPr>
              <a:t>蛋塔</a:t>
            </a:r>
            <a:r>
              <a:rPr kumimoji="1" lang="zh-TW" altLang="en-US" sz="4000" dirty="0">
                <a:solidFill>
                  <a:srgbClr val="292934"/>
                </a:solidFill>
              </a:rPr>
              <a:t>：要守護的</a:t>
            </a:r>
            <a:r>
              <a:rPr kumimoji="1" lang="zh-TW" altLang="en-US" sz="4000" dirty="0" smtClean="0">
                <a:solidFill>
                  <a:srgbClr val="292934"/>
                </a:solidFill>
              </a:rPr>
              <a:t>塔</a:t>
            </a:r>
            <a:r>
              <a:rPr kumimoji="1" lang="zh-TW" altLang="en-US" sz="4000" dirty="0" smtClean="0">
                <a:solidFill>
                  <a:srgbClr val="292934"/>
                </a:solidFill>
              </a:rPr>
              <a:t>，當蛋塔生命值歸零時遊戲結束</a:t>
            </a:r>
            <a:endParaRPr kumimoji="1" lang="en-US" altLang="zh-TW" sz="4000" dirty="0" smtClean="0">
              <a:solidFill>
                <a:srgbClr val="292934"/>
              </a:solidFill>
            </a:endParaRPr>
          </a:p>
          <a:p>
            <a:pPr lvl="0">
              <a:buClr>
                <a:srgbClr val="93A299"/>
              </a:buClr>
            </a:pPr>
            <a:r>
              <a:rPr kumimoji="1" lang="zh-TW" altLang="en-US" sz="4000" dirty="0" smtClean="0">
                <a:solidFill>
                  <a:srgbClr val="008000"/>
                </a:solidFill>
              </a:rPr>
              <a:t>蟲蟲</a:t>
            </a:r>
            <a:r>
              <a:rPr kumimoji="1" lang="zh-TW" altLang="en-US" sz="4000" dirty="0" smtClean="0">
                <a:solidFill>
                  <a:srgbClr val="292934"/>
                </a:solidFill>
              </a:rPr>
              <a:t>：很餓的怪獸，蟲蟲上方有他想吃的食物</a:t>
            </a:r>
            <a:endParaRPr kumimoji="1" lang="en-US" altLang="zh-TW" sz="4000" dirty="0" smtClean="0">
              <a:solidFill>
                <a:srgbClr val="292934"/>
              </a:solidFill>
            </a:endParaRPr>
          </a:p>
          <a:p>
            <a:pPr lvl="0">
              <a:buClr>
                <a:srgbClr val="93A299"/>
              </a:buClr>
            </a:pPr>
            <a:r>
              <a:rPr kumimoji="1" lang="zh-TW" altLang="en-US" sz="4000" dirty="0" smtClean="0">
                <a:solidFill>
                  <a:srgbClr val="C41E76"/>
                </a:solidFill>
              </a:rPr>
              <a:t>食物</a:t>
            </a:r>
            <a:r>
              <a:rPr kumimoji="1" lang="zh-TW" altLang="en-US" sz="4000" dirty="0">
                <a:solidFill>
                  <a:srgbClr val="292934"/>
                </a:solidFill>
              </a:rPr>
              <a:t>：</a:t>
            </a:r>
            <a:r>
              <a:rPr kumimoji="1" lang="zh-TW" altLang="en-US" sz="4000" dirty="0" smtClean="0">
                <a:solidFill>
                  <a:srgbClr val="292934"/>
                </a:solidFill>
              </a:rPr>
              <a:t>用指定</a:t>
            </a:r>
            <a:r>
              <a:rPr kumimoji="1" lang="zh-TW" altLang="en-US" sz="4000" dirty="0">
                <a:solidFill>
                  <a:srgbClr val="292934"/>
                </a:solidFill>
              </a:rPr>
              <a:t>的</a:t>
            </a:r>
            <a:r>
              <a:rPr kumimoji="1" lang="zh-TW" altLang="en-US" sz="4000" dirty="0" smtClean="0">
                <a:solidFill>
                  <a:srgbClr val="292934"/>
                </a:solidFill>
              </a:rPr>
              <a:t>食物餵</a:t>
            </a:r>
            <a:r>
              <a:rPr kumimoji="1" lang="zh-TW" altLang="en-US" sz="4000" dirty="0">
                <a:solidFill>
                  <a:srgbClr val="292934"/>
                </a:solidFill>
              </a:rPr>
              <a:t>飽</a:t>
            </a:r>
            <a:r>
              <a:rPr kumimoji="1" lang="zh-TW" altLang="en-US" sz="4000" dirty="0" smtClean="0">
                <a:solidFill>
                  <a:srgbClr val="292934"/>
                </a:solidFill>
              </a:rPr>
              <a:t>怪獸，使</a:t>
            </a:r>
            <a:r>
              <a:rPr kumimoji="1" lang="zh-TW" altLang="en-US" sz="4000" dirty="0">
                <a:solidFill>
                  <a:srgbClr val="292934"/>
                </a:solidFill>
              </a:rPr>
              <a:t>蟲蟲</a:t>
            </a:r>
            <a:r>
              <a:rPr kumimoji="1" lang="zh-TW" altLang="en-US" sz="4000" dirty="0" smtClean="0">
                <a:solidFill>
                  <a:srgbClr val="292934"/>
                </a:solidFill>
              </a:rPr>
              <a:t>消失</a:t>
            </a:r>
            <a:endParaRPr kumimoji="1" lang="en-US" altLang="zh-TW" sz="4000" dirty="0" smtClean="0">
              <a:solidFill>
                <a:srgbClr val="292934"/>
              </a:solidFill>
            </a:endParaRPr>
          </a:p>
          <a:p>
            <a:pPr lvl="0">
              <a:buClr>
                <a:srgbClr val="93A299"/>
              </a:buClr>
            </a:pPr>
            <a:endParaRPr kumimoji="1" lang="zh-TW" altLang="en-US" sz="3200" b="1" dirty="0">
              <a:solidFill>
                <a:srgbClr val="292934"/>
              </a:solidFill>
            </a:endParaRPr>
          </a:p>
        </p:txBody>
      </p:sp>
    </p:spTree>
    <p:extLst>
      <p:ext uri="{BB962C8B-B14F-4D97-AF65-F5344CB8AC3E}">
        <p14:creationId xmlns:p14="http://schemas.microsoft.com/office/powerpoint/2010/main" val="1933424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ctr"/>
            <a:r>
              <a:rPr kumimoji="1" lang="zh-TW" altLang="en-US" sz="6000" b="1" dirty="0"/>
              <a:t>遊戲</a:t>
            </a:r>
            <a:r>
              <a:rPr kumimoji="1" lang="zh-TW" altLang="en-US" sz="6000" b="1" dirty="0" smtClean="0"/>
              <a:t>目標</a:t>
            </a:r>
            <a:endParaRPr kumimoji="1" lang="zh-TW" altLang="en-US" sz="6000" b="1" dirty="0"/>
          </a:p>
        </p:txBody>
      </p:sp>
      <p:sp>
        <p:nvSpPr>
          <p:cNvPr id="3" name="內容版面配置區 2"/>
          <p:cNvSpPr>
            <a:spLocks noGrp="1"/>
          </p:cNvSpPr>
          <p:nvPr>
            <p:ph idx="1"/>
          </p:nvPr>
        </p:nvSpPr>
        <p:spPr>
          <a:xfrm>
            <a:off x="457200" y="1833788"/>
            <a:ext cx="8229600" cy="2472992"/>
          </a:xfrm>
        </p:spPr>
        <p:txBody>
          <a:bodyPr>
            <a:normAutofit/>
          </a:bodyPr>
          <a:lstStyle/>
          <a:p>
            <a:r>
              <a:rPr kumimoji="1" lang="zh-TW" altLang="en-US" sz="4000" dirty="0" smtClean="0"/>
              <a:t>使玩家放鬆心情</a:t>
            </a:r>
            <a:endParaRPr kumimoji="1" lang="en-US" altLang="zh-TW" sz="4000" dirty="0" smtClean="0"/>
          </a:p>
          <a:p>
            <a:r>
              <a:rPr kumimoji="1" lang="zh-TW" altLang="en-US" sz="4000" dirty="0" smtClean="0"/>
              <a:t>休閒娛樂的同時學習英文單字</a:t>
            </a:r>
            <a:endParaRPr kumimoji="1" lang="en-US" altLang="zh-TW" sz="4000" dirty="0" smtClean="0"/>
          </a:p>
          <a:p>
            <a:r>
              <a:rPr kumimoji="1" lang="zh-TW" altLang="en-US" sz="4000" dirty="0" smtClean="0"/>
              <a:t>積分制度加強競爭心態</a:t>
            </a:r>
            <a:endParaRPr kumimoji="1" lang="en-US" altLang="zh-TW" sz="4000" dirty="0" smtClean="0"/>
          </a:p>
        </p:txBody>
      </p:sp>
      <p:pic>
        <p:nvPicPr>
          <p:cNvPr id="4" name="圖片 3"/>
          <p:cNvPicPr>
            <a:picLocks noChangeAspect="1"/>
          </p:cNvPicPr>
          <p:nvPr/>
        </p:nvPicPr>
        <p:blipFill>
          <a:blip r:embed="rId2"/>
          <a:stretch>
            <a:fillRect/>
          </a:stretch>
        </p:blipFill>
        <p:spPr>
          <a:xfrm>
            <a:off x="1652713" y="4024021"/>
            <a:ext cx="5819104" cy="2833979"/>
          </a:xfrm>
          <a:prstGeom prst="rect">
            <a:avLst/>
          </a:prstGeom>
        </p:spPr>
      </p:pic>
    </p:spTree>
    <p:extLst>
      <p:ext uri="{BB962C8B-B14F-4D97-AF65-F5344CB8AC3E}">
        <p14:creationId xmlns:p14="http://schemas.microsoft.com/office/powerpoint/2010/main" val="375346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zh-TW" altLang="en-US" sz="6000" b="1" dirty="0" smtClean="0"/>
              <a:t>遊戲特色</a:t>
            </a:r>
            <a:endParaRPr lang="en-US" sz="6000" b="1" dirty="0"/>
          </a:p>
        </p:txBody>
      </p:sp>
      <p:sp>
        <p:nvSpPr>
          <p:cNvPr id="3" name="Content Placeholder 2"/>
          <p:cNvSpPr>
            <a:spLocks noGrp="1"/>
          </p:cNvSpPr>
          <p:nvPr>
            <p:ph idx="1"/>
          </p:nvPr>
        </p:nvSpPr>
        <p:spPr/>
        <p:txBody>
          <a:bodyPr>
            <a:normAutofit/>
          </a:bodyPr>
          <a:lstStyle/>
          <a:p>
            <a:r>
              <a:rPr lang="zh-TW" altLang="en-US" sz="4000" dirty="0" smtClean="0"/>
              <a:t>圖片皆為本組成員繪製的原創圖</a:t>
            </a:r>
            <a:endParaRPr lang="en-US" sz="4000"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660469"/>
            <a:ext cx="2514717" cy="1886038"/>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52640" y="2512456"/>
            <a:ext cx="2630432" cy="1972823"/>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055829" y="2660469"/>
            <a:ext cx="2433080" cy="1824810"/>
          </a:xfrm>
          <a:prstGeom prst="rect">
            <a:avLst/>
          </a:prstGeom>
        </p:spPr>
      </p:pic>
      <p:pic>
        <p:nvPicPr>
          <p:cNvPr id="8" name="Picture 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234288" y="2556810"/>
            <a:ext cx="2458908" cy="1844181"/>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675693" y="4400991"/>
            <a:ext cx="2805910" cy="2104432"/>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890968" y="4400991"/>
            <a:ext cx="2923344" cy="2192508"/>
          </a:xfrm>
          <a:prstGeom prst="rect">
            <a:avLst/>
          </a:prstGeom>
        </p:spPr>
      </p:pic>
      <p:pic>
        <p:nvPicPr>
          <p:cNvPr id="7" name="Picture 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3469099" y="4640802"/>
            <a:ext cx="2448264" cy="1836198"/>
          </a:xfrm>
          <a:prstGeom prst="rect">
            <a:avLst/>
          </a:prstGeom>
        </p:spPr>
      </p:pic>
    </p:spTree>
    <p:extLst>
      <p:ext uri="{BB962C8B-B14F-4D97-AF65-F5344CB8AC3E}">
        <p14:creationId xmlns:p14="http://schemas.microsoft.com/office/powerpoint/2010/main" val="1218249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ctr"/>
            <a:r>
              <a:rPr kumimoji="1" lang="zh-TW" altLang="en-US" sz="6000" b="1" dirty="0" smtClean="0"/>
              <a:t>遊戲畫面</a:t>
            </a:r>
            <a:endParaRPr kumimoji="1" lang="zh-TW" altLang="en-US" sz="6000" b="1" dirty="0"/>
          </a:p>
        </p:txBody>
      </p:sp>
      <p:sp>
        <p:nvSpPr>
          <p:cNvPr id="8" name="矩形 7"/>
          <p:cNvSpPr/>
          <p:nvPr/>
        </p:nvSpPr>
        <p:spPr>
          <a:xfrm>
            <a:off x="3098981" y="5004757"/>
            <a:ext cx="332116" cy="91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2"/>
          <a:stretch>
            <a:fillRect/>
          </a:stretch>
        </p:blipFill>
        <p:spPr>
          <a:xfrm>
            <a:off x="3098981" y="4083577"/>
            <a:ext cx="359695" cy="115834"/>
          </a:xfrm>
          <a:prstGeom prst="rect">
            <a:avLst/>
          </a:prstGeom>
        </p:spPr>
      </p:pic>
      <p:pic>
        <p:nvPicPr>
          <p:cNvPr id="10" name="圖片 9"/>
          <p:cNvPicPr>
            <a:picLocks noChangeAspect="1"/>
          </p:cNvPicPr>
          <p:nvPr/>
        </p:nvPicPr>
        <p:blipFill>
          <a:blip r:embed="rId2"/>
          <a:stretch>
            <a:fillRect/>
          </a:stretch>
        </p:blipFill>
        <p:spPr>
          <a:xfrm>
            <a:off x="3088657" y="3182468"/>
            <a:ext cx="359695" cy="115834"/>
          </a:xfrm>
          <a:prstGeom prst="rect">
            <a:avLst/>
          </a:prstGeom>
        </p:spPr>
      </p:pic>
      <p:pic>
        <p:nvPicPr>
          <p:cNvPr id="4" name="圖片 3" descr="cover.png"/>
          <p:cNvPicPr>
            <a:picLocks noChangeAspect="1"/>
          </p:cNvPicPr>
          <p:nvPr/>
        </p:nvPicPr>
        <p:blipFill rotWithShape="1">
          <a:blip r:embed="rId3" cstate="email">
            <a:extLst>
              <a:ext uri="{28A0092B-C50C-407E-A947-70E740481C1C}">
                <a14:useLocalDpi xmlns:a14="http://schemas.microsoft.com/office/drawing/2010/main" val="0"/>
              </a:ext>
            </a:extLst>
          </a:blip>
          <a:srcRect l="5000" t="3895" r="7723" b="19202"/>
          <a:stretch/>
        </p:blipFill>
        <p:spPr>
          <a:xfrm>
            <a:off x="0" y="1808295"/>
            <a:ext cx="9185592" cy="4550563"/>
          </a:xfrm>
          <a:prstGeom prst="rect">
            <a:avLst/>
          </a:prstGeom>
        </p:spPr>
      </p:pic>
    </p:spTree>
    <p:extLst>
      <p:ext uri="{BB962C8B-B14F-4D97-AF65-F5344CB8AC3E}">
        <p14:creationId xmlns:p14="http://schemas.microsoft.com/office/powerpoint/2010/main" val="2070342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ctr"/>
            <a:r>
              <a:rPr kumimoji="1" lang="zh-TW" altLang="en-US" sz="6000" b="1" dirty="0" smtClean="0"/>
              <a:t>遊戲畫面</a:t>
            </a:r>
            <a:endParaRPr kumimoji="1" lang="zh-TW" altLang="en-US" sz="6000" b="1" dirty="0"/>
          </a:p>
        </p:txBody>
      </p:sp>
      <p:sp>
        <p:nvSpPr>
          <p:cNvPr id="8" name="矩形 7"/>
          <p:cNvSpPr/>
          <p:nvPr/>
        </p:nvSpPr>
        <p:spPr>
          <a:xfrm>
            <a:off x="3098981" y="5004757"/>
            <a:ext cx="332116" cy="91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2"/>
          <a:stretch>
            <a:fillRect/>
          </a:stretch>
        </p:blipFill>
        <p:spPr>
          <a:xfrm>
            <a:off x="3098981" y="4083577"/>
            <a:ext cx="359695" cy="115834"/>
          </a:xfrm>
          <a:prstGeom prst="rect">
            <a:avLst/>
          </a:prstGeom>
        </p:spPr>
      </p:pic>
      <p:pic>
        <p:nvPicPr>
          <p:cNvPr id="10" name="圖片 9"/>
          <p:cNvPicPr>
            <a:picLocks noChangeAspect="1"/>
          </p:cNvPicPr>
          <p:nvPr/>
        </p:nvPicPr>
        <p:blipFill>
          <a:blip r:embed="rId2"/>
          <a:stretch>
            <a:fillRect/>
          </a:stretch>
        </p:blipFill>
        <p:spPr>
          <a:xfrm>
            <a:off x="3088657" y="3182468"/>
            <a:ext cx="359695" cy="115834"/>
          </a:xfrm>
          <a:prstGeom prst="rect">
            <a:avLst/>
          </a:prstGeom>
        </p:spPr>
      </p:pic>
      <p:pic>
        <p:nvPicPr>
          <p:cNvPr id="3" name="圖片 2" descr="game1.png"/>
          <p:cNvPicPr>
            <a:picLocks noChangeAspect="1"/>
          </p:cNvPicPr>
          <p:nvPr/>
        </p:nvPicPr>
        <p:blipFill rotWithShape="1">
          <a:blip r:embed="rId3" cstate="email">
            <a:extLst>
              <a:ext uri="{28A0092B-C50C-407E-A947-70E740481C1C}">
                <a14:useLocalDpi xmlns:a14="http://schemas.microsoft.com/office/drawing/2010/main" val="0"/>
              </a:ext>
            </a:extLst>
          </a:blip>
          <a:srcRect l="5001" t="3327" r="7562" b="17415"/>
          <a:stretch/>
        </p:blipFill>
        <p:spPr>
          <a:xfrm>
            <a:off x="0" y="1753528"/>
            <a:ext cx="9144000" cy="4660097"/>
          </a:xfrm>
          <a:prstGeom prst="rect">
            <a:avLst/>
          </a:prstGeom>
        </p:spPr>
      </p:pic>
    </p:spTree>
    <p:extLst>
      <p:ext uri="{BB962C8B-B14F-4D97-AF65-F5344CB8AC3E}">
        <p14:creationId xmlns:p14="http://schemas.microsoft.com/office/powerpoint/2010/main" val="3799580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ctr"/>
            <a:r>
              <a:rPr kumimoji="1" lang="zh-TW" altLang="en-US" sz="6000" b="1" dirty="0" smtClean="0"/>
              <a:t>遊戲畫面</a:t>
            </a:r>
            <a:endParaRPr kumimoji="1" lang="zh-TW" altLang="en-US" sz="6000" b="1" dirty="0"/>
          </a:p>
        </p:txBody>
      </p:sp>
      <p:sp>
        <p:nvSpPr>
          <p:cNvPr id="8" name="矩形 7"/>
          <p:cNvSpPr/>
          <p:nvPr/>
        </p:nvSpPr>
        <p:spPr>
          <a:xfrm>
            <a:off x="3098981" y="5004757"/>
            <a:ext cx="332116" cy="91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2"/>
          <a:stretch>
            <a:fillRect/>
          </a:stretch>
        </p:blipFill>
        <p:spPr>
          <a:xfrm>
            <a:off x="3098981" y="4083577"/>
            <a:ext cx="359695" cy="115834"/>
          </a:xfrm>
          <a:prstGeom prst="rect">
            <a:avLst/>
          </a:prstGeom>
        </p:spPr>
      </p:pic>
      <p:pic>
        <p:nvPicPr>
          <p:cNvPr id="10" name="圖片 9"/>
          <p:cNvPicPr>
            <a:picLocks noChangeAspect="1"/>
          </p:cNvPicPr>
          <p:nvPr/>
        </p:nvPicPr>
        <p:blipFill>
          <a:blip r:embed="rId2"/>
          <a:stretch>
            <a:fillRect/>
          </a:stretch>
        </p:blipFill>
        <p:spPr>
          <a:xfrm>
            <a:off x="3088657" y="3182468"/>
            <a:ext cx="359695" cy="115834"/>
          </a:xfrm>
          <a:prstGeom prst="rect">
            <a:avLst/>
          </a:prstGeom>
        </p:spPr>
      </p:pic>
      <p:pic>
        <p:nvPicPr>
          <p:cNvPr id="3" name="圖片 2" descr="game2.png"/>
          <p:cNvPicPr>
            <a:picLocks noChangeAspect="1"/>
          </p:cNvPicPr>
          <p:nvPr/>
        </p:nvPicPr>
        <p:blipFill rotWithShape="1">
          <a:blip r:embed="rId3" cstate="email">
            <a:extLst>
              <a:ext uri="{28A0092B-C50C-407E-A947-70E740481C1C}">
                <a14:useLocalDpi xmlns:a14="http://schemas.microsoft.com/office/drawing/2010/main" val="0"/>
              </a:ext>
            </a:extLst>
          </a:blip>
          <a:srcRect l="5000" t="4463" r="7723" b="17415"/>
          <a:stretch/>
        </p:blipFill>
        <p:spPr>
          <a:xfrm>
            <a:off x="0" y="1782721"/>
            <a:ext cx="9144000" cy="4601711"/>
          </a:xfrm>
          <a:prstGeom prst="rect">
            <a:avLst/>
          </a:prstGeom>
        </p:spPr>
      </p:pic>
    </p:spTree>
    <p:extLst>
      <p:ext uri="{BB962C8B-B14F-4D97-AF65-F5344CB8AC3E}">
        <p14:creationId xmlns:p14="http://schemas.microsoft.com/office/powerpoint/2010/main" val="2390687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ctr"/>
            <a:r>
              <a:rPr kumimoji="1" lang="zh-TW" altLang="en-US" sz="6000" b="1" dirty="0" smtClean="0"/>
              <a:t>遊戲畫面</a:t>
            </a:r>
            <a:endParaRPr kumimoji="1" lang="zh-TW" altLang="en-US" sz="6000" b="1" dirty="0"/>
          </a:p>
        </p:txBody>
      </p:sp>
      <p:sp>
        <p:nvSpPr>
          <p:cNvPr id="8" name="矩形 7"/>
          <p:cNvSpPr/>
          <p:nvPr/>
        </p:nvSpPr>
        <p:spPr>
          <a:xfrm>
            <a:off x="3098981" y="5004757"/>
            <a:ext cx="332116" cy="91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2"/>
          <a:stretch>
            <a:fillRect/>
          </a:stretch>
        </p:blipFill>
        <p:spPr>
          <a:xfrm>
            <a:off x="3098981" y="4083577"/>
            <a:ext cx="359695" cy="115834"/>
          </a:xfrm>
          <a:prstGeom prst="rect">
            <a:avLst/>
          </a:prstGeom>
        </p:spPr>
      </p:pic>
      <p:pic>
        <p:nvPicPr>
          <p:cNvPr id="10" name="圖片 9"/>
          <p:cNvPicPr>
            <a:picLocks noChangeAspect="1"/>
          </p:cNvPicPr>
          <p:nvPr/>
        </p:nvPicPr>
        <p:blipFill>
          <a:blip r:embed="rId2"/>
          <a:stretch>
            <a:fillRect/>
          </a:stretch>
        </p:blipFill>
        <p:spPr>
          <a:xfrm>
            <a:off x="3088657" y="3182468"/>
            <a:ext cx="359695" cy="115834"/>
          </a:xfrm>
          <a:prstGeom prst="rect">
            <a:avLst/>
          </a:prstGeom>
        </p:spPr>
      </p:pic>
      <p:pic>
        <p:nvPicPr>
          <p:cNvPr id="3" name="圖片 2" descr="gameover.png"/>
          <p:cNvPicPr>
            <a:picLocks noChangeAspect="1"/>
          </p:cNvPicPr>
          <p:nvPr/>
        </p:nvPicPr>
        <p:blipFill rotWithShape="1">
          <a:blip r:embed="rId3" cstate="email">
            <a:extLst>
              <a:ext uri="{28A0092B-C50C-407E-A947-70E740481C1C}">
                <a14:useLocalDpi xmlns:a14="http://schemas.microsoft.com/office/drawing/2010/main" val="0"/>
              </a:ext>
            </a:extLst>
          </a:blip>
          <a:srcRect l="5001" t="3895" r="7562" b="17415"/>
          <a:stretch/>
        </p:blipFill>
        <p:spPr>
          <a:xfrm>
            <a:off x="0" y="1769210"/>
            <a:ext cx="9144000" cy="4626704"/>
          </a:xfrm>
          <a:prstGeom prst="rect">
            <a:avLst/>
          </a:prstGeom>
        </p:spPr>
      </p:pic>
    </p:spTree>
    <p:extLst>
      <p:ext uri="{BB962C8B-B14F-4D97-AF65-F5344CB8AC3E}">
        <p14:creationId xmlns:p14="http://schemas.microsoft.com/office/powerpoint/2010/main" val="23906877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楚">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清楚.thmx</Template>
  <TotalTime>366</TotalTime>
  <Words>264</Words>
  <Application>Microsoft Office PowerPoint</Application>
  <PresentationFormat>On-screen Show (4:3)</PresentationFormat>
  <Paragraphs>48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微軟正黑體</vt:lpstr>
      <vt:lpstr>新細明體</vt:lpstr>
      <vt:lpstr>Arial</vt:lpstr>
      <vt:lpstr>Calibri</vt:lpstr>
      <vt:lpstr>清楚</vt:lpstr>
      <vt:lpstr>期末專案 保衛蛋塔</vt:lpstr>
      <vt:lpstr>Egg Tart Tower Defense</vt:lpstr>
      <vt:lpstr>遊戲介紹</vt:lpstr>
      <vt:lpstr>遊戲目標</vt:lpstr>
      <vt:lpstr>遊戲特色</vt:lpstr>
      <vt:lpstr>遊戲畫面</vt:lpstr>
      <vt:lpstr>遊戲畫面</vt:lpstr>
      <vt:lpstr>遊戲畫面</vt:lpstr>
      <vt:lpstr>遊戲畫面</vt:lpstr>
      <vt:lpstr>遊戲比較</vt:lpstr>
      <vt:lpstr>未來可進行改善的部分</vt:lpstr>
      <vt:lpstr>工作分配</vt:lpstr>
    </vt:vector>
  </TitlesOfParts>
  <Company>1435235775@qq.com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期末專案 保衛蛋塔</dc:title>
  <dc:creator>怡潔 陳</dc:creator>
  <cp:lastModifiedBy>User</cp:lastModifiedBy>
  <cp:revision>61</cp:revision>
  <dcterms:created xsi:type="dcterms:W3CDTF">2015-04-22T13:34:43Z</dcterms:created>
  <dcterms:modified xsi:type="dcterms:W3CDTF">2015-06-25T08:53:50Z</dcterms:modified>
</cp:coreProperties>
</file>