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ppledaily.com.tw/realtimenews/article/new/20150721/652201/" TargetMode="External"/><Relationship Id="rId3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軟體工程概論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專案發起書</a:t>
            </a:r>
          </a:p>
        </p:txBody>
      </p:sp>
      <p:pic>
        <p:nvPicPr>
          <p:cNvPr id="121" name="832353380_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22" y="119662"/>
            <a:ext cx="12237156" cy="6118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650239" y="599949"/>
            <a:ext cx="1170381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DejaVu Sans"/>
                <a:ea typeface="DejaVu Sans"/>
                <a:cs typeface="DejaVu Sans"/>
                <a:sym typeface="DejaVu Sans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開發資源</a:t>
            </a:r>
          </a:p>
        </p:txBody>
      </p:sp>
      <p:sp>
        <p:nvSpPr>
          <p:cNvPr id="152" name="Shape 152"/>
          <p:cNvSpPr/>
          <p:nvPr/>
        </p:nvSpPr>
        <p:spPr>
          <a:xfrm>
            <a:off x="650495" y="3850922"/>
            <a:ext cx="11703810" cy="403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請寫上 </a:t>
            </a:r>
            <a:r>
              <a:t>source code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存放的位置（</a:t>
            </a:r>
            <a:r>
              <a:t>version control repository location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），以及 </a:t>
            </a:r>
            <a:r>
              <a:t>Issue Tracking System 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的位置。</a:t>
            </a:r>
            <a:endParaRPr>
              <a:latin typeface="DejaVu Sans"/>
              <a:ea typeface="DejaVu Sans"/>
              <a:cs typeface="DejaVu Sans"/>
              <a:sym typeface="DejaVu Sans"/>
            </a:endParaRPr>
          </a:p>
          <a:p>
            <a:pPr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如有團隊專屬聊天頻道，請寫上頻道在哪裡，如何加入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3792793" y="76145"/>
            <a:ext cx="5419214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DejaVu Sans"/>
                <a:ea typeface="DejaVu Sans"/>
                <a:cs typeface="DejaVu Sans"/>
                <a:sym typeface="DejaVu Sans"/>
              </a:defRPr>
            </a:lvl1pPr>
          </a:lstStyle>
          <a:p>
            <a:pPr/>
            <a:r>
              <a:t>系統架構圖</a:t>
            </a:r>
          </a:p>
        </p:txBody>
      </p:sp>
      <p:pic>
        <p:nvPicPr>
          <p:cNvPr id="155" name="Arcu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0959" y="1489889"/>
            <a:ext cx="8422883" cy="799277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 rot="16200000">
            <a:off x="1970292" y="3460749"/>
            <a:ext cx="1614679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900">
                <a:solidFill>
                  <a:schemeClr val="accent5"/>
                </a:solidFill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57" name="Shape 157"/>
          <p:cNvSpPr/>
          <p:nvPr/>
        </p:nvSpPr>
        <p:spPr>
          <a:xfrm>
            <a:off x="1923415" y="1335122"/>
            <a:ext cx="9157970" cy="2777139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>
            <a:off x="1923415" y="5670620"/>
            <a:ext cx="9157970" cy="3960426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650239" y="599949"/>
            <a:ext cx="1170381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DejaVu Sans"/>
                <a:ea typeface="DejaVu Sans"/>
                <a:cs typeface="DejaVu Sans"/>
                <a:sym typeface="DejaVu Sans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團隊建立</a:t>
            </a:r>
          </a:p>
        </p:txBody>
      </p:sp>
      <p:sp>
        <p:nvSpPr>
          <p:cNvPr id="124" name="Shape 124"/>
          <p:cNvSpPr/>
          <p:nvPr/>
        </p:nvSpPr>
        <p:spPr>
          <a:xfrm>
            <a:off x="650495" y="6678224"/>
            <a:ext cx="11703810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Project Manager</a:t>
            </a:r>
          </a:p>
          <a:p>
            <a:pPr lvl="1" marL="457200" indent="0" algn="l"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賴晨禾</a:t>
            </a:r>
          </a:p>
          <a:p>
            <a:pPr algn="l"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Team Member</a:t>
            </a:r>
          </a:p>
          <a:p>
            <a:pPr lvl="1" marL="457200" indent="0" algn="l">
              <a:buSzPct val="100000"/>
              <a:buFont typeface="Arial"/>
              <a:buChar char="•"/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t>陳逸夫、邱天、彭麒家、鄭敬儒</a:t>
            </a:r>
          </a:p>
        </p:txBody>
      </p:sp>
      <p:pic>
        <p:nvPicPr>
          <p:cNvPr id="125" name="Team_or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4182" y="2028266"/>
            <a:ext cx="9456436" cy="4428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650495" y="112269"/>
            <a:ext cx="1170381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DejaVu Sans"/>
                <a:ea typeface="DejaVu Sans"/>
                <a:cs typeface="DejaVu Sans"/>
                <a:sym typeface="DejaVu Sans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想解決的問題</a:t>
            </a:r>
          </a:p>
        </p:txBody>
      </p:sp>
      <p:sp>
        <p:nvSpPr>
          <p:cNvPr id="128" name="Shape 128"/>
          <p:cNvSpPr/>
          <p:nvPr/>
        </p:nvSpPr>
        <p:spPr>
          <a:xfrm>
            <a:off x="243390" y="1401028"/>
            <a:ext cx="12355602" cy="8155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buSzPct val="100000"/>
              <a:buFont typeface="Arial"/>
              <a:buChar char="•"/>
              <a:defRPr sz="31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2" invalidUrl="" action="" tgtFrame="" tooltip="" history="1" highlightClick="0" endSnd="0"/>
              </a:rPr>
              <a:t>什麼鬼遊戲？上個廁所一千元就沒了</a:t>
            </a:r>
            <a:r>
              <a:t> ( 蘋果即時新聞 2015/07/21)</a:t>
            </a:r>
          </a:p>
          <a:p>
            <a:pPr lvl="1" marL="457200" indent="0" algn="l"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一開始3百元就可以玩很久，贏的機率也很高，第一個月甚至能賣遊戲幣給幣商，賺了5萬多元，讓他以為可以藉網路賭博賺外快，開始加碼，愈玩愈大。</a:t>
            </a:r>
          </a:p>
          <a:p>
            <a:pPr lvl="1" marL="457200" indent="0" algn="l">
              <a:buSzPct val="1000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覺得遊戲公</a:t>
            </a:r>
            <a:r>
              <a:t>司根本就是設陷阱，一開始很好中，等玩家沉迷了就把中獎機率調低。</a:t>
            </a:r>
          </a:p>
          <a:p>
            <a:pPr algn="l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t>遊戲規則公開透明化</a:t>
            </a:r>
          </a:p>
          <a:p>
            <a:pPr lvl="1" marL="457200" indent="0" algn="l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t>規則寫進Smart Contract</a:t>
            </a:r>
          </a:p>
          <a:p>
            <a:pPr lvl="2" marL="914400" indent="0" algn="l">
              <a:buSzPct val="100000"/>
              <a:buFont typeface="Arial"/>
              <a:buChar char="•"/>
              <a:defRPr sz="3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不可串改</a:t>
            </a:r>
          </a:p>
          <a:p>
            <a:pPr lvl="2" marL="914400" indent="0" algn="l">
              <a:buSzPct val="100000"/>
              <a:buFont typeface="Arial"/>
              <a:buChar char="•"/>
              <a:defRPr sz="3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公開且透明</a:t>
            </a:r>
          </a:p>
          <a:p>
            <a:pPr algn="l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t>帳本各自持有</a:t>
            </a:r>
          </a:p>
          <a:p>
            <a:pPr lvl="1" marL="457200" indent="0" algn="l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t>不由遊戲公司持有</a:t>
            </a:r>
          </a:p>
          <a:p>
            <a:pPr lvl="1" marL="457200" indent="0" algn="l">
              <a:buSzPct val="100000"/>
              <a:buFont typeface="Arial"/>
              <a:buChar char="•"/>
              <a:defRPr sz="3100">
                <a:latin typeface="Calibri"/>
                <a:ea typeface="Calibri"/>
                <a:cs typeface="Calibri"/>
                <a:sym typeface="Calibri"/>
              </a:defRPr>
            </a:pPr>
            <a:r>
              <a:t>Base on Ethereum</a:t>
            </a:r>
          </a:p>
          <a:p>
            <a:pPr lvl="2" marL="914400" indent="0" algn="l">
              <a:buSzPct val="100000"/>
              <a:buFont typeface="Arial"/>
              <a:buChar char="•"/>
              <a:defRPr sz="31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互不信任者可互相交易</a:t>
            </a:r>
          </a:p>
        </p:txBody>
      </p:sp>
      <p:pic>
        <p:nvPicPr>
          <p:cNvPr id="129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550044" y="6002506"/>
            <a:ext cx="5778835" cy="32495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23142"/>
            <a:ext cx="11099800" cy="1388252"/>
          </a:xfrm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xfrm>
            <a:off x="327518" y="1282699"/>
            <a:ext cx="12349764" cy="8297688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2000"/>
              </a:spcBef>
              <a:defRPr sz="1764"/>
            </a:pPr>
            <a:r>
              <a:t>牌值計算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2 至 10 的牌以牌面的點數計算,J、Q、K 每張為 10 點。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A 為11點,若玩家會因 A 而爆牌則 A 可算為 1 點。</a:t>
            </a:r>
          </a:p>
          <a:p>
            <a:pPr marL="217804" indent="-217804" defTabSz="286258">
              <a:spcBef>
                <a:spcPts val="2000"/>
              </a:spcBef>
              <a:defRPr sz="1764"/>
            </a:pPr>
            <a:r>
              <a:t>發牌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莊家會以順時鐘方向向眾閒家派發一張暗牌,然後向自己派發一張暗,接著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莊家會以順時鐘方向向眾閒家派發一張明牌,之後又向自己派發一張明牌。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當眾人手上各擁一張暗牌和一張明牌,莊家就以順時鐘方向逐位閒家詢問是 否再要牌(以明牌方式派發)</a:t>
            </a:r>
          </a:p>
          <a:p>
            <a:pPr marL="217804" indent="-217804" defTabSz="286258">
              <a:spcBef>
                <a:spcPts val="2000"/>
              </a:spcBef>
              <a:defRPr sz="1764"/>
            </a:pPr>
            <a:r>
              <a:t>保險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莊家的明牌是 A 或是價值為 10 的牌,莊家會 確認他的暗牌是否會形成二十一點。這項確認會在任何玩家出手之前進行, 但進行前會先詢問玩家是否需要「保險」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閒家可以外加注碼的一半買保險,如果莊家不是 21 點便會沒收保險金,如是 21 點便以注碼的一倍半賠償。</a:t>
            </a:r>
          </a:p>
          <a:p>
            <a:pPr marL="217804" indent="-217804" defTabSz="286258">
              <a:spcBef>
                <a:spcPts val="2000"/>
              </a:spcBef>
              <a:defRPr sz="1764"/>
            </a:pPr>
            <a:r>
              <a:t>點數決勝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莊家最終沒有爆煲的話,原來沒有爆煲的眾閒家便要揭開手上所有的 牌,比較點數決定誰勝誰負,點數較大的取勝。</a:t>
            </a:r>
          </a:p>
          <a:p>
            <a:pPr marL="217804" indent="-217804" defTabSz="286258">
              <a:spcBef>
                <a:spcPts val="2000"/>
              </a:spcBef>
              <a:defRPr sz="1764"/>
            </a:pPr>
            <a:r>
              <a:t>閒家例牌先報到</a:t>
            </a:r>
          </a:p>
          <a:p>
            <a:pPr lvl="1" marL="435609" indent="-217804" defTabSz="286258">
              <a:spcBef>
                <a:spcPts val="2000"/>
              </a:spcBef>
              <a:defRPr sz="1764"/>
            </a:pPr>
            <a:r>
              <a:t>若某閒家例牌,必須向立即莊家揭開手上所有的牌(即俗稱報到),莊家亦必 須向該擁有例牌的閒家賠上一定注碼。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52500" y="75635"/>
            <a:ext cx="11099800" cy="1335759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Rules 例牌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176741" y="1196622"/>
            <a:ext cx="12651318" cy="8389550"/>
          </a:xfrm>
          <a:prstGeom prst="rect">
            <a:avLst/>
          </a:prstGeom>
        </p:spPr>
        <p:txBody>
          <a:bodyPr/>
          <a:lstStyle/>
          <a:p>
            <a:pPr marL="208915" indent="-208915" defTabSz="274574">
              <a:spcBef>
                <a:spcPts val="1900"/>
              </a:spcBef>
              <a:defRPr sz="1692"/>
            </a:pPr>
            <a:r>
              <a:t>blackjack</a:t>
            </a:r>
          </a:p>
          <a:p>
            <a:pPr lvl="1" marL="417830" indent="-208915" defTabSz="274574">
              <a:spcBef>
                <a:spcPts val="1900"/>
              </a:spcBef>
              <a:defRPr sz="1692"/>
            </a:pPr>
            <a:r>
              <a:t>兩張牌點數相加為 21(一張 A 再加一張價值 10 點的牌)稱為「二十一點」 (blackjack),擁有這副牌的玩家即自動成為贏家(如非莊家也同時持有二十 一點)。擁有二十一點的玩家可贏得下注籌碼的 1.5 倍。</a:t>
            </a:r>
          </a:p>
          <a:p>
            <a:pPr marL="208915" indent="-208915" defTabSz="274574">
              <a:spcBef>
                <a:spcPts val="1900"/>
              </a:spcBef>
              <a:defRPr sz="1692"/>
            </a:pPr>
            <a:r>
              <a:t>SPLIT</a:t>
            </a:r>
          </a:p>
          <a:p>
            <a:pPr lvl="1" marL="417830" indent="-208915" defTabSz="274574">
              <a:spcBef>
                <a:spcPts val="1900"/>
              </a:spcBef>
              <a:defRPr sz="1692"/>
            </a:pPr>
            <a:r>
              <a:t>玩家將與原本注碼金額相等的籌碼加注到桌上,並將一開始的兩張牌分拆成兩手。</a:t>
            </a:r>
          </a:p>
          <a:p>
            <a:pPr lvl="1" marL="417830" indent="-208915" defTabSz="274574">
              <a:spcBef>
                <a:spcPts val="1900"/>
              </a:spcBef>
              <a:defRPr sz="1692"/>
            </a:pPr>
            <a:r>
              <a:t>一開始的兩張牌必須點數價值相等才能分拆。在已經分拆的牌中,一張 A 和一張價值十點的牌只等於 21 點的點數,但非 Blackjack。</a:t>
            </a:r>
          </a:p>
          <a:p>
            <a:pPr lvl="1" marL="417830" indent="-208915" defTabSz="274574">
              <a:spcBef>
                <a:spcPts val="1900"/>
              </a:spcBef>
              <a:defRPr sz="1692"/>
            </a:pPr>
            <a:r>
              <a:t>分拆一對 A 後,玩家只能為每一張 A 多 拿一張牌。</a:t>
            </a:r>
          </a:p>
          <a:p>
            <a:pPr marL="208915" indent="-208915" defTabSz="274574">
              <a:spcBef>
                <a:spcPts val="1900"/>
              </a:spcBef>
              <a:defRPr sz="1692"/>
            </a:pPr>
            <a:r>
              <a:t>DOUBLE</a:t>
            </a:r>
          </a:p>
          <a:p>
            <a:pPr lvl="1" marL="417830" indent="-208915" defTabSz="274574">
              <a:spcBef>
                <a:spcPts val="1900"/>
              </a:spcBef>
              <a:defRPr sz="1692"/>
            </a:pPr>
            <a:r>
              <a:t>如閒家首兩張牌點數之和為 11 點,可以選擇加倍投注,但加注後僅獲發 1 張 牌。</a:t>
            </a:r>
          </a:p>
          <a:p>
            <a:pPr marL="208915" indent="-208915" defTabSz="274574">
              <a:spcBef>
                <a:spcPts val="1900"/>
              </a:spcBef>
              <a:defRPr sz="1692"/>
            </a:pPr>
            <a:r>
              <a:t>同花順</a:t>
            </a:r>
          </a:p>
          <a:p>
            <a:pPr lvl="1" marL="417830" indent="-208915" defTabSz="274574">
              <a:spcBef>
                <a:spcPts val="1900"/>
              </a:spcBef>
              <a:defRPr sz="1692"/>
            </a:pPr>
            <a:r>
              <a:t>即玩家的牌面是同花的「6、7、8」便可即收 3 倍的彩金。</a:t>
            </a:r>
          </a:p>
          <a:p>
            <a:pPr marL="208915" indent="-208915" defTabSz="274574">
              <a:spcBef>
                <a:spcPts val="1900"/>
              </a:spcBef>
              <a:defRPr sz="1692"/>
            </a:pPr>
            <a:r>
              <a:t>五龍</a:t>
            </a:r>
          </a:p>
          <a:p>
            <a:pPr lvl="1" marL="417830" indent="-208915" defTabSz="274574">
              <a:spcBef>
                <a:spcPts val="1900"/>
              </a:spcBef>
              <a:defRPr sz="1692"/>
            </a:pPr>
            <a:r>
              <a:t>如果閒家要牌直至手上有 5 張牌而又沒有爆牌,這副牌叫做五龍(過五關), 該閒家可向莊家報到,莊家須向該閒家賠上 2 倍注碼。</a:t>
            </a:r>
          </a:p>
          <a:p>
            <a:pPr marL="208915" indent="-208915" defTabSz="274574">
              <a:spcBef>
                <a:spcPts val="1900"/>
              </a:spcBef>
              <a:defRPr sz="1692"/>
            </a:pPr>
            <a:r>
              <a:t>莊家食夾棍</a:t>
            </a:r>
          </a:p>
          <a:p>
            <a:pPr lvl="1" marL="417830" indent="-208915" defTabSz="274574">
              <a:spcBef>
                <a:spcPts val="1900"/>
              </a:spcBef>
              <a:defRPr sz="1692"/>
            </a:pPr>
            <a:r>
              <a:t>若莊家和眾閒家要以點數決勝(各方都沒有出現爆的情況),若該閒家和莊 家手上所擁有的牌的總點數一樣的話,算莊家取勝,即俗稱莊家食夾棍,該 閒家的注碼會歸莊家。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650239" y="695199"/>
            <a:ext cx="1170381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Elevator Pitch</a:t>
            </a:r>
          </a:p>
        </p:txBody>
      </p:sp>
      <p:sp>
        <p:nvSpPr>
          <p:cNvPr id="138" name="Shape 138"/>
          <p:cNvSpPr/>
          <p:nvPr/>
        </p:nvSpPr>
        <p:spPr>
          <a:xfrm>
            <a:off x="650495" y="2211505"/>
            <a:ext cx="11703810" cy="5727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針對</a:t>
            </a:r>
            <a:r>
              <a:rPr u="sng">
                <a:solidFill>
                  <a:schemeClr val="accent5"/>
                </a:solidFill>
              </a:rPr>
              <a:t>網路賭博性電玩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客群</a:t>
            </a:r>
            <a:endParaRPr>
              <a:latin typeface="DejaVu Sans"/>
              <a:ea typeface="DejaVu Sans"/>
              <a:cs typeface="DejaVu Sans"/>
              <a:sym typeface="DejaVu Sans"/>
            </a:endParaRPr>
          </a:p>
          <a:p>
            <a:pPr algn="l"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有</a:t>
            </a:r>
            <a:r>
              <a:rPr u="sng">
                <a:solidFill>
                  <a:schemeClr val="accent5"/>
                </a:solidFill>
              </a:rPr>
              <a:t>需定義賭場規則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的需要</a:t>
            </a:r>
            <a:endParaRPr>
              <a:latin typeface="DejaVu Sans"/>
              <a:ea typeface="DejaVu Sans"/>
              <a:cs typeface="DejaVu Sans"/>
              <a:sym typeface="DejaVu Sans"/>
            </a:endParaRPr>
          </a:p>
          <a:p>
            <a:pPr algn="l"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我們推出的</a:t>
            </a:r>
            <a:r>
              <a:rPr u="sng">
                <a:solidFill>
                  <a:schemeClr val="accent5"/>
                </a:solidFill>
              </a:rPr>
              <a:t>去中心化賭博電(BlackJack)</a:t>
            </a:r>
          </a:p>
          <a:p>
            <a:pPr algn="l"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是一種</a:t>
            </a:r>
            <a:r>
              <a:rPr u="sng">
                <a:solidFill>
                  <a:schemeClr val="accent5"/>
                </a:solidFill>
              </a:rPr>
              <a:t>規則公開化的遊戲平台</a:t>
            </a:r>
          </a:p>
          <a:p>
            <a:pPr algn="l"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除了提供 </a:t>
            </a:r>
            <a:r>
              <a:rPr u="sng">
                <a:solidFill>
                  <a:schemeClr val="accent5"/>
                </a:solidFill>
              </a:rPr>
              <a:t>遊戲平台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 外</a:t>
            </a:r>
            <a:endParaRPr>
              <a:latin typeface="DejaVu Sans"/>
              <a:ea typeface="DejaVu Sans"/>
              <a:cs typeface="DejaVu Sans"/>
              <a:sym typeface="DejaVu Sans"/>
            </a:endParaRPr>
          </a:p>
          <a:p>
            <a:pPr algn="l"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比</a:t>
            </a:r>
            <a:r>
              <a:rPr u="sng">
                <a:solidFill>
                  <a:schemeClr val="accent5"/>
                </a:solidFill>
              </a:rPr>
              <a:t>傳統遊戲市場</a:t>
            </a:r>
            <a:r>
              <a:rPr>
                <a:latin typeface="DejaVu Sans"/>
                <a:ea typeface="DejaVu Sans"/>
                <a:cs typeface="DejaVu Sans"/>
                <a:sym typeface="DejaVu Sans"/>
              </a:rPr>
              <a:t>還優的是</a:t>
            </a:r>
            <a:endParaRPr>
              <a:latin typeface="DejaVu Sans"/>
              <a:ea typeface="DejaVu Sans"/>
              <a:cs typeface="DejaVu Sans"/>
              <a:sym typeface="DejaVu Sans"/>
            </a:endParaRPr>
          </a:p>
          <a:p>
            <a:pPr algn="l">
              <a:defRPr sz="4400"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DejaVu Sans"/>
                <a:ea typeface="DejaVu Sans"/>
                <a:cs typeface="DejaVu Sans"/>
                <a:sym typeface="DejaVu Sans"/>
              </a:rPr>
              <a:t>我們還可以 </a:t>
            </a:r>
            <a:r>
              <a:rPr u="sng">
                <a:solidFill>
                  <a:schemeClr val="accent5"/>
                </a:solidFill>
              </a:rPr>
              <a:t>確保遊戲難易度不被篡改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650239" y="695199"/>
            <a:ext cx="1170381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Use Case</a:t>
            </a:r>
          </a:p>
        </p:txBody>
      </p:sp>
      <p:pic>
        <p:nvPicPr>
          <p:cNvPr id="141" name="UseCase Diagram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9800" y="2237881"/>
            <a:ext cx="11125200" cy="610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Activity Diagram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138" y="1371600"/>
            <a:ext cx="2755901" cy="701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Activity Diagram0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6210" y="0"/>
            <a:ext cx="8887936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3916680" y="227301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46" name="Shape 146"/>
          <p:cNvSpPr/>
          <p:nvPr>
            <p:ph type="title"/>
          </p:nvPr>
        </p:nvSpPr>
        <p:spPr>
          <a:xfrm>
            <a:off x="-24801" y="101317"/>
            <a:ext cx="6763669" cy="1113721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Activity Diagram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主要功能</a:t>
            </a:r>
          </a:p>
        </p:txBody>
      </p:sp>
      <p:sp>
        <p:nvSpPr>
          <p:cNvPr id="149" name="Shape 149"/>
          <p:cNvSpPr/>
          <p:nvPr>
            <p:ph type="body" idx="1"/>
          </p:nvPr>
        </p:nvSpPr>
        <p:spPr>
          <a:xfrm>
            <a:off x="952500" y="2224193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  <a:r>
              <a:t>玩家：</a:t>
            </a:r>
            <a:r>
              <a:rPr>
                <a:solidFill>
                  <a:schemeClr val="accent5"/>
                </a:solidFill>
              </a:rPr>
              <a:t>申請進場遊戲</a:t>
            </a:r>
            <a:r>
              <a:rPr sz="2300"/>
              <a:t>(1)</a:t>
            </a:r>
          </a:p>
          <a:p>
            <a:pPr/>
            <a:r>
              <a:t>莊家(Contract)：</a:t>
            </a:r>
            <a:r>
              <a:rPr>
                <a:solidFill>
                  <a:schemeClr val="accent5"/>
                </a:solidFill>
              </a:rPr>
              <a:t>派牌</a:t>
            </a:r>
            <a:r>
              <a:rPr sz="2300"/>
              <a:t>(2)</a:t>
            </a:r>
            <a:r>
              <a:t>、</a:t>
            </a:r>
            <a:r>
              <a:rPr>
                <a:solidFill>
                  <a:schemeClr val="accent5"/>
                </a:solidFill>
              </a:rPr>
              <a:t>決定贏家</a:t>
            </a:r>
            <a:r>
              <a:rPr sz="2300"/>
              <a:t>(3)</a:t>
            </a:r>
            <a:endParaRPr sz="2300"/>
          </a:p>
          <a:p>
            <a:pPr/>
            <a:r>
              <a:t>莊家(Contract)/玩家：</a:t>
            </a:r>
            <a:r>
              <a:rPr>
                <a:solidFill>
                  <a:schemeClr val="accent5"/>
                </a:solidFill>
              </a:rPr>
              <a:t>金錢交易</a:t>
            </a:r>
            <a:r>
              <a:rPr sz="2300"/>
              <a:t>(4)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