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 b="def" i="def"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 b="def" i="def"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96663"/>
              <a:satOff val="-16428"/>
              <a:lumOff val="3004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 b="def" i="def"/>
      <a:tcStyle>
        <a:tcBdr/>
        <a:fill>
          <a:solidFill>
            <a:srgbClr val="696969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 b="def" i="def"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762000" y="2463800"/>
            <a:ext cx="11480800" cy="2540000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762000" y="5156200"/>
            <a:ext cx="11480800" cy="863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20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b="1" i="1"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–王大明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0849"/>
            <a:ext cx="10464800" cy="736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104900" y="758938"/>
            <a:ext cx="10795000" cy="5943601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762000" y="6883400"/>
            <a:ext cx="11480800" cy="1079500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762000" y="8128000"/>
            <a:ext cx="11480800" cy="91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746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762000" y="3517900"/>
            <a:ext cx="11480800" cy="27178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654800" y="419100"/>
            <a:ext cx="5588000" cy="86487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762000" y="419100"/>
            <a:ext cx="5384800" cy="4597400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pPr/>
            <a:r>
              <a:t>大標題文字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762000" y="5245100"/>
            <a:ext cx="5384800" cy="381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654800" y="2374900"/>
            <a:ext cx="5588000" cy="68072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762000" y="2374900"/>
            <a:ext cx="5384800" cy="68072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>
                <a:srgbClr val="EBEBEB"/>
              </a:buClr>
              <a:defRPr sz="2800"/>
            </a:lvl1pPr>
            <a:lvl2pPr marL="685800" indent="-342900">
              <a:spcBef>
                <a:spcPts val="3200"/>
              </a:spcBef>
              <a:buClr>
                <a:srgbClr val="EBEBEB"/>
              </a:buClr>
              <a:defRPr sz="2800"/>
            </a:lvl2pPr>
            <a:lvl3pPr marL="1028700" indent="-342900">
              <a:spcBef>
                <a:spcPts val="3200"/>
              </a:spcBef>
              <a:buClr>
                <a:srgbClr val="EBEBEB"/>
              </a:buClr>
              <a:defRPr sz="2800"/>
            </a:lvl3pPr>
            <a:lvl4pPr marL="1371600" indent="-342900">
              <a:spcBef>
                <a:spcPts val="3200"/>
              </a:spcBef>
              <a:buClr>
                <a:srgbClr val="EBEBEB"/>
              </a:buClr>
              <a:defRPr sz="2800"/>
            </a:lvl4pPr>
            <a:lvl5pPr marL="1714500" indent="-342900">
              <a:spcBef>
                <a:spcPts val="3200"/>
              </a:spcBef>
              <a:buClr>
                <a:srgbClr val="EBEBEB"/>
              </a:buClr>
              <a:defRPr sz="2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762000" y="965200"/>
            <a:ext cx="11480800" cy="7823200"/>
          </a:xfrm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680200" y="5626100"/>
            <a:ext cx="5588000" cy="34417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half" idx="14"/>
          </p:nvPr>
        </p:nvSpPr>
        <p:spPr>
          <a:xfrm>
            <a:off x="6680200" y="419100"/>
            <a:ext cx="5588000" cy="49149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762000" y="419100"/>
            <a:ext cx="5588000" cy="86487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762000" y="203200"/>
            <a:ext cx="11480800" cy="214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762000" y="2413000"/>
            <a:ext cx="11480800" cy="636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4064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8128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2192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16256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0320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24384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28448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32512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36576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762000" y="5029200"/>
            <a:ext cx="11480800" cy="2540000"/>
          </a:xfrm>
          <a:prstGeom prst="rect">
            <a:avLst/>
          </a:prstGeom>
        </p:spPr>
        <p:txBody>
          <a:bodyPr/>
          <a:lstStyle>
            <a:lvl1pPr defTabSz="543305">
              <a:defRPr b="0" sz="7400">
                <a:latin typeface="jf-jinxuan-fresh"/>
                <a:ea typeface="jf-jinxuan-fresh"/>
                <a:cs typeface="jf-jinxuan-fresh"/>
                <a:sym typeface="jf-jinxuan-fresh"/>
              </a:defRPr>
            </a:lvl1pPr>
          </a:lstStyle>
          <a:p>
            <a:pPr>
              <a:defRPr>
                <a:effectLst/>
              </a:defRPr>
            </a:pPr>
            <a:r>
              <a:t>軟體工程概論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876300" y="7632700"/>
            <a:ext cx="11480800" cy="863600"/>
          </a:xfrm>
          <a:prstGeom prst="rect">
            <a:avLst/>
          </a:prstGeom>
        </p:spPr>
        <p:txBody>
          <a:bodyPr/>
          <a:lstStyle>
            <a:lvl1pPr defTabSz="434644">
              <a:defRPr sz="5920">
                <a:latin typeface="jf-jinxuan-fresh"/>
                <a:ea typeface="jf-jinxuan-fresh"/>
                <a:cs typeface="jf-jinxuan-fresh"/>
                <a:sym typeface="jf-jinxuan-fresh"/>
              </a:defRPr>
            </a:lvl1pPr>
          </a:lstStyle>
          <a:p>
            <a:pPr>
              <a:defRPr>
                <a:effectLst/>
              </a:defRPr>
            </a:pPr>
            <a:r>
              <a:t>專案進度報告</a:t>
            </a:r>
          </a:p>
        </p:txBody>
      </p:sp>
      <p:pic>
        <p:nvPicPr>
          <p:cNvPr id="121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8121" y="157761"/>
            <a:ext cx="12237158" cy="61185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jf-jinxuan-fresh"/>
                <a:ea typeface="jf-jinxuan-fresh"/>
                <a:cs typeface="jf-jinxuan-fresh"/>
                <a:sym typeface="jf-jinxuan-fresh"/>
              </a:defRPr>
            </a:lvl1pPr>
          </a:lstStyle>
          <a:p>
            <a:pPr/>
            <a:r>
              <a:t>系統架構</a:t>
            </a:r>
          </a:p>
        </p:txBody>
      </p:sp>
      <p:pic>
        <p:nvPicPr>
          <p:cNvPr id="124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9951" y="2574171"/>
            <a:ext cx="9604898" cy="61038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body" sz="half" idx="1"/>
          </p:nvPr>
        </p:nvSpPr>
        <p:spPr>
          <a:xfrm>
            <a:off x="444500" y="2216150"/>
            <a:ext cx="4760020" cy="6362701"/>
          </a:xfrm>
          <a:prstGeom prst="rect">
            <a:avLst/>
          </a:prstGeom>
        </p:spPr>
        <p:txBody>
          <a:bodyPr/>
          <a:lstStyle/>
          <a:p>
            <a:pPr marL="312039" indent="-312039" defTabSz="531622">
              <a:spcBef>
                <a:spcPts val="2900"/>
              </a:spcBef>
              <a:defRPr sz="3000">
                <a:solidFill>
                  <a:srgbClr val="FFFFFF"/>
                </a:solidFill>
                <a:effectLst/>
                <a:latin typeface="jf-jinxuan-fresh"/>
                <a:ea typeface="jf-jinxuan-fresh"/>
                <a:cs typeface="jf-jinxuan-fresh"/>
                <a:sym typeface="jf-jinxuan-fresh"/>
              </a:defRPr>
            </a:pPr>
            <a:r>
              <a:t>已完成</a:t>
            </a:r>
          </a:p>
          <a:p>
            <a:pPr lvl="1" marL="624077" indent="-312038" defTabSz="531622">
              <a:spcBef>
                <a:spcPts val="2900"/>
              </a:spcBef>
              <a:defRPr sz="3000">
                <a:solidFill>
                  <a:srgbClr val="FFFFFF"/>
                </a:solidFill>
                <a:effectLst/>
                <a:latin typeface="jf-jinxuan-fresh"/>
                <a:ea typeface="jf-jinxuan-fresh"/>
                <a:cs typeface="jf-jinxuan-fresh"/>
                <a:sym typeface="jf-jinxuan-fresh"/>
              </a:defRPr>
            </a:pPr>
            <a:r>
              <a:t> Application </a:t>
            </a:r>
          </a:p>
          <a:p>
            <a:pPr lvl="2" marL="936116" indent="-312038" defTabSz="531622">
              <a:spcBef>
                <a:spcPts val="2900"/>
              </a:spcBef>
              <a:defRPr sz="3000">
                <a:solidFill>
                  <a:srgbClr val="FFFFFF"/>
                </a:solidFill>
                <a:effectLst/>
                <a:latin typeface="jf-jinxuan-fresh"/>
                <a:ea typeface="jf-jinxuan-fresh"/>
                <a:cs typeface="jf-jinxuan-fresh"/>
                <a:sym typeface="jf-jinxuan-fresh"/>
              </a:defRPr>
            </a:pPr>
            <a:r>
              <a:t>介面開發</a:t>
            </a:r>
          </a:p>
          <a:p>
            <a:pPr lvl="2" marL="936116" indent="-312038" defTabSz="531622">
              <a:spcBef>
                <a:spcPts val="2900"/>
              </a:spcBef>
              <a:defRPr sz="3000">
                <a:solidFill>
                  <a:srgbClr val="FFFFFF"/>
                </a:solidFill>
                <a:effectLst/>
                <a:latin typeface="jf-jinxuan-fresh"/>
                <a:ea typeface="jf-jinxuan-fresh"/>
                <a:cs typeface="jf-jinxuan-fresh"/>
                <a:sym typeface="jf-jinxuan-fresh"/>
              </a:defRPr>
            </a:pPr>
            <a:r>
              <a:t>功能開發(單人遊戲)</a:t>
            </a:r>
          </a:p>
          <a:p>
            <a:pPr lvl="1" marL="624077" indent="-312038" defTabSz="531622">
              <a:spcBef>
                <a:spcPts val="2900"/>
              </a:spcBef>
              <a:defRPr sz="3000">
                <a:solidFill>
                  <a:srgbClr val="FFFFFF"/>
                </a:solidFill>
                <a:effectLst/>
                <a:latin typeface="jf-jinxuan-fresh"/>
                <a:ea typeface="jf-jinxuan-fresh"/>
                <a:cs typeface="jf-jinxuan-fresh"/>
                <a:sym typeface="jf-jinxuan-fresh"/>
              </a:defRPr>
            </a:pPr>
            <a:r>
              <a:t>連接contract</a:t>
            </a:r>
          </a:p>
        </p:txBody>
      </p:sp>
      <p:sp>
        <p:nvSpPr>
          <p:cNvPr id="127" name="Shape 127"/>
          <p:cNvSpPr/>
          <p:nvPr/>
        </p:nvSpPr>
        <p:spPr>
          <a:xfrm>
            <a:off x="6093415" y="2895600"/>
            <a:ext cx="3885820" cy="5003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12039" indent="-312039" algn="l" defTabSz="531622">
              <a:spcBef>
                <a:spcPts val="2900"/>
              </a:spcBef>
              <a:buSzPct val="75000"/>
              <a:buChar char="•"/>
              <a:defRPr sz="3000">
                <a:solidFill>
                  <a:srgbClr val="FFFFFF"/>
                </a:solidFill>
                <a:effectLst/>
                <a:latin typeface="jf-jinxuan-fresh"/>
                <a:ea typeface="jf-jinxuan-fresh"/>
                <a:cs typeface="jf-jinxuan-fresh"/>
                <a:sym typeface="jf-jinxuan-fresh"/>
              </a:defRPr>
            </a:pPr>
            <a:r>
              <a:t>待完成</a:t>
            </a:r>
          </a:p>
          <a:p>
            <a:pPr lvl="1" marL="624077" indent="-312038" algn="l" defTabSz="531622">
              <a:spcBef>
                <a:spcPts val="2900"/>
              </a:spcBef>
              <a:buSzPct val="75000"/>
              <a:buChar char="•"/>
              <a:defRPr sz="3000">
                <a:solidFill>
                  <a:srgbClr val="FFFFFF"/>
                </a:solidFill>
                <a:effectLst/>
                <a:latin typeface="jf-jinxuan-fresh"/>
                <a:ea typeface="jf-jinxuan-fresh"/>
                <a:cs typeface="jf-jinxuan-fresh"/>
                <a:sym typeface="jf-jinxuan-fresh"/>
              </a:defRPr>
            </a:pPr>
            <a:r>
              <a:t>更複雜的遊戲</a:t>
            </a:r>
          </a:p>
          <a:p>
            <a:pPr lvl="1" marL="624077" indent="-312038" algn="l" defTabSz="531622">
              <a:spcBef>
                <a:spcPts val="2900"/>
              </a:spcBef>
              <a:buSzPct val="75000"/>
              <a:buChar char="•"/>
              <a:defRPr sz="3000">
                <a:solidFill>
                  <a:srgbClr val="FFFFFF"/>
                </a:solidFill>
                <a:effectLst/>
                <a:latin typeface="jf-jinxuan-fresh"/>
                <a:ea typeface="jf-jinxuan-fresh"/>
                <a:cs typeface="jf-jinxuan-fresh"/>
                <a:sym typeface="jf-jinxuan-fresh"/>
              </a:defRPr>
            </a:pPr>
            <a:r>
              <a:t>伺服器端運算技術</a:t>
            </a:r>
          </a:p>
          <a:p>
            <a:pPr lvl="1" marL="624077" indent="-312038" algn="l" defTabSz="531622">
              <a:spcBef>
                <a:spcPts val="2900"/>
              </a:spcBef>
              <a:buSzPct val="75000"/>
              <a:buChar char="•"/>
              <a:defRPr sz="3000">
                <a:solidFill>
                  <a:srgbClr val="FFFFFF"/>
                </a:solidFill>
                <a:effectLst/>
                <a:latin typeface="jf-jinxuan-fresh"/>
                <a:ea typeface="jf-jinxuan-fresh"/>
                <a:cs typeface="jf-jinxuan-fresh"/>
                <a:sym typeface="jf-jinxuan-fresh"/>
              </a:defRPr>
            </a:pPr>
            <a:r>
              <a:t>多人遊戲</a:t>
            </a:r>
          </a:p>
          <a:p>
            <a:pPr lvl="1" marL="624077" indent="-312038" algn="l" defTabSz="531622">
              <a:spcBef>
                <a:spcPts val="2900"/>
              </a:spcBef>
              <a:buSzPct val="75000"/>
              <a:buChar char="•"/>
              <a:defRPr sz="3000">
                <a:solidFill>
                  <a:srgbClr val="FFFFFF"/>
                </a:solidFill>
                <a:effectLst/>
                <a:latin typeface="jf-jinxuan-fresh"/>
                <a:ea typeface="jf-jinxuan-fresh"/>
                <a:cs typeface="jf-jinxuan-fresh"/>
                <a:sym typeface="jf-jinxuan-fresh"/>
              </a:defRPr>
            </a:pPr>
            <a:r>
              <a:t>UI細緻化</a:t>
            </a:r>
          </a:p>
        </p:txBody>
      </p:sp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jf-jinxuan-fresh"/>
                <a:ea typeface="jf-jinxuan-fresh"/>
                <a:cs typeface="jf-jinxuan-fresh"/>
                <a:sym typeface="jf-jinxuan-fresh"/>
              </a:defRPr>
            </a:lvl1pPr>
          </a:lstStyle>
          <a:p>
            <a:pPr/>
            <a:r>
              <a:t>目前進度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