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2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3738" autoAdjust="0"/>
  </p:normalViewPr>
  <p:slideViewPr>
    <p:cSldViewPr snapToGrid="0">
      <p:cViewPr varScale="1">
        <p:scale>
          <a:sx n="92" d="100"/>
          <a:sy n="92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D2D2-060D-4716-9CA3-4FD00A998C64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AA7CC-FB8D-47BD-B167-F4C27C3E5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2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PSO algorithm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非常類似，但是不考慮個別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走過的最佳解，所以只考慮群體的移動。依據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可以達到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的效果。作者的迭代是等比率縮小移動步伐，我把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 ratio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考慮進去，實驗數據觀察到略優於作者演算法的效果。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AA7CC-FB8D-47BD-B167-F4C27C3E574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9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/>
              <a:t>根據隨機最佳化的精神，應該忽略</a:t>
            </a:r>
            <a:r>
              <a:rPr lang="en-US" altLang="zh-TW" dirty="0"/>
              <a:t>sample variance</a:t>
            </a:r>
            <a:r>
              <a:rPr lang="zh-TW" altLang="zh-TW" dirty="0"/>
              <a:t>，因為面對許多有區域最佳解的問題，如果考慮解的分布則很可能全部陷進區域最佳解；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/>
              <a:t>因此，對於</a:t>
            </a:r>
            <a:r>
              <a:rPr lang="en-US" altLang="zh-TW" dirty="0"/>
              <a:t>Minimization problem(Smaller-the-better):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AA7CC-FB8D-47BD-B167-F4C27C3E574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6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AA7CC-FB8D-47BD-B167-F4C27C3E574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93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因此，面對多個區域最佳解問題時，把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SN-ratio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納入解的更新是有用的。另外關於老師針對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如何調整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根據實驗觀察與標竿問題的困難度有關；在測試時當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r1&gt;4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就很難收斂了，因為迭代前期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越大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的時間越久，困難的問題才需要較大的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以避免快速的收斂到區域最佳解。此外，近一步探討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SN-ratio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，遇到較容易的問題，考慮原始的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SN-ratio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公式理論上可以幫助群體往全局最佳方向，更快速收斂到全局最佳解。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AA7CC-FB8D-47BD-B167-F4C27C3E574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61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BB726-EB17-4EEE-9B23-2E230DD85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B6A8DA-CB1B-4FB3-B9FC-DD42A351B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64CCE-FE82-4232-AF44-9534B8B6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AF1A71-A473-4C4B-9FDC-A398505F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012894-CBED-4EE0-BE66-7943301E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9BF45-1026-44F1-A43C-47D922F1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89C043-3FD8-4BA9-9D74-661C46C99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74D44F-5B17-4C38-B591-DF193C10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8A0BB-E524-41E8-A7E5-2C19E1A4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8D32E-7996-49D4-9E62-BEC0865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01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047E9B-5611-44D8-80B5-37AE0E410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3FA73-D8BC-44EB-A99C-4FE5ED6B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DC5526-DC8B-498D-B62C-FCF5D108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FE028-423B-434C-8FD4-8E288974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76F8D-C83A-45B4-8DAD-645A2AB7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442A7-E8B3-46A3-B6FA-BEFF35DB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965F1-8F17-44C1-8D6B-9AEE8A46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562FE-1716-4AF5-8B01-CED3582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217E2-9C93-4D5C-B9B1-21C353FD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FA10F-A160-429C-96B8-770C197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82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5B1B1-E314-4A7F-8467-46EB6C0D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244C9-9943-4077-94EE-619A7450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6F6CD-8E60-4399-BA99-285828A0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9A5A7-2024-4A8C-9006-5438C69D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AC99F-E8E2-4532-8AAA-6C3BDFB3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00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EFB8F-2933-4CF8-9E32-4BCA431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81FE5-AACE-4ADA-BB77-CD92A11B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A4E4E-D20A-457C-899A-E9F03A0A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945E8-83A2-4102-B489-0DD563BE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834346-9AF1-471D-A484-8D90FF5B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46B1E-9D9D-4483-B7CE-E99D3967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4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ABF6-3A90-41F3-B902-C8C245C0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799759-3487-4FB1-960F-6C4A60A1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3AC22D-69A2-4428-AD7E-51B43512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740753-6026-47CD-B144-40897E6D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B52208-9F8C-4CAD-AD9E-6B9A8B97A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37B484-FF48-42BA-A032-EA0CF684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2A56B0-4594-4091-A563-440EE3CD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8A142B-9478-4B04-B4B1-5E25EE6A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6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8CA66-96F8-4FD9-84C4-34239EF0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706426-A8C9-48A9-807E-E67C4EF7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6052FA-74A9-4DE6-88DB-8AE47AFB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02E32B-9C74-4F1A-9F76-C7221B7D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2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19F810-A981-4AFE-AD99-516238C2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ED9AA7-540F-4F11-AD22-B70D12B4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E0A043-017C-4E8E-BC26-FE90956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591B0-AA03-4CC7-835A-996FAC74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41397B-C299-489C-BD1A-9E9FB12D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810769-A40B-4549-8240-1D37C02B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E12825-F525-4259-9E6A-59BBC8C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686299-8E2A-4A5E-81C4-3A0292C4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1DA19-314B-41DB-8E57-E487E27B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71D44-10F4-47E6-907A-2EABC3B3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DBEBC4-5B61-4BB4-9E06-1EF719A1B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C62446-F38D-41DA-A3BB-317C04D4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0321DB-EECC-4CE5-B3FA-FC95114F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31ECDF-D2CD-4EAD-A460-5D7D269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A62B5-7046-4B73-8B4F-5F622E5F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7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0C0D20-3217-4D3B-A316-DB83AA2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2AD498-DAAA-46A0-A5D5-63965FED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FECEE-C8E2-46F3-A8C3-537559128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E21D-800A-4478-ADBA-75C3B5EA96EF}" type="datetimeFigureOut">
              <a:rPr lang="zh-TW" altLang="en-US" smtClean="0"/>
              <a:t>2021/1/18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1C755D-6E90-4D5C-86E8-D4D309435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EC595-CE74-4E34-9CFB-6702D95DF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C09-57AE-42AF-A52A-EE04EDED74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5D9D7-20FD-4EE6-887C-CF70A94AD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SCA: A Sine Cosine Algorithm for solving optimization problems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485B7-4AEA-41DC-8A0D-A0D41DCCF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R06546014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工工一洪翊倫</a:t>
            </a:r>
          </a:p>
        </p:txBody>
      </p:sp>
    </p:spTree>
    <p:extLst>
      <p:ext uri="{BB962C8B-B14F-4D97-AF65-F5344CB8AC3E}">
        <p14:creationId xmlns:p14="http://schemas.microsoft.com/office/powerpoint/2010/main" val="283691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614EB-F528-4759-93EA-D121E40F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0090B-765D-45E2-AE0F-EBCF3287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4002"/>
          </a:xfrm>
        </p:spPr>
        <p:txBody>
          <a:bodyPr/>
          <a:lstStyle/>
          <a:p>
            <a:r>
              <a:rPr lang="zh-TW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經過實驗驗證與觀察</a:t>
            </a:r>
            <a:endParaRPr lang="en-US" altLang="zh-TW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在只有一個全局最佳解區域且無區域最佳解時的標竿問題，表現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:SCA&gt;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AdaSCA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&gt;PSO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當只有一個全局最佳解並有多個區域最佳解時，表現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AdaSCA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&gt;SCA&gt;PSO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回答老師問題</a:t>
            </a:r>
            <a:endParaRPr lang="en-US" altLang="zh-TW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如何決定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依問題難度，越容易陷入局部最佳解的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越高，建議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&lt;=4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995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354FB-1A42-4E52-980A-ECF97ECE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C4651-D57C-4BE0-808A-CB065B85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MIRJALILI. “SCA: A Sine Cosine Algorithm for Solving Optimization Problems.” </a:t>
            </a:r>
            <a:r>
              <a:rPr lang="zh-TW" altLang="zh-TW" i="1" dirty="0"/>
              <a:t>Knowledge-based systems</a:t>
            </a:r>
            <a:r>
              <a:rPr lang="zh-TW" altLang="zh-TW" dirty="0"/>
              <a:t> (2016): 120–133. Web.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3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20B1E-69EE-44DC-81CA-2827B204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1F8F1-E5EB-4FCC-9DD8-FC30332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Methods and Problems</a:t>
            </a:r>
          </a:p>
          <a:p>
            <a:r>
              <a:rPr lang="en-US" altLang="zh-TW" dirty="0"/>
              <a:t>Algorithm</a:t>
            </a:r>
          </a:p>
          <a:p>
            <a:r>
              <a:rPr lang="en-US" altLang="zh-TW" dirty="0"/>
              <a:t>UI interface</a:t>
            </a:r>
          </a:p>
          <a:p>
            <a:r>
              <a:rPr lang="en-US" altLang="zh-TW" dirty="0"/>
              <a:t>Experiments</a:t>
            </a:r>
          </a:p>
          <a:p>
            <a:r>
              <a:rPr lang="en-US" altLang="zh-TW" dirty="0"/>
              <a:t>Discussion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40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0374-C065-4C80-AE07-A3E43F1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4B20E8-5C55-434D-9319-A794FE48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作者提及隨機優化演算法有效避免陷入局部最佳，比傳統的優化演算法更具優勢。動機根據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N.F.L.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.,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作者提出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 algorithm,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簡單的數學函數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就可以找到嘗試找到最佳解，何樂不為；並且透過許多標竿問題與機翼的升力問題證明此演算法是有用的。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98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09D85-49FA-487D-9F6E-E396D27D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Methods and Problems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D19D1-A349-48F7-B04A-2ECAA6B2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PSO algorithm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非常類似，但是不考慮個別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particle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走過的最佳解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，只考慮群體的移動時所發現的最佳解。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可以達到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exploitation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exploration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作者的迭代是等比率縮小移動步伐，我把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SN ratio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考慮進去，實驗數據觀察到略優於作者演算法的效果。</a:t>
            </a:r>
          </a:p>
          <a:p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1201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55A9A-7400-4EBD-B49B-3797247B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208"/>
            <a:ext cx="10515600" cy="746702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/>
              <a:t>Algorithm</a:t>
            </a:r>
            <a:br>
              <a:rPr lang="zh-TW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953E8B-ED03-4261-A199-B5727D1EB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1828"/>
                <a:ext cx="10515600" cy="5065135"/>
              </a:xfrm>
            </p:spPr>
            <p:txBody>
              <a:bodyPr/>
              <a:lstStyle/>
              <a:p>
                <a:r>
                  <a:rPr lang="en-US" altLang="zh-TW" b="1" dirty="0"/>
                  <a:t>Initialize</a:t>
                </a:r>
                <a:r>
                  <a:rPr lang="en-US" altLang="zh-TW" dirty="0"/>
                  <a:t> a set of search agents(solutions)(X)</a:t>
                </a:r>
                <a:endParaRPr lang="zh-TW" altLang="zh-TW" dirty="0"/>
              </a:p>
              <a:p>
                <a:r>
                  <a:rPr lang="en-US" altLang="zh-TW" b="1" dirty="0"/>
                  <a:t>Do</a:t>
                </a:r>
                <a:endParaRPr lang="zh-TW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b="1" dirty="0"/>
                  <a:t>Evaluate</a:t>
                </a:r>
                <a:r>
                  <a:rPr lang="en-US" altLang="zh-TW" dirty="0"/>
                  <a:t> each of the search agents by the objective function</a:t>
                </a:r>
                <a:endParaRPr lang="zh-TW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b="1" dirty="0"/>
                  <a:t>Update</a:t>
                </a:r>
                <a:r>
                  <a:rPr lang="en-US" altLang="zh-TW" dirty="0"/>
                  <a:t> the best solution obtained so far(P = X*)</a:t>
                </a:r>
                <a:endParaRPr lang="zh-TW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b="1" dirty="0"/>
                  <a:t>Update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TW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b="1" dirty="0"/>
                  <a:t>Update</a:t>
                </a:r>
                <a:r>
                  <a:rPr lang="en-US" altLang="zh-TW" dirty="0"/>
                  <a:t> the position of search agents</a:t>
                </a:r>
                <a:endParaRPr lang="zh-TW" altLang="zh-TW" dirty="0"/>
              </a:p>
              <a:p>
                <a:r>
                  <a:rPr lang="en-US" altLang="zh-TW" b="1" dirty="0"/>
                  <a:t>While</a:t>
                </a:r>
                <a:r>
                  <a:rPr lang="en-US" altLang="zh-TW" dirty="0"/>
                  <a:t>(t&lt; maximum number of iterations)</a:t>
                </a:r>
                <a:endParaRPr lang="zh-TW" altLang="zh-TW" dirty="0"/>
              </a:p>
              <a:p>
                <a:r>
                  <a:rPr lang="en-US" altLang="zh-TW" b="1" dirty="0"/>
                  <a:t>Return</a:t>
                </a:r>
                <a:r>
                  <a:rPr lang="en-US" altLang="zh-TW" dirty="0"/>
                  <a:t> the best solution obtained so far as the global optimum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953E8B-ED03-4261-A199-B5727D1EB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1828"/>
                <a:ext cx="10515600" cy="5065135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77C19-FBCA-4F17-A923-2C3A2C18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Updating</a:t>
            </a:r>
            <a:endParaRPr lang="zh-TW" altLang="en-US" b="1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C77BBF78-A547-4F80-AC2F-7F549806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199"/>
            <a:ext cx="5749636" cy="1546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E7B43DB-8999-4CBD-9858-B7861AFC3DC2}"/>
                  </a:ext>
                </a:extLst>
              </p:cNvPr>
              <p:cNvSpPr txBox="1"/>
              <p:nvPr/>
            </p:nvSpPr>
            <p:spPr>
              <a:xfrm>
                <a:off x="838199" y="3818515"/>
                <a:ext cx="8004465" cy="285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Where </a:t>
                </a:r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,where t:iteration count T:maximum iteration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zh-TW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/>
                  <a:t> = 2*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Uniform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zh-TW" dirty="0"/>
              </a:p>
              <a:p>
                <a:r>
                  <a:rPr lang="en-US" altLang="zh-TW" dirty="0"/>
                  <a:t>My adaptive way to update r1:</a:t>
                </a:r>
                <a:endParaRPr lang="zh-TW" altLang="zh-TW" dirty="0"/>
              </a:p>
              <a:p>
                <a:r>
                  <a:rPr lang="en-US" altLang="zh-TW" dirty="0"/>
                  <a:t>if  SN ratio &lt;1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zh-TW" altLang="zh-TW" dirty="0"/>
              </a:p>
              <a:p>
                <a:r>
                  <a:rPr lang="en-US" altLang="zh-TW" dirty="0"/>
                  <a:t>else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𝑅𝑎𝑡𝑖𝑜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  <a:endParaRPr lang="zh-TW" altLang="zh-TW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E7B43DB-8999-4CBD-9858-B7861AFC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18515"/>
                <a:ext cx="8004465" cy="2851422"/>
              </a:xfrm>
              <a:prstGeom prst="rect">
                <a:avLst/>
              </a:prstGeom>
              <a:blipFill>
                <a:blip r:embed="rId3"/>
                <a:stretch>
                  <a:fillRect l="-609" t="-1068" b="-4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07EDBA-D87E-44D3-83EB-24C70AE8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SN Ratios:</a:t>
            </a:r>
            <a:br>
              <a:rPr lang="zh-TW" altLang="zh-TW" dirty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529AA1-DC8F-4FB3-8695-5E4D83BC7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9190"/>
                <a:ext cx="10515600" cy="490450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SN</m:t>
                        </m:r>
                      </m:e>
                      <m:sub/>
                    </m:sSub>
                  </m:oMath>
                </a14:m>
                <a:r>
                  <a:rPr lang="en-US" altLang="zh-TW" dirty="0"/>
                  <a:t> = 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TW" i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, </a:t>
                </a:r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:r>
                  <a:rPr lang="en-US" altLang="zh-TW" sz="16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600" dirty="0"/>
                  <a:t> is the square of mean of objective value of all particles</a:t>
                </a:r>
                <a:endParaRPr lang="zh-TW" altLang="zh-TW" sz="1600" dirty="0"/>
              </a:p>
              <a:p>
                <a:pPr marL="0" indent="0">
                  <a:buNone/>
                </a:pPr>
                <a:r>
                  <a:rPr lang="en-US" altLang="zh-TW" sz="1600" dirty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600" dirty="0"/>
                  <a:t> is the square of sample variance of objective value of all particles</a:t>
                </a:r>
                <a:endParaRPr lang="zh-TW" altLang="zh-TW" sz="1600" dirty="0"/>
              </a:p>
              <a:p>
                <a:r>
                  <a:rPr lang="en-US" altLang="zh-TW" i="1" dirty="0"/>
                  <a:t>Smaller the better: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SN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dirty="0"/>
                  <a:t> = -10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i="1" dirty="0"/>
                  <a:t>Larger the better: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SN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dirty="0"/>
                  <a:t> = -10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TW" dirty="0"/>
              </a:p>
              <a:p>
                <a:endParaRPr lang="en-US" altLang="zh-TW" i="1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4529AA1-DC8F-4FB3-8695-5E4D83BC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9190"/>
                <a:ext cx="10515600" cy="490450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BEAF323-FDAA-49FA-9AF1-9CB7D3EC6CC3}"/>
              </a:ext>
            </a:extLst>
          </p:cNvPr>
          <p:cNvCxnSpPr/>
          <p:nvPr/>
        </p:nvCxnSpPr>
        <p:spPr>
          <a:xfrm>
            <a:off x="2148289" y="2489812"/>
            <a:ext cx="1057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ED1F32-7966-4F0B-B57B-2C626BD4B37B}"/>
              </a:ext>
            </a:extLst>
          </p:cNvPr>
          <p:cNvSpPr txBox="1"/>
          <p:nvPr/>
        </p:nvSpPr>
        <p:spPr>
          <a:xfrm>
            <a:off x="2302526" y="2473266"/>
            <a:ext cx="1266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1"/>
                </a:solidFill>
              </a:rPr>
              <a:t>stabilize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E9CACD-F66E-43F7-9EF9-89B80672AF66}"/>
              </a:ext>
            </a:extLst>
          </p:cNvPr>
          <p:cNvSpPr txBox="1"/>
          <p:nvPr/>
        </p:nvSpPr>
        <p:spPr>
          <a:xfrm>
            <a:off x="3249056" y="2473266"/>
            <a:ext cx="31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accent6">
                    <a:lumMod val="75000"/>
                  </a:schemeClr>
                </a:solidFill>
              </a:rPr>
              <a:t>Compare the observations and its degree of scatter</a:t>
            </a:r>
            <a:endParaRPr lang="zh-TW" alt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175A37-1034-4435-90C4-09A758A06D27}"/>
              </a:ext>
            </a:extLst>
          </p:cNvPr>
          <p:cNvCxnSpPr>
            <a:cxnSpLocks/>
          </p:cNvCxnSpPr>
          <p:nvPr/>
        </p:nvCxnSpPr>
        <p:spPr>
          <a:xfrm>
            <a:off x="3353717" y="2536176"/>
            <a:ext cx="6343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8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A4246-CBA6-4DC6-ADA9-CBFB9C93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762AF-AFCD-4267-A241-40CF1847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D6098-459C-42DD-8B7A-56998789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2" y="0"/>
            <a:ext cx="1114083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D8D6EB-134B-49DD-9784-BDA9FB137482}"/>
              </a:ext>
            </a:extLst>
          </p:cNvPr>
          <p:cNvSpPr/>
          <p:nvPr/>
        </p:nvSpPr>
        <p:spPr>
          <a:xfrm>
            <a:off x="529936" y="498764"/>
            <a:ext cx="3408219" cy="44577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488382-4F1C-45F7-95A0-01ABEB37B231}"/>
              </a:ext>
            </a:extLst>
          </p:cNvPr>
          <p:cNvSpPr txBox="1"/>
          <p:nvPr/>
        </p:nvSpPr>
        <p:spPr>
          <a:xfrm>
            <a:off x="1636520" y="129432"/>
            <a:ext cx="90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I/O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7E61E1-D7CF-4A38-9D3D-300011AFD83E}"/>
              </a:ext>
            </a:extLst>
          </p:cNvPr>
          <p:cNvSpPr/>
          <p:nvPr/>
        </p:nvSpPr>
        <p:spPr>
          <a:xfrm>
            <a:off x="529936" y="5039591"/>
            <a:ext cx="3408219" cy="1818409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F6525F-F89D-4248-A25E-F5ECC098734C}"/>
              </a:ext>
            </a:extLst>
          </p:cNvPr>
          <p:cNvSpPr txBox="1"/>
          <p:nvPr/>
        </p:nvSpPr>
        <p:spPr>
          <a:xfrm>
            <a:off x="2421528" y="5712905"/>
            <a:ext cx="167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</a:rPr>
              <a:t>Benchmark problem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36BF34-D334-41B9-9F8D-335A340B4058}"/>
              </a:ext>
            </a:extLst>
          </p:cNvPr>
          <p:cNvSpPr/>
          <p:nvPr/>
        </p:nvSpPr>
        <p:spPr>
          <a:xfrm>
            <a:off x="4094465" y="498764"/>
            <a:ext cx="4498817" cy="6359236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2A8D69-816E-429E-8F1E-68D66443EBCA}"/>
              </a:ext>
            </a:extLst>
          </p:cNvPr>
          <p:cNvSpPr txBox="1"/>
          <p:nvPr/>
        </p:nvSpPr>
        <p:spPr>
          <a:xfrm>
            <a:off x="7051964" y="498764"/>
            <a:ext cx="184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Solutions visualization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854AF4-31E2-4D05-A763-6FC74FC3A500}"/>
              </a:ext>
            </a:extLst>
          </p:cNvPr>
          <p:cNvSpPr/>
          <p:nvPr/>
        </p:nvSpPr>
        <p:spPr>
          <a:xfrm>
            <a:off x="8686800" y="498764"/>
            <a:ext cx="2975264" cy="50395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42C91B2-26E9-49A6-B39B-E3B1352DD870}"/>
              </a:ext>
            </a:extLst>
          </p:cNvPr>
          <p:cNvSpPr txBox="1"/>
          <p:nvPr/>
        </p:nvSpPr>
        <p:spPr>
          <a:xfrm>
            <a:off x="9372600" y="4686300"/>
            <a:ext cx="11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Settings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68F56-694E-4D87-B330-65EE86E9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170"/>
            <a:ext cx="10515600" cy="1325563"/>
          </a:xfrm>
        </p:spPr>
        <p:txBody>
          <a:bodyPr/>
          <a:lstStyle/>
          <a:p>
            <a:r>
              <a:rPr lang="en-US" altLang="zh-TW" dirty="0"/>
              <a:t>Experiments</a:t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0A02E6B-47FA-4C57-B2FC-69CE975BC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463779"/>
              </p:ext>
            </p:extLst>
          </p:nvPr>
        </p:nvGraphicFramePr>
        <p:xfrm>
          <a:off x="838200" y="1922318"/>
          <a:ext cx="10058398" cy="3514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118366400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6300093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73435422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88051865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11529764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23541790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8821893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635878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0290153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955207618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475409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406149031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90371009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517365671"/>
                    </a:ext>
                  </a:extLst>
                </a:gridCol>
              </a:tblGrid>
              <a:tr h="24486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Iter:500 number of particles:30 experiment:30times</a:t>
                      </a:r>
                      <a:endParaRPr lang="en-US" sz="1200" b="0" i="0" u="none" strike="noStrike" dirty="0">
                        <a:solidFill>
                          <a:srgbClr val="0070C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9941435"/>
                  </a:ext>
                </a:extLst>
              </a:tr>
              <a:tr h="45941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Ackley(2)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Ackley(10)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Ackley(20)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Ackley(30)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Bohachevesky(2)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Girewank(2)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Girewank(10)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Girewank(20)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Girewank(30)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Schwefel(2)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Schwefel(10)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Schwefel(20)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Schwefel(.30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041507"/>
                  </a:ext>
                </a:extLst>
              </a:tr>
              <a:tr h="244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cognition factor:0.5 social factor:0.5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0785879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0.216999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9.250488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9.333706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9.658841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9.247172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9.500719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9.117605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9.131721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8.675168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262.2758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2861.309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6438.257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10142.75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373966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0.221189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0.130398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0.135248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0.137987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0.136021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0.165093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0.132147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0.185763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0.141451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0.199403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0.082148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0.037028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0.042652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686344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84820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Ada-SCA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r1 =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3508879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0.660536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0.881832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0.931961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0.572736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1.170315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1.19767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1984.37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5296.562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8809.239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732842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0.202042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0.250153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0.325761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0.237168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1.92E-11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7.77E-14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0.132213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0.266159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0.094831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0.038368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0.029506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4140339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3124793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r1 =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873936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7.13E-07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0.019952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0.82407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1.088612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0.749635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2110.68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5323.523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8788.676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973677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0.181994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0.273571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0.237533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6.99E-14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0.081789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0.210669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0.062197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0.050256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0.030715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406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71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911</Words>
  <Application>Microsoft Office PowerPoint</Application>
  <PresentationFormat>寬螢幕</PresentationFormat>
  <Paragraphs>177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SCA: A Sine Cosine Algorithm for solving optimization problems </vt:lpstr>
      <vt:lpstr>Outline</vt:lpstr>
      <vt:lpstr>Introduction</vt:lpstr>
      <vt:lpstr>Methods and Problems</vt:lpstr>
      <vt:lpstr>Algorithm </vt:lpstr>
      <vt:lpstr>Updating</vt:lpstr>
      <vt:lpstr>SN Ratios: </vt:lpstr>
      <vt:lpstr>PowerPoint 簡報</vt:lpstr>
      <vt:lpstr>Experiments </vt:lpstr>
      <vt:lpstr>Discussion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SCA: A Sine Cosine Algorithm for solving optimization problems</dc:title>
  <dc:creator>student</dc:creator>
  <cp:lastModifiedBy>student</cp:lastModifiedBy>
  <cp:revision>13</cp:revision>
  <dcterms:created xsi:type="dcterms:W3CDTF">2021-01-18T06:49:27Z</dcterms:created>
  <dcterms:modified xsi:type="dcterms:W3CDTF">2021-01-18T13:42:49Z</dcterms:modified>
</cp:coreProperties>
</file>