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75" r:id="rId3"/>
    <p:sldId id="273" r:id="rId4"/>
    <p:sldId id="258" r:id="rId5"/>
    <p:sldId id="262" r:id="rId6"/>
    <p:sldId id="261" r:id="rId7"/>
    <p:sldId id="259" r:id="rId8"/>
    <p:sldId id="286" r:id="rId9"/>
    <p:sldId id="287" r:id="rId10"/>
    <p:sldId id="288" r:id="rId11"/>
    <p:sldId id="290" r:id="rId12"/>
    <p:sldId id="291" r:id="rId13"/>
    <p:sldId id="264" r:id="rId14"/>
    <p:sldId id="277" r:id="rId15"/>
    <p:sldId id="276" r:id="rId16"/>
    <p:sldId id="274" r:id="rId17"/>
    <p:sldId id="278" r:id="rId18"/>
    <p:sldId id="279" r:id="rId19"/>
    <p:sldId id="280" r:id="rId20"/>
    <p:sldId id="281" r:id="rId21"/>
    <p:sldId id="284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23EF2-9B66-4371-9B26-608ECD76B39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E36F7-73F2-4F5C-97F2-962FA181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80CEA0-3F27-4501-912D-1CE389E5451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E224D6-BFCB-43D2-935F-E8B07D23F58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C308E6-FB8E-4321-92F8-82C570544E1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CAF44-1EA7-41BD-B911-CE099FB0E9D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17467B-23E3-44B5-860F-E328C359494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8617CF-B955-453E-980F-725F534F80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C53264-C67E-4BCF-A9C5-504398DFBEB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BCC67A-2592-4320-B8EB-B0CB7D854E4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37937D-8A5D-465A-9FBE-E8E35A79D6D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EA57A2-7A92-4F08-B6A6-6838E0ADF47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375B15-1117-42FE-A6E0-5847BAD5EC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C777D0-0C22-4D5A-AEED-50EB1B185F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s.gov/regions/mid-atlantic/data/AverageRetailFoodAndEnergyPrices_USandMidwest_Table.htm" TargetMode="External"/><Relationship Id="rId2" Type="http://schemas.openxmlformats.org/officeDocument/2006/relationships/hyperlink" Target="http://www.gpo.gov/fdsys/pkg/FR-2015-01-21/pdf/2015-00877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nnebrown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Childhood Hunger &amp; Summer Feeding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feedthehungry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5451767" cy="55778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Feeding sites by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442262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Days of Operation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88" y="1600200"/>
            <a:ext cx="4422629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5486400" cy="5614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13716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Note</a:t>
            </a:r>
            <a:r>
              <a:rPr lang="en-US" b="1" dirty="0" smtClean="0"/>
              <a:t>:</a:t>
            </a:r>
            <a:r>
              <a:rPr lang="en-US" dirty="0" smtClean="0"/>
              <a:t> The top 5 SSO sites all had public transportation available for patrons.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80960" y="2587952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 dirty="0"/>
              <a:t>Lauren Miller &amp; Rick Pack: Financial Feasibility of Summer Feeding Sites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6600" y="228600"/>
            <a:ext cx="16225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min</a:t>
            </a:r>
            <a:endParaRPr lang="en-US" sz="24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78509"/>
            <a:ext cx="1562400" cy="10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78668"/>
            <a:ext cx="1728000" cy="117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20" y="4077977"/>
            <a:ext cx="1559879" cy="117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766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simple analysis shows that feeding sites can be financially sustainable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24282"/>
              </p:ext>
            </p:extLst>
          </p:nvPr>
        </p:nvGraphicFramePr>
        <p:xfrm>
          <a:off x="2362200" y="5867400"/>
          <a:ext cx="46482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82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Note: Volunteers to supplement paid staff will be 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Note: Transportation cost for children not included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81200" y="5486400"/>
            <a:ext cx="5105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1403"/>
            <a:ext cx="5029202" cy="427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2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/>
          <a:lstStyle/>
          <a:p>
            <a:r>
              <a:rPr lang="en-US" dirty="0" smtClean="0"/>
              <a:t>Government reimbursements</a:t>
            </a:r>
          </a:p>
          <a:p>
            <a:pPr lvl="1"/>
            <a:r>
              <a:rPr lang="en-US" dirty="0" smtClean="0">
                <a:hlinkClick r:id="rId2"/>
              </a:rPr>
              <a:t>Government Publishing Office</a:t>
            </a:r>
            <a:endParaRPr lang="en-US" dirty="0" smtClean="0"/>
          </a:p>
          <a:p>
            <a:r>
              <a:rPr lang="en-US" dirty="0" smtClean="0"/>
              <a:t>Cost information</a:t>
            </a:r>
          </a:p>
          <a:p>
            <a:pPr lvl="1"/>
            <a:r>
              <a:rPr lang="en-US" dirty="0" smtClean="0">
                <a:hlinkClick r:id="rId3"/>
              </a:rPr>
              <a:t>Bureau of Labor Statistics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made easy for business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altLang="en-US" sz="5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KEEP </a:t>
            </a:r>
          </a:p>
          <a:p>
            <a:pPr marL="109728" indent="0" algn="ctr">
              <a:buNone/>
            </a:pPr>
            <a:r>
              <a:rPr lang="en-US" altLang="en-US" sz="5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CALM</a:t>
            </a:r>
          </a:p>
          <a:p>
            <a:pPr marL="109728" indent="0" algn="ctr">
              <a:buNone/>
            </a:pPr>
            <a:r>
              <a:rPr lang="en-US" altLang="en-US" sz="5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AND </a:t>
            </a:r>
          </a:p>
          <a:p>
            <a:pPr marL="109728" indent="0" algn="ctr">
              <a:buNone/>
            </a:pPr>
            <a:r>
              <a:rPr lang="en-US" altLang="en-US" sz="5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FEED </a:t>
            </a:r>
          </a:p>
          <a:p>
            <a:pPr marL="109728" indent="0" algn="ctr">
              <a:buNone/>
            </a:pPr>
            <a:r>
              <a:rPr lang="en-US" altLang="en-US" sz="5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ON</a:t>
            </a:r>
            <a:endParaRPr lang="en-US" altLang="en-US" sz="5400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endParaRPr lang="en-US" sz="54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do this!</a:t>
            </a:r>
            <a:endParaRPr lang="en-US" dirty="0"/>
          </a:p>
        </p:txBody>
      </p:sp>
      <p:pic>
        <p:nvPicPr>
          <p:cNvPr id="28674" name="Picture 2" descr="https://encrypted-tbn0.gstatic.com/images?q=tbn:ANd9GcSF6JL6HflBKziHv0NlWkLarVvzkBpGqKDC2GlDw0FckxZlO91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BREAKFAST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56481" y="1604328"/>
            <a:ext cx="822816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endParaRPr lang="en-US" altLang="en-US"/>
          </a:p>
          <a:p>
            <a:pPr algn="ctr">
              <a:lnSpc>
                <a:spcPct val="100000"/>
              </a:lnSpc>
            </a:pPr>
            <a:endParaRPr lang="en-US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0" y="829527"/>
            <a:ext cx="1349280" cy="149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60" y="2322965"/>
            <a:ext cx="663840" cy="157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0" y="3898490"/>
            <a:ext cx="2239200" cy="20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48321" y="5641073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Federal government reimburses $2.08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006560" y="4653129"/>
            <a:ext cx="195840" cy="21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altLang="en-US" sz="9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57920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BREAKFAST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57920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BREAKFAST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157121" y="1604329"/>
            <a:ext cx="164592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$3.39 per gallon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145601" y="3086245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394720" y="4893634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</p:spTree>
    <p:extLst>
      <p:ext uri="{BB962C8B-B14F-4D97-AF65-F5344CB8AC3E}">
        <p14:creationId xmlns:p14="http://schemas.microsoft.com/office/powerpoint/2010/main" val="73841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LUNCH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6481" y="1604328"/>
            <a:ext cx="822816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endParaRPr lang="en-US" altLang="en-US"/>
          </a:p>
          <a:p>
            <a:pPr algn="ctr">
              <a:lnSpc>
                <a:spcPct val="100000"/>
              </a:lnSpc>
            </a:pPr>
            <a:endParaRPr lang="en-US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1" y="829528"/>
            <a:ext cx="851040" cy="99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0" y="1908201"/>
            <a:ext cx="331200" cy="99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48321" y="5641073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Federal government reimburses $3.65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006560" y="4653129"/>
            <a:ext cx="195840" cy="21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/>
          <a:p>
            <a:pPr>
              <a:lnSpc>
                <a:spcPct val="100000"/>
              </a:lnSpc>
            </a:pPr>
            <a:r>
              <a:rPr lang="en-US" altLang="en-US" sz="9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824480" y="1179485"/>
            <a:ext cx="164592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$3.39 per gallon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908000" y="2256718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1" y="2986874"/>
            <a:ext cx="1562400" cy="10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20" y="4147636"/>
            <a:ext cx="1728000" cy="117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21" y="1924042"/>
            <a:ext cx="1409760" cy="106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21" y="3567255"/>
            <a:ext cx="1409760" cy="93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157121" y="3401638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157121" y="4579681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292801" y="2340247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304321" y="3898490"/>
            <a:ext cx="166896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$0.58 per pound</a:t>
            </a:r>
          </a:p>
        </p:txBody>
      </p:sp>
    </p:spTree>
    <p:extLst>
      <p:ext uri="{BB962C8B-B14F-4D97-AF65-F5344CB8AC3E}">
        <p14:creationId xmlns:p14="http://schemas.microsoft.com/office/powerpoint/2010/main" val="497965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/>
          <a:lstStyle/>
          <a:p>
            <a:r>
              <a:rPr lang="en-US" altLang="en-US" sz="2800" dirty="0"/>
              <a:t>INTRO Reducing hunger in our community is a problem of social will and data science can help us </a:t>
            </a:r>
            <a:r>
              <a:rPr lang="en-US" altLang="en-US" sz="2800" b="1" dirty="0">
                <a:solidFill>
                  <a:srgbClr val="FF0000"/>
                </a:solidFill>
              </a:rPr>
              <a:t>ACT</a:t>
            </a:r>
            <a:r>
              <a:rPr lang="en-US" altLang="en-US" sz="2800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Persuasive Video Proposal: Data Science Motivates a Solution to Hunger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267200"/>
            <a:ext cx="663840" cy="157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00" y="4267200"/>
            <a:ext cx="2239200" cy="20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9288"/>
            <a:ext cx="1349280" cy="149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5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MISCELLANY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6481" y="1604328"/>
            <a:ext cx="822816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A local food pantry indicated $0.27 per pound to store and transport a pound of food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USDA indicates 1.2 pounds in a meal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Natural gas $0.85 / per square foot annually</a:t>
            </a:r>
          </a:p>
        </p:txBody>
      </p:sp>
    </p:spTree>
    <p:extLst>
      <p:ext uri="{BB962C8B-B14F-4D97-AF65-F5344CB8AC3E}">
        <p14:creationId xmlns:p14="http://schemas.microsoft.com/office/powerpoint/2010/main" val="3152135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6481" y="1604328"/>
            <a:ext cx="822816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250 8.5” plates for $26.59 ($0.10 per plate)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500 forks for $12.39 ($0.02 per fork)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2400 napkins for $26.89  ($0.01 per napkin)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900"/>
              <a:t>From Costco.com</a:t>
            </a:r>
          </a:p>
        </p:txBody>
      </p:sp>
    </p:spTree>
    <p:extLst>
      <p:ext uri="{BB962C8B-B14F-4D97-AF65-F5344CB8AC3E}">
        <p14:creationId xmlns:p14="http://schemas.microsoft.com/office/powerpoint/2010/main" val="3244150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RESOURCES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6481" y="1604328"/>
            <a:ext cx="822816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400" dirty="0"/>
              <a:t>Mid-Atlantic U.S. city average food costs. Bureau of Labor Statistics. http://www.bls.gov/regions/mid-atlantic/data/AverageRetailFoodAndEnergyPrices_USandMidwest_Table.htm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400" dirty="0"/>
              <a:t>Utensil costs (Solo products). http://www.costco.com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400" dirty="0"/>
              <a:t>Maximum federal government reimbursement through the USDA Summer Food Service Program in Summer, 2013.</a:t>
            </a:r>
          </a:p>
          <a:p>
            <a:pPr marL="0" indent="0">
              <a:lnSpc>
                <a:spcPct val="100000"/>
              </a:lnSpc>
              <a:buSzPct val="45000"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http</a:t>
            </a:r>
            <a:r>
              <a:rPr lang="en-US" altLang="en-US" sz="2400" dirty="0"/>
              <a:t>://</a:t>
            </a:r>
            <a:r>
              <a:rPr lang="en-US" altLang="en-US" sz="2400" dirty="0" smtClean="0"/>
              <a:t>www.fns.usda.gov/sfsp/frequently-asked-	questions-</a:t>
            </a:r>
            <a:r>
              <a:rPr lang="en-US" altLang="en-US" sz="2400" dirty="0" err="1" smtClean="0"/>
              <a:t>faqs</a:t>
            </a:r>
            <a:endParaRPr lang="en-US" altLang="en-US" sz="2400" dirty="0" smtClean="0"/>
          </a:p>
          <a:p>
            <a:pPr marL="0" indent="0">
              <a:lnSpc>
                <a:spcPct val="100000"/>
              </a:lnSpc>
              <a:buSzPct val="45000"/>
            </a:pPr>
            <a:r>
              <a:rPr lang="en-US" altLang="en-US" sz="2400" dirty="0" smtClean="0"/>
              <a:t>Leanne Brown: Low-cost cooking</a:t>
            </a:r>
          </a:p>
          <a:p>
            <a:pPr marL="0" indent="0">
              <a:lnSpc>
                <a:spcPct val="100000"/>
              </a:lnSpc>
              <a:buSzPct val="45000"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dirty="0" smtClean="0">
                <a:hlinkClick r:id="rId3"/>
              </a:rPr>
              <a:t>http://www.leannebrown.com/</a:t>
            </a:r>
            <a:endParaRPr lang="en-US" altLang="en-US" sz="2400" dirty="0" smtClean="0"/>
          </a:p>
          <a:p>
            <a:pPr marL="0" indent="0">
              <a:lnSpc>
                <a:spcPct val="100000"/>
              </a:lnSpc>
              <a:buSzPct val="45000"/>
            </a:pPr>
            <a:r>
              <a:rPr lang="en-US" altLang="en-US" sz="2400" dirty="0" smtClean="0"/>
              <a:t>Cook for Good – Save Money. Eat Well. Make a Difference.</a:t>
            </a:r>
          </a:p>
          <a:p>
            <a:pPr marL="0" indent="0">
              <a:lnSpc>
                <a:spcPct val="100000"/>
              </a:lnSpc>
              <a:buSzPct val="45000"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http://cookforgood.com/</a:t>
            </a:r>
          </a:p>
          <a:p>
            <a:pPr marL="0" indent="0">
              <a:lnSpc>
                <a:spcPct val="100000"/>
              </a:lnSpc>
              <a:buSzPct val="45000"/>
            </a:pPr>
            <a:endParaRPr lang="en-US" altLang="en-US" sz="2400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 dirty="0"/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6290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800" dirty="0" smtClean="0"/>
              <a:t>David Chen - </a:t>
            </a:r>
            <a:r>
              <a:rPr lang="en-US" altLang="en-US" sz="2800" dirty="0"/>
              <a:t>INTENSITY OF PROBLEM </a:t>
            </a:r>
            <a:endParaRPr lang="en-US" altLang="en-US" sz="2800" dirty="0" smtClean="0"/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endParaRPr lang="en-US" altLang="en-US" sz="2800" dirty="0"/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800" dirty="0" err="1" smtClean="0"/>
              <a:t>Dhruv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Sakalley</a:t>
            </a:r>
            <a:r>
              <a:rPr lang="en-US" altLang="en-US" sz="2800" dirty="0" smtClean="0"/>
              <a:t> &amp; Rock Pereira - </a:t>
            </a:r>
            <a:r>
              <a:rPr lang="en-US" altLang="en-US" sz="2800" dirty="0"/>
              <a:t>CURRENT </a:t>
            </a:r>
            <a:r>
              <a:rPr lang="en-US" altLang="en-US" sz="2800" dirty="0" smtClean="0"/>
              <a:t>SOLUTION </a:t>
            </a:r>
            <a:endParaRPr lang="en-US" altLang="en-US" sz="2800" dirty="0"/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endParaRPr lang="en-US" altLang="en-US" sz="2800" dirty="0" smtClean="0"/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r>
              <a:rPr lang="en-US" altLang="en-US" sz="2800" dirty="0" smtClean="0"/>
              <a:t>Lauren Miller &amp; Rick Pack - </a:t>
            </a:r>
            <a:r>
              <a:rPr lang="en-US" altLang="en-US" sz="2800" dirty="0"/>
              <a:t>POTENTIAL SOLUTION </a:t>
            </a:r>
            <a:r>
              <a:rPr lang="en-US" altLang="en-US" sz="2800" dirty="0" smtClean="0"/>
              <a:t>ENHANCEMENT </a:t>
            </a:r>
          </a:p>
          <a:p>
            <a:pPr>
              <a:lnSpc>
                <a:spcPct val="100000"/>
              </a:lnSpc>
              <a:buSzPct val="45000"/>
              <a:buFont typeface="Wingdings" charset="0"/>
              <a:buChar char="l"/>
            </a:pPr>
            <a:endParaRPr lang="en-US" alt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480960" y="2587952"/>
            <a:ext cx="8228160" cy="11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000"/>
              <a:t>David Chen: Spatial Distribution of Poverty &amp; Hunger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6600" y="228600"/>
            <a:ext cx="16225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min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783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000"/>
              <a:t>Living Wage &amp; Free Lunch</a:t>
            </a:r>
          </a:p>
          <a:p>
            <a:pPr algn="ctr">
              <a:lnSpc>
                <a:spcPct val="100000"/>
              </a:lnSpc>
            </a:pPr>
            <a:endParaRPr lang="en-US" altLang="en-US" sz="4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60" y="902975"/>
            <a:ext cx="6609600" cy="523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016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56481" y="-7201"/>
            <a:ext cx="8228160" cy="170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000" dirty="0" smtClean="0"/>
              <a:t>Schools &amp; </a:t>
            </a:r>
            <a:r>
              <a:rPr lang="en-US" altLang="en-US" sz="4000" dirty="0"/>
              <a:t>SNAP </a:t>
            </a:r>
            <a:r>
              <a:rPr lang="en-US" altLang="en-US" sz="4000" dirty="0" smtClean="0"/>
              <a:t>Sites</a:t>
            </a:r>
            <a:endParaRPr lang="en-US" altLang="en-US" sz="4000" dirty="0"/>
          </a:p>
          <a:p>
            <a:pPr algn="ctr">
              <a:lnSpc>
                <a:spcPct val="100000"/>
              </a:lnSpc>
            </a:pPr>
            <a:endParaRPr lang="en-US" alt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66" y="1143000"/>
            <a:ext cx="6706990" cy="53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859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000" dirty="0" smtClean="0"/>
              <a:t>Schools &amp; Feeding </a:t>
            </a:r>
            <a:r>
              <a:rPr lang="en-US" altLang="en-US" sz="4000" dirty="0"/>
              <a:t>Sites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32661"/>
            <a:ext cx="6702359" cy="530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949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en-US" sz="40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Dhruv</a:t>
            </a:r>
            <a:r>
              <a:rPr lang="en-US" altLang="en-US" sz="4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Arial" charset="0"/>
                <a:ea typeface="Microsoft YaHei" charset="-122"/>
              </a:rPr>
              <a:t>Sakalley</a:t>
            </a:r>
            <a:r>
              <a:rPr lang="en-US" altLang="en-US" sz="4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 &amp; Rock </a:t>
            </a:r>
            <a:r>
              <a:rPr lang="en-US" altLang="en-US" sz="4000" dirty="0" smtClean="0">
                <a:solidFill>
                  <a:srgbClr val="000000"/>
                </a:solidFill>
                <a:latin typeface="Arial" charset="0"/>
                <a:ea typeface="Microsoft YaHei" charset="-122"/>
              </a:rPr>
              <a:t>Pereira: Current Solution</a:t>
            </a:r>
            <a:endParaRPr lang="en-US" altLang="en-US" sz="4000" dirty="0">
              <a:solidFill>
                <a:srgbClr val="000000"/>
              </a:solidFill>
              <a:latin typeface="Arial" charset="0"/>
              <a:ea typeface="Microsoft YaHei" charset="-122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228600"/>
            <a:ext cx="162252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1.5 </a:t>
            </a:r>
            <a:r>
              <a:rPr lang="en-US" sz="2400" dirty="0" err="1" smtClean="0"/>
              <a:t>mins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8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Feeding sites by program</a:t>
            </a:r>
            <a:endParaRPr lang="en-US" dirty="0"/>
          </a:p>
        </p:txBody>
      </p:sp>
      <p:sp>
        <p:nvSpPr>
          <p:cNvPr id="5" name="AutoShape 4" descr="Displaying CorrelationOfDayswithMea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2" y="1239854"/>
            <a:ext cx="54504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374</Words>
  <Application>Microsoft Office PowerPoint</Application>
  <PresentationFormat>On-screen Show (4:3)</PresentationFormat>
  <Paragraphs>86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Childhood Hunger &amp; Summer Feeding Sites</vt:lpstr>
      <vt:lpstr>Persuasive Video Proposal: Data Science Motivates a Solution to Hunger</vt:lpstr>
      <vt:lpstr>Our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Feeding sites by program</vt:lpstr>
      <vt:lpstr>Feeding sites by program</vt:lpstr>
      <vt:lpstr>Days of Operation</vt:lpstr>
      <vt:lpstr>Indicators </vt:lpstr>
      <vt:lpstr>PowerPoint Presentation</vt:lpstr>
      <vt:lpstr>A simple analysis shows that feeding sites can be financially sustainable</vt:lpstr>
      <vt:lpstr>Resources made easy for business plans</vt:lpstr>
      <vt:lpstr>We can do this!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Deere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Hunger &amp; Summer Feeding Sites</dc:title>
  <dc:creator>Lauren   Miller</dc:creator>
  <cp:lastModifiedBy>Lauren   Miller</cp:lastModifiedBy>
  <cp:revision>6</cp:revision>
  <dcterms:created xsi:type="dcterms:W3CDTF">2015-11-08T17:20:07Z</dcterms:created>
  <dcterms:modified xsi:type="dcterms:W3CDTF">2015-11-08T18:10:01Z</dcterms:modified>
</cp:coreProperties>
</file>