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76" y="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e:Google%20Drive:DS4Good:Cities%20and%20Poverty%20Level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e:Google%20Drive:DS4Good:Cities%20and%20Poverty%20Level.xls" TargetMode="External"/><Relationship Id="rId2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tine:Google%20Drive:DS4Good:Cities%20and%20Poverty%20Level.xls" TargetMode="External"/><Relationship Id="rId2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Percent of Total People</a:t>
            </a:r>
            <a:r>
              <a:rPr lang="en-US" baseline="0"/>
              <a:t> and Children Below Poverty Line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'Cities and Poverty Level.csv'!$J$3</c:f>
              <c:strCache>
                <c:ptCount val="1"/>
                <c:pt idx="0">
                  <c:v>Total People</c:v>
                </c:pt>
              </c:strCache>
            </c:strRef>
          </c:tx>
          <c:invertIfNegative val="0"/>
          <c:cat>
            <c:strRef>
              <c:f>'Cities and Poverty Level.csv'!$I$4:$I$7</c:f>
              <c:strCache>
                <c:ptCount val="4"/>
                <c:pt idx="0">
                  <c:v>Durham</c:v>
                </c:pt>
                <c:pt idx="1">
                  <c:v>Johnston</c:v>
                </c:pt>
                <c:pt idx="2">
                  <c:v>Orange</c:v>
                </c:pt>
                <c:pt idx="3">
                  <c:v>Wake</c:v>
                </c:pt>
              </c:strCache>
            </c:strRef>
          </c:cat>
          <c:val>
            <c:numRef>
              <c:f>'Cities and Poverty Level.csv'!$J$4:$J$7</c:f>
              <c:numCache>
                <c:formatCode>General</c:formatCode>
                <c:ptCount val="4"/>
                <c:pt idx="0">
                  <c:v>18.5</c:v>
                </c:pt>
                <c:pt idx="1">
                  <c:v>17.2</c:v>
                </c:pt>
                <c:pt idx="2">
                  <c:v>17.8</c:v>
                </c:pt>
                <c:pt idx="3">
                  <c:v>11.0</c:v>
                </c:pt>
              </c:numCache>
            </c:numRef>
          </c:val>
        </c:ser>
        <c:ser>
          <c:idx val="1"/>
          <c:order val="1"/>
          <c:tx>
            <c:strRef>
              <c:f>'Cities and Poverty Level.csv'!$K$3</c:f>
              <c:strCache>
                <c:ptCount val="1"/>
                <c:pt idx="0">
                  <c:v>Children</c:v>
                </c:pt>
              </c:strCache>
            </c:strRef>
          </c:tx>
          <c:invertIfNegative val="0"/>
          <c:cat>
            <c:strRef>
              <c:f>'Cities and Poverty Level.csv'!$I$4:$I$7</c:f>
              <c:strCache>
                <c:ptCount val="4"/>
                <c:pt idx="0">
                  <c:v>Durham</c:v>
                </c:pt>
                <c:pt idx="1">
                  <c:v>Johnston</c:v>
                </c:pt>
                <c:pt idx="2">
                  <c:v>Orange</c:v>
                </c:pt>
                <c:pt idx="3">
                  <c:v>Wake</c:v>
                </c:pt>
              </c:strCache>
            </c:strRef>
          </c:cat>
          <c:val>
            <c:numRef>
              <c:f>'Cities and Poverty Level.csv'!$K$4:$K$7</c:f>
              <c:numCache>
                <c:formatCode>General</c:formatCode>
                <c:ptCount val="4"/>
                <c:pt idx="0">
                  <c:v>25.2</c:v>
                </c:pt>
                <c:pt idx="1">
                  <c:v>24.2</c:v>
                </c:pt>
                <c:pt idx="2">
                  <c:v>16.8</c:v>
                </c:pt>
                <c:pt idx="3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5183048"/>
        <c:axId val="-2135177576"/>
      </c:barChart>
      <c:catAx>
        <c:axId val="-2135183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Counties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35177576"/>
        <c:crosses val="autoZero"/>
        <c:auto val="1"/>
        <c:lblAlgn val="ctr"/>
        <c:lblOffset val="100"/>
        <c:noMultiLvlLbl val="0"/>
      </c:catAx>
      <c:valAx>
        <c:axId val="-2135177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Below Poverty Line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5183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Percent of People Below Poverty Level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'Cities and Poverty Level.csv'!$C$1</c:f>
              <c:strCache>
                <c:ptCount val="1"/>
                <c:pt idx="0">
                  <c:v>Percent Below Poverty Level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9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1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2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4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17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18"/>
            <c:invertIfNegative val="0"/>
            <c:bubble3D val="0"/>
            <c:spPr>
              <a:solidFill>
                <a:schemeClr val="accent6"/>
              </a:solidFill>
            </c:spPr>
          </c:dPt>
          <c:cat>
            <c:strRef>
              <c:f>'Cities and Poverty Level.csv'!$A$2:$A$31</c:f>
              <c:strCache>
                <c:ptCount val="30"/>
                <c:pt idx="0">
                  <c:v>Gorman</c:v>
                </c:pt>
                <c:pt idx="1">
                  <c:v>Chapel Hill </c:v>
                </c:pt>
                <c:pt idx="2">
                  <c:v>Durham</c:v>
                </c:pt>
                <c:pt idx="3">
                  <c:v>Raleigh</c:v>
                </c:pt>
                <c:pt idx="4">
                  <c:v>Archer Lodge</c:v>
                </c:pt>
                <c:pt idx="5">
                  <c:v>Four Oaks</c:v>
                </c:pt>
                <c:pt idx="6">
                  <c:v>Micro</c:v>
                </c:pt>
                <c:pt idx="7">
                  <c:v>Pine Level</c:v>
                </c:pt>
                <c:pt idx="8">
                  <c:v>Princeton</c:v>
                </c:pt>
                <c:pt idx="9">
                  <c:v>Selma</c:v>
                </c:pt>
                <c:pt idx="10">
                  <c:v>Smithfield</c:v>
                </c:pt>
                <c:pt idx="11">
                  <c:v>Wilson's Mills</c:v>
                </c:pt>
                <c:pt idx="12">
                  <c:v>Benson</c:v>
                </c:pt>
                <c:pt idx="13">
                  <c:v>Clayton </c:v>
                </c:pt>
                <c:pt idx="14">
                  <c:v>Kenly </c:v>
                </c:pt>
                <c:pt idx="15">
                  <c:v>Carrboro</c:v>
                </c:pt>
                <c:pt idx="16">
                  <c:v>Efland</c:v>
                </c:pt>
                <c:pt idx="17">
                  <c:v>Hillsborough</c:v>
                </c:pt>
                <c:pt idx="18">
                  <c:v>Mebane </c:v>
                </c:pt>
                <c:pt idx="19">
                  <c:v>Apex</c:v>
                </c:pt>
                <c:pt idx="20">
                  <c:v>Fuquay-Varina</c:v>
                </c:pt>
                <c:pt idx="21">
                  <c:v>Garner</c:v>
                </c:pt>
                <c:pt idx="22">
                  <c:v>Holly Springs</c:v>
                </c:pt>
                <c:pt idx="23">
                  <c:v>Knightdale</c:v>
                </c:pt>
                <c:pt idx="24">
                  <c:v>Rolesville</c:v>
                </c:pt>
                <c:pt idx="25">
                  <c:v>Wendell</c:v>
                </c:pt>
                <c:pt idx="26">
                  <c:v>Angier</c:v>
                </c:pt>
                <c:pt idx="27">
                  <c:v>Cary </c:v>
                </c:pt>
                <c:pt idx="28">
                  <c:v>Wake Forest</c:v>
                </c:pt>
                <c:pt idx="29">
                  <c:v>Zebulon </c:v>
                </c:pt>
              </c:strCache>
            </c:strRef>
          </c:cat>
          <c:val>
            <c:numRef>
              <c:f>'Cities and Poverty Level.csv'!$C$2:$C$31</c:f>
              <c:numCache>
                <c:formatCode>General</c:formatCode>
                <c:ptCount val="30"/>
                <c:pt idx="0">
                  <c:v>31.8</c:v>
                </c:pt>
                <c:pt idx="1">
                  <c:v>23.1</c:v>
                </c:pt>
                <c:pt idx="2">
                  <c:v>20.0</c:v>
                </c:pt>
                <c:pt idx="3">
                  <c:v>16.2</c:v>
                </c:pt>
                <c:pt idx="4">
                  <c:v>5.8</c:v>
                </c:pt>
                <c:pt idx="5">
                  <c:v>37.3</c:v>
                </c:pt>
                <c:pt idx="6">
                  <c:v>13.2</c:v>
                </c:pt>
                <c:pt idx="7">
                  <c:v>24.5</c:v>
                </c:pt>
                <c:pt idx="8">
                  <c:v>21.9</c:v>
                </c:pt>
                <c:pt idx="9">
                  <c:v>43.8</c:v>
                </c:pt>
                <c:pt idx="10">
                  <c:v>28.4</c:v>
                </c:pt>
                <c:pt idx="11">
                  <c:v>22.8</c:v>
                </c:pt>
                <c:pt idx="12">
                  <c:v>46.3</c:v>
                </c:pt>
                <c:pt idx="13">
                  <c:v>12.4</c:v>
                </c:pt>
                <c:pt idx="14">
                  <c:v>45.6</c:v>
                </c:pt>
                <c:pt idx="15">
                  <c:v>17.0</c:v>
                </c:pt>
                <c:pt idx="16">
                  <c:v>5.9</c:v>
                </c:pt>
                <c:pt idx="17">
                  <c:v>22.2</c:v>
                </c:pt>
                <c:pt idx="18">
                  <c:v>13.4</c:v>
                </c:pt>
                <c:pt idx="19">
                  <c:v>2.5</c:v>
                </c:pt>
                <c:pt idx="20">
                  <c:v>10.3</c:v>
                </c:pt>
                <c:pt idx="21">
                  <c:v>8.6</c:v>
                </c:pt>
                <c:pt idx="22">
                  <c:v>3.1</c:v>
                </c:pt>
                <c:pt idx="23">
                  <c:v>7.5</c:v>
                </c:pt>
                <c:pt idx="24">
                  <c:v>7.5</c:v>
                </c:pt>
                <c:pt idx="25">
                  <c:v>15.9</c:v>
                </c:pt>
                <c:pt idx="26">
                  <c:v>14.4</c:v>
                </c:pt>
                <c:pt idx="27">
                  <c:v>6.2</c:v>
                </c:pt>
                <c:pt idx="28">
                  <c:v>6.9</c:v>
                </c:pt>
                <c:pt idx="29">
                  <c:v>19.0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5090856"/>
        <c:axId val="-2135097944"/>
      </c:barChart>
      <c:catAx>
        <c:axId val="-2135090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Cities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35097944"/>
        <c:crosses val="autoZero"/>
        <c:auto val="1"/>
        <c:lblAlgn val="ctr"/>
        <c:lblOffset val="100"/>
        <c:noMultiLvlLbl val="0"/>
      </c:catAx>
      <c:valAx>
        <c:axId val="-2135097944"/>
        <c:scaling>
          <c:orientation val="minMax"/>
          <c:max val="9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People Below Poverty Line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5090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Percent of</a:t>
            </a:r>
            <a:r>
              <a:rPr lang="en-US" baseline="0"/>
              <a:t> Children</a:t>
            </a:r>
            <a:r>
              <a:rPr lang="en-US"/>
              <a:t> Below Poverty Level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21350652336341"/>
          <c:y val="0.159734768783907"/>
          <c:w val="0.908886832576585"/>
          <c:h val="0.4800054275496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'Cities and Poverty Level.csv'!$D$1</c:f>
              <c:strCache>
                <c:ptCount val="1"/>
                <c:pt idx="0">
                  <c:v>Percent Children Below Poverty Level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9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1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2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4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5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17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18"/>
            <c:invertIfNegative val="0"/>
            <c:bubble3D val="0"/>
            <c:spPr>
              <a:solidFill>
                <a:schemeClr val="accent6"/>
              </a:solidFill>
            </c:spPr>
          </c:dPt>
          <c:cat>
            <c:strRef>
              <c:f>'Cities and Poverty Level.csv'!$A$2:$A$31</c:f>
              <c:strCache>
                <c:ptCount val="30"/>
                <c:pt idx="0">
                  <c:v>Gorman</c:v>
                </c:pt>
                <c:pt idx="1">
                  <c:v>Chapel Hill </c:v>
                </c:pt>
                <c:pt idx="2">
                  <c:v>Durham</c:v>
                </c:pt>
                <c:pt idx="3">
                  <c:v>Raleigh</c:v>
                </c:pt>
                <c:pt idx="4">
                  <c:v>Archer Lodge</c:v>
                </c:pt>
                <c:pt idx="5">
                  <c:v>Four Oaks</c:v>
                </c:pt>
                <c:pt idx="6">
                  <c:v>Micro</c:v>
                </c:pt>
                <c:pt idx="7">
                  <c:v>Pine Level</c:v>
                </c:pt>
                <c:pt idx="8">
                  <c:v>Princeton</c:v>
                </c:pt>
                <c:pt idx="9">
                  <c:v>Selma</c:v>
                </c:pt>
                <c:pt idx="10">
                  <c:v>Smithfield</c:v>
                </c:pt>
                <c:pt idx="11">
                  <c:v>Wilson's Mills</c:v>
                </c:pt>
                <c:pt idx="12">
                  <c:v>Benson</c:v>
                </c:pt>
                <c:pt idx="13">
                  <c:v>Clayton </c:v>
                </c:pt>
                <c:pt idx="14">
                  <c:v>Kenly </c:v>
                </c:pt>
                <c:pt idx="15">
                  <c:v>Carrboro</c:v>
                </c:pt>
                <c:pt idx="16">
                  <c:v>Efland</c:v>
                </c:pt>
                <c:pt idx="17">
                  <c:v>Hillsborough</c:v>
                </c:pt>
                <c:pt idx="18">
                  <c:v>Mebane </c:v>
                </c:pt>
                <c:pt idx="19">
                  <c:v>Apex</c:v>
                </c:pt>
                <c:pt idx="20">
                  <c:v>Fuquay-Varina</c:v>
                </c:pt>
                <c:pt idx="21">
                  <c:v>Garner</c:v>
                </c:pt>
                <c:pt idx="22">
                  <c:v>Holly Springs</c:v>
                </c:pt>
                <c:pt idx="23">
                  <c:v>Knightdale</c:v>
                </c:pt>
                <c:pt idx="24">
                  <c:v>Rolesville</c:v>
                </c:pt>
                <c:pt idx="25">
                  <c:v>Wendell</c:v>
                </c:pt>
                <c:pt idx="26">
                  <c:v>Angier</c:v>
                </c:pt>
                <c:pt idx="27">
                  <c:v>Cary </c:v>
                </c:pt>
                <c:pt idx="28">
                  <c:v>Wake Forest</c:v>
                </c:pt>
                <c:pt idx="29">
                  <c:v>Zebulon </c:v>
                </c:pt>
              </c:strCache>
            </c:strRef>
          </c:cat>
          <c:val>
            <c:numRef>
              <c:f>'Cities and Poverty Level.csv'!$D$2:$D$31</c:f>
              <c:numCache>
                <c:formatCode>General</c:formatCode>
                <c:ptCount val="30"/>
                <c:pt idx="0">
                  <c:v>83.2</c:v>
                </c:pt>
                <c:pt idx="1">
                  <c:v>8.4</c:v>
                </c:pt>
                <c:pt idx="2">
                  <c:v>26.3</c:v>
                </c:pt>
                <c:pt idx="3">
                  <c:v>21.7</c:v>
                </c:pt>
                <c:pt idx="4">
                  <c:v>5.6</c:v>
                </c:pt>
                <c:pt idx="5">
                  <c:v>47.4</c:v>
                </c:pt>
                <c:pt idx="6">
                  <c:v>0.0</c:v>
                </c:pt>
                <c:pt idx="7">
                  <c:v>28.0</c:v>
                </c:pt>
                <c:pt idx="8">
                  <c:v>36.5</c:v>
                </c:pt>
                <c:pt idx="9">
                  <c:v>60.9</c:v>
                </c:pt>
                <c:pt idx="10">
                  <c:v>42.6</c:v>
                </c:pt>
                <c:pt idx="11">
                  <c:v>34.6</c:v>
                </c:pt>
                <c:pt idx="12">
                  <c:v>78.9</c:v>
                </c:pt>
                <c:pt idx="13">
                  <c:v>11.8</c:v>
                </c:pt>
                <c:pt idx="14">
                  <c:v>64.4</c:v>
                </c:pt>
                <c:pt idx="15">
                  <c:v>18.8</c:v>
                </c:pt>
                <c:pt idx="16">
                  <c:v>13.0</c:v>
                </c:pt>
                <c:pt idx="17">
                  <c:v>33.7</c:v>
                </c:pt>
                <c:pt idx="18">
                  <c:v>16.9</c:v>
                </c:pt>
                <c:pt idx="19">
                  <c:v>1.7</c:v>
                </c:pt>
                <c:pt idx="20">
                  <c:v>13.6</c:v>
                </c:pt>
                <c:pt idx="21">
                  <c:v>12.2</c:v>
                </c:pt>
                <c:pt idx="22">
                  <c:v>2.0</c:v>
                </c:pt>
                <c:pt idx="23">
                  <c:v>8.0</c:v>
                </c:pt>
                <c:pt idx="24">
                  <c:v>10.6</c:v>
                </c:pt>
                <c:pt idx="25">
                  <c:v>28.9</c:v>
                </c:pt>
                <c:pt idx="26">
                  <c:v>9.3</c:v>
                </c:pt>
                <c:pt idx="27">
                  <c:v>7.3</c:v>
                </c:pt>
                <c:pt idx="28">
                  <c:v>9.1</c:v>
                </c:pt>
                <c:pt idx="29">
                  <c:v>29.3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5585864"/>
        <c:axId val="-2134183176"/>
      </c:barChart>
      <c:catAx>
        <c:axId val="-2135585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Cities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34183176"/>
        <c:crosses val="autoZero"/>
        <c:auto val="1"/>
        <c:lblAlgn val="ctr"/>
        <c:lblOffset val="100"/>
        <c:noMultiLvlLbl val="0"/>
      </c:catAx>
      <c:valAx>
        <c:axId val="-21341831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</a:t>
                </a:r>
                <a:r>
                  <a:rPr lang="en-US" baseline="0"/>
                  <a:t> Children </a:t>
                </a:r>
                <a:r>
                  <a:rPr lang="en-US"/>
                  <a:t>Below Poverty Line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55858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0.34453</cdr:x>
      <cdr:y>0.24377</cdr:y>
    </cdr:from>
    <cdr:to>
      <cdr:x>0.55328</cdr:x>
      <cdr:y>0.33122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997200" y="778832"/>
          <a:ext cx="1816100" cy="279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Johnston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0.79124</cdr:x>
      <cdr:y>0.24377</cdr:y>
    </cdr:from>
    <cdr:to>
      <cdr:x>1</cdr:x>
      <cdr:y>0.33122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883400" y="778832"/>
          <a:ext cx="1816100" cy="279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smtClean="0"/>
            <a:t>Wake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0.54891</cdr:x>
      <cdr:y>0.35539</cdr:y>
    </cdr:from>
    <cdr:to>
      <cdr:x>0.75766</cdr:x>
      <cdr:y>0.44284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775200" y="1135464"/>
          <a:ext cx="1816100" cy="279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smtClean="0"/>
            <a:t>Orange</a:t>
          </a:r>
          <a:endParaRPr lang="en-US" sz="1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0.26277</cdr:x>
      <cdr:y>0.19043</cdr:y>
    </cdr:from>
    <cdr:to>
      <cdr:x>0.47153</cdr:x>
      <cdr:y>0.27698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86000" y="614700"/>
          <a:ext cx="1816100" cy="279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smtClean="0"/>
            <a:t>Johnston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0.55474</cdr:x>
      <cdr:y>0.33003</cdr:y>
    </cdr:from>
    <cdr:to>
      <cdr:x>0.7635</cdr:x>
      <cdr:y>0.41659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826000" y="1065332"/>
          <a:ext cx="1816100" cy="279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smtClean="0"/>
            <a:t>Orange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0.79124</cdr:x>
      <cdr:y>0.31633</cdr:y>
    </cdr:from>
    <cdr:to>
      <cdr:x>1</cdr:x>
      <cdr:y>0.40288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883400" y="1021100"/>
          <a:ext cx="1816100" cy="279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smtClean="0"/>
            <a:t>Wake</a:t>
          </a:r>
          <a:endParaRPr lang="en-US" sz="18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D5E4-6BE8-2F46-A542-561BD579704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F9A9-B4B8-4745-9429-C2EF685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3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D5E4-6BE8-2F46-A542-561BD579704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F9A9-B4B8-4745-9429-C2EF685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2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D5E4-6BE8-2F46-A542-561BD579704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F9A9-B4B8-4745-9429-C2EF685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D5E4-6BE8-2F46-A542-561BD579704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F9A9-B4B8-4745-9429-C2EF685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D5E4-6BE8-2F46-A542-561BD579704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F9A9-B4B8-4745-9429-C2EF685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D5E4-6BE8-2F46-A542-561BD579704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F9A9-B4B8-4745-9429-C2EF685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D5E4-6BE8-2F46-A542-561BD579704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F9A9-B4B8-4745-9429-C2EF685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5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D5E4-6BE8-2F46-A542-561BD579704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F9A9-B4B8-4745-9429-C2EF685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2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D5E4-6BE8-2F46-A542-561BD579704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F9A9-B4B8-4745-9429-C2EF685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0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D5E4-6BE8-2F46-A542-561BD579704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F9A9-B4B8-4745-9429-C2EF685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5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D5E4-6BE8-2F46-A542-561BD579704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F9A9-B4B8-4745-9429-C2EF685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4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D5E4-6BE8-2F46-A542-561BD579704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CF9A9-B4B8-4745-9429-C2EF685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Poverty Demographics and Food Assistance Locations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DataCrunch</a:t>
            </a:r>
            <a:r>
              <a:rPr lang="en-US" dirty="0" smtClean="0"/>
              <a:t> </a:t>
            </a:r>
            <a:r>
              <a:rPr lang="fr-FR" dirty="0" smtClean="0"/>
              <a:t>’</a:t>
            </a:r>
            <a:r>
              <a:rPr lang="en-US" dirty="0" smtClean="0"/>
              <a:t>15</a:t>
            </a:r>
          </a:p>
          <a:p>
            <a:r>
              <a:rPr lang="en-US" dirty="0" smtClean="0"/>
              <a:t>Christine Grassi</a:t>
            </a:r>
          </a:p>
          <a:p>
            <a:r>
              <a:rPr lang="en-US" dirty="0" err="1" smtClean="0"/>
              <a:t>Kruthika</a:t>
            </a:r>
            <a:r>
              <a:rPr lang="en-US" dirty="0" smtClean="0"/>
              <a:t> </a:t>
            </a:r>
            <a:r>
              <a:rPr lang="en-US" dirty="0" err="1" smtClean="0"/>
              <a:t>Potlapally</a:t>
            </a:r>
            <a:endParaRPr lang="en-US" dirty="0" smtClean="0"/>
          </a:p>
          <a:p>
            <a:r>
              <a:rPr lang="en-US" dirty="0" err="1" smtClean="0"/>
              <a:t>Gunes</a:t>
            </a:r>
            <a:r>
              <a:rPr lang="en-US" dirty="0" smtClean="0"/>
              <a:t> </a:t>
            </a:r>
            <a:r>
              <a:rPr lang="en-US" smtClean="0"/>
              <a:t>Yucel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8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 of 4 Counties is NC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475643"/>
              </p:ext>
            </p:extLst>
          </p:nvPr>
        </p:nvGraphicFramePr>
        <p:xfrm>
          <a:off x="4024597" y="3645503"/>
          <a:ext cx="5119404" cy="3212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9" y="1417638"/>
            <a:ext cx="4074080" cy="249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4717710"/>
            <a:ext cx="3958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17.5 % of </a:t>
            </a:r>
            <a:r>
              <a:rPr lang="en-US" dirty="0" err="1" smtClean="0"/>
              <a:t>NC’ians</a:t>
            </a:r>
            <a:r>
              <a:rPr lang="en-US" dirty="0" smtClean="0"/>
              <a:t> below the poverty level</a:t>
            </a:r>
          </a:p>
          <a:p>
            <a:r>
              <a:rPr lang="en-US" dirty="0" smtClean="0"/>
              <a:t>24.9% of children below the poverty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15287" y="2061936"/>
            <a:ext cx="398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 million </a:t>
            </a:r>
            <a:r>
              <a:rPr lang="en-US" dirty="0" err="1" smtClean="0"/>
              <a:t>NC’ians</a:t>
            </a:r>
            <a:endParaRPr lang="en-US" dirty="0" smtClean="0"/>
          </a:p>
          <a:p>
            <a:r>
              <a:rPr lang="en-US" dirty="0" smtClean="0"/>
              <a:t>1.6 million live below the poverty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7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264338"/>
              </p:ext>
            </p:extLst>
          </p:nvPr>
        </p:nvGraphicFramePr>
        <p:xfrm>
          <a:off x="0" y="948368"/>
          <a:ext cx="8699500" cy="3194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542553"/>
              </p:ext>
            </p:extLst>
          </p:nvPr>
        </p:nvGraphicFramePr>
        <p:xfrm>
          <a:off x="222250" y="3825200"/>
          <a:ext cx="8699500" cy="322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0560"/>
          </a:xfrm>
        </p:spPr>
        <p:txBody>
          <a:bodyPr>
            <a:normAutofit/>
          </a:bodyPr>
          <a:lstStyle/>
          <a:p>
            <a:r>
              <a:rPr lang="en-US" dirty="0" smtClean="0"/>
              <a:t>Poverty Levels of Each City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0900" y="1993900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Durham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3300" y="4800600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8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 of Children in Poverty in Each City</a:t>
            </a:r>
            <a:endParaRPr lang="en-US" dirty="0"/>
          </a:p>
        </p:txBody>
      </p:sp>
      <p:pic>
        <p:nvPicPr>
          <p:cNvPr id="4" name="Picture 3" descr="Poverty of Cities 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1413"/>
            <a:ext cx="8104862" cy="46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0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Closest Location of Feeding Sites to Food Pantries</a:t>
            </a:r>
            <a:endParaRPr lang="en-US" dirty="0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31938"/>
            <a:ext cx="70485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1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116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Poverty Demographics and Food Assistance Locations</vt:lpstr>
      <vt:lpstr>Demographics of 4 Counties is NC</vt:lpstr>
      <vt:lpstr>Poverty Levels of Each City</vt:lpstr>
      <vt:lpstr>Percent of Children in Poverty in Each City</vt:lpstr>
      <vt:lpstr>Closest Location of Feeding Sites to Food Pantries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Grassi</dc:creator>
  <cp:lastModifiedBy>Christine Grassi</cp:lastModifiedBy>
  <cp:revision>5</cp:revision>
  <dcterms:created xsi:type="dcterms:W3CDTF">2015-11-08T17:22:05Z</dcterms:created>
  <dcterms:modified xsi:type="dcterms:W3CDTF">2015-11-08T18:34:26Z</dcterms:modified>
</cp:coreProperties>
</file>